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147472468" r:id="rId2"/>
    <p:sldId id="2147472400" r:id="rId3"/>
    <p:sldId id="2147472500" r:id="rId4"/>
    <p:sldId id="2147472469" r:id="rId5"/>
    <p:sldId id="2147472501" r:id="rId6"/>
    <p:sldId id="2147472470" r:id="rId7"/>
    <p:sldId id="2147472502" r:id="rId8"/>
    <p:sldId id="2147472471" r:id="rId9"/>
    <p:sldId id="2147472503" r:id="rId10"/>
    <p:sldId id="2147472465" r:id="rId11"/>
    <p:sldId id="2147472466" r:id="rId12"/>
    <p:sldId id="2147472476" r:id="rId13"/>
    <p:sldId id="2147482305" r:id="rId14"/>
    <p:sldId id="2147472397" r:id="rId15"/>
    <p:sldId id="2147472505" r:id="rId16"/>
    <p:sldId id="2147472504" r:id="rId17"/>
    <p:sldId id="2147471025" r:id="rId18"/>
    <p:sldId id="2147482306" r:id="rId19"/>
    <p:sldId id="2147470975" r:id="rId20"/>
    <p:sldId id="2147482263" r:id="rId21"/>
    <p:sldId id="2147472495" r:id="rId22"/>
    <p:sldId id="2147472498" r:id="rId23"/>
    <p:sldId id="2147472497" r:id="rId24"/>
    <p:sldId id="2147470972" r:id="rId25"/>
    <p:sldId id="2147472499" r:id="rId26"/>
    <p:sldId id="2147472496" r:id="rId27"/>
  </p:sldIdLst>
  <p:sldSz cx="12192000" cy="6858000"/>
  <p:notesSz cx="7023100" cy="93091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E0E1E0"/>
    <a:srgbClr val="2472E4"/>
    <a:srgbClr val="D3E3FA"/>
    <a:srgbClr val="FFFFFF"/>
    <a:srgbClr val="134998"/>
    <a:srgbClr val="F4F2F1"/>
    <a:srgbClr val="C8E5EA"/>
    <a:srgbClr val="B3DBDE"/>
    <a:srgbClr val="3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272" autoAdjust="0"/>
    <p:restoredTop sz="71661" autoAdjust="0"/>
  </p:normalViewPr>
  <p:slideViewPr>
    <p:cSldViewPr snapToGrid="0" snapToObjects="1">
      <p:cViewPr varScale="1">
        <p:scale>
          <a:sx n="81" d="100"/>
          <a:sy n="81" d="100"/>
        </p:scale>
        <p:origin x="783" y="36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021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2856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CD9605-C3FD-4877-89DF-B1EA08E583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91E70-377E-473C-9B5D-2996808437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9DE6-65BD-4C68-BF06-2B32C7CDB49C}" type="datetimeFigureOut">
              <a:rPr lang="fr-CA" smtClean="0"/>
              <a:t>2024-02-06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02645-F2AC-400B-A526-88E844944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32CF1-7E12-4ADD-BC01-9B594700C5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0E5AF-9B44-4882-92AD-20DE0CCDD55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088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C1ADA10-7CE4-2E41-88AF-2D5F36101856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74263440-72D6-3544-AD56-FB87AC9E8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6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04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70" name="Google Shape;3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78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3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823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010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426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63440-72D6-3544-AD56-FB87AC9E83FC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246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79D68E0-BF84-477B-A4B8-E84967A47C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800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0" imgH="504" progId="TCLayout.ActiveDocument.1">
                  <p:embed/>
                </p:oleObj>
              </mc:Choice>
              <mc:Fallback>
                <p:oleObj name="think-cell Slide" r:id="rId3" imgW="490" imgH="50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A12CBB-8AF6-4A65-BB9D-129427461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226" y="1830752"/>
            <a:ext cx="5218113" cy="23082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8D06F30-29BB-E04B-ACBE-01A24A41B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276" y="189498"/>
            <a:ext cx="11502802" cy="776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25">
            <a:extLst>
              <a:ext uri="{FF2B5EF4-FFF2-40B4-BE49-F238E27FC236}">
                <a16:creationId xmlns:a16="http://schemas.microsoft.com/office/drawing/2014/main" id="{426B58B6-9D38-48DC-8C6D-EB8CF26081EF}"/>
              </a:ext>
            </a:extLst>
          </p:cNvPr>
          <p:cNvSpPr txBox="1">
            <a:spLocks/>
          </p:cNvSpPr>
          <p:nvPr userDrawn="1"/>
        </p:nvSpPr>
        <p:spPr>
          <a:xfrm>
            <a:off x="11723426" y="6561809"/>
            <a:ext cx="134652" cy="15388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819781-6D83-5F46-95E4-67FBC9423414}" type="slidenum">
              <a:rPr lang="en-US" sz="1000" i="0" kern="1200" smtClean="0">
                <a:solidFill>
                  <a:schemeClr val="accent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pPr/>
              <a:t>‹#›</a:t>
            </a:fld>
            <a:endParaRPr lang="en-US" sz="1000" i="0" kern="1200" dirty="0">
              <a:solidFill>
                <a:schemeClr val="accent5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63741-868B-4316-B62B-96848EC2CD45}"/>
              </a:ext>
            </a:extLst>
          </p:cNvPr>
          <p:cNvSpPr txBox="1"/>
          <p:nvPr userDrawn="1"/>
        </p:nvSpPr>
        <p:spPr>
          <a:xfrm>
            <a:off x="355276" y="6561809"/>
            <a:ext cx="684483" cy="153888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Confidential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87811-42B9-4E4A-A0F9-777679460F7C}"/>
              </a:ext>
            </a:extLst>
          </p:cNvPr>
          <p:cNvSpPr txBox="1"/>
          <p:nvPr userDrawn="1"/>
        </p:nvSpPr>
        <p:spPr>
          <a:xfrm>
            <a:off x="4227369" y="6561809"/>
            <a:ext cx="3770263" cy="153888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spAutoFit/>
          </a:bodyPr>
          <a:lstStyle/>
          <a:p>
            <a:pPr algn="ctr"/>
            <a:r>
              <a:rPr lang="en-US" sz="1000" i="1" dirty="0">
                <a:solidFill>
                  <a:schemeClr val="accent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slide was enjoyably designed faster with LooksGoodAI 1-click button</a:t>
            </a:r>
          </a:p>
        </p:txBody>
      </p:sp>
    </p:spTree>
    <p:extLst>
      <p:ext uri="{BB962C8B-B14F-4D97-AF65-F5344CB8AC3E}">
        <p14:creationId xmlns:p14="http://schemas.microsoft.com/office/powerpoint/2010/main" val="59816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22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7C8C-729E-AF46-B211-2109BB4B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5DE1-948D-644B-A594-17FC5E42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E535-E2B4-9044-B641-5244222A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5D0B-1443-994A-8689-E8AF8BF3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25">
            <a:extLst>
              <a:ext uri="{FF2B5EF4-FFF2-40B4-BE49-F238E27FC236}">
                <a16:creationId xmlns:a16="http://schemas.microsoft.com/office/drawing/2014/main" id="{09C12E0E-ABA8-4E44-BA77-3952D19E2577}"/>
              </a:ext>
            </a:extLst>
          </p:cNvPr>
          <p:cNvSpPr txBox="1">
            <a:spLocks/>
          </p:cNvSpPr>
          <p:nvPr userDrawn="1"/>
        </p:nvSpPr>
        <p:spPr>
          <a:xfrm>
            <a:off x="11377534" y="6356350"/>
            <a:ext cx="383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819781-6D83-5F46-95E4-67FBC9423414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5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15593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1" imgH="423" progId="TCLayout.ActiveDocument.1">
                  <p:embed/>
                </p:oleObj>
              </mc:Choice>
              <mc:Fallback>
                <p:oleObj name="think-cell Slide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46244-4D32-FA46-BB91-39BF1C8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DC4A-619B-9C42-BDA1-9418A5126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37FB-4877-354E-AFCD-E53D13A16FE4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8972-6781-D440-8C7F-3D3BDF20E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90E62-8BF5-9545-A7A6-6666C6C2E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19781-6D83-5F46-95E4-67FBC9423414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106BC9-B8E5-4D59-8D37-EA1B6150D01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8723" y="347439"/>
            <a:ext cx="1579355" cy="3600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47B939-15BD-4D64-A308-8610C133A8BD}"/>
              </a:ext>
            </a:extLst>
          </p:cNvPr>
          <p:cNvCxnSpPr/>
          <p:nvPr userDrawn="1"/>
        </p:nvCxnSpPr>
        <p:spPr>
          <a:xfrm>
            <a:off x="0" y="1045405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40219-BCA9-42C4-AACE-62F66BA9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276" y="1209065"/>
            <a:ext cx="11502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130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tx1"/>
          </a:solidFill>
          <a:latin typeface="Share Tech" panose="02000506040000020004" pitchFamily="2" charset="77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itchFamily="2" charset="2"/>
        <a:buChar char="§"/>
        <a:defRPr lang="en-US" sz="2200" kern="1200" dirty="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Monaco" pitchFamily="2" charset="77"/>
        <a:buChar char="⎼"/>
        <a:defRPr lang="en-US" sz="2200" kern="1200" dirty="0">
          <a:solidFill>
            <a:srgbClr val="32333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541338" indent="-268288" algn="l" defTabSz="914400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 typeface="Calibri" panose="020F0502020204030204" pitchFamily="34" charset="0"/>
        <a:buChar char="‒"/>
        <a:defRPr sz="22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825500" indent="-28575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066800" indent="-254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Calibri" panose="020F0502020204030204" pitchFamily="34" charset="0"/>
        <a:buChar char="‒"/>
        <a:defRPr sz="22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.png"/><Relationship Id="rId11" Type="http://schemas.openxmlformats.org/officeDocument/2006/relationships/hyperlink" Target="https://www.google.com/url?sa=i&amp;url=https%3A%2F%2Fen.wikipedia.org%2Fwiki%2FMicrosoft_PowerPoint&amp;psig=AOvVaw1uF2AlcV724EevepxSUqsg&amp;ust=1679664884195000&amp;source=images&amp;cd=vfe&amp;ved=0CBAQjRxqFwoTCNinqsaV8v0CFQAAAAAdAAAAABAD" TargetMode="External"/><Relationship Id="rId5" Type="http://schemas.openxmlformats.org/officeDocument/2006/relationships/image" Target="../media/image3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hyperlink" Target="https://www.google.com/url?sa=i&amp;url=https%3A%2F%2Fwww.iconfinder.com%2Ficons%2F266781%2Fdata_database_storage_icon&amp;psig=AOvVaw0Kl1e6TjWLjIW6M4QfFqpw&amp;ust=1692356512962000&amp;source=images&amp;cd=vfe&amp;opi=89978449&amp;ved=0CBAQjRxqFwoTCKj6gLjF44ADFQAAAAAdAAAAABAE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.wdp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tiff"/><Relationship Id="rId12" Type="http://schemas.openxmlformats.org/officeDocument/2006/relationships/image" Target="../media/image29.png"/><Relationship Id="rId17" Type="http://schemas.microsoft.com/office/2007/relationships/hdphoto" Target="../media/hdphoto4.wdp"/><Relationship Id="rId2" Type="http://schemas.openxmlformats.org/officeDocument/2006/relationships/tags" Target="../tags/tag31.xml"/><Relationship Id="rId16" Type="http://schemas.openxmlformats.org/officeDocument/2006/relationships/image" Target="../media/image31.png"/><Relationship Id="rId1" Type="http://schemas.openxmlformats.org/officeDocument/2006/relationships/tags" Target="../tags/tag30.xml"/><Relationship Id="rId6" Type="http://schemas.openxmlformats.org/officeDocument/2006/relationships/image" Target="../media/image3.e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18.bin"/><Relationship Id="rId15" Type="http://schemas.microsoft.com/office/2007/relationships/hdphoto" Target="../media/hdphoto3.wdp"/><Relationship Id="rId10" Type="http://schemas.openxmlformats.org/officeDocument/2006/relationships/image" Target="../media/image27.png"/><Relationship Id="rId19" Type="http://schemas.microsoft.com/office/2007/relationships/hdphoto" Target="../media/hdphoto5.wdp"/><Relationship Id="rId4" Type="http://schemas.openxmlformats.org/officeDocument/2006/relationships/notesSlide" Target="../notesSlides/notesSlide2.xml"/><Relationship Id="rId9" Type="http://schemas.microsoft.com/office/2007/relationships/hdphoto" Target="../media/hdphoto1.wdp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microsoft.com/office/2007/relationships/hdphoto" Target="../media/hdphoto7.wdp"/><Relationship Id="rId26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21" Type="http://schemas.microsoft.com/office/2007/relationships/hdphoto" Target="../media/hdphoto8.wdp"/><Relationship Id="rId34" Type="http://schemas.openxmlformats.org/officeDocument/2006/relationships/image" Target="../media/image53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microsoft.com/office/2007/relationships/hdphoto" Target="../media/hdphoto9.wdp"/><Relationship Id="rId33" Type="http://schemas.openxmlformats.org/officeDocument/2006/relationships/image" Target="../media/image52.png"/><Relationship Id="rId2" Type="http://schemas.openxmlformats.org/officeDocument/2006/relationships/tags" Target="../tags/tag33.xml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29" Type="http://schemas.openxmlformats.org/officeDocument/2006/relationships/image" Target="../media/image49.png"/><Relationship Id="rId1" Type="http://schemas.openxmlformats.org/officeDocument/2006/relationships/tags" Target="../tags/tag32.xml"/><Relationship Id="rId6" Type="http://schemas.openxmlformats.org/officeDocument/2006/relationships/image" Target="../media/image3.emf"/><Relationship Id="rId11" Type="http://schemas.microsoft.com/office/2007/relationships/hdphoto" Target="../media/hdphoto6.wdp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40.png"/><Relationship Id="rId23" Type="http://schemas.openxmlformats.org/officeDocument/2006/relationships/image" Target="../media/image45.png"/><Relationship Id="rId28" Type="http://schemas.openxmlformats.org/officeDocument/2006/relationships/image" Target="../media/image2.emf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31" Type="http://schemas.openxmlformats.org/officeDocument/2006/relationships/image" Target="../media/image5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hyperlink" Target="https://www.google.com/imgres?imgurl=https%3A%2F%2Flegismusic.com%2Fwp-content%2Fuploads%2F2019%2F04%2FGoogle-Slides.png&amp;imgrefurl=https%3A%2F%2Flegismusic.com%2Fadd-music-google-slides%2F&amp;tbnid=keQ0KKTo7b_tmM&amp;vet=12ahUKEwjlgODHv_r2AhWglHIEHZycD_sQMygDegUIARDdAQ..i&amp;docid=oU89ggNeOJimCM&amp;w=1014&amp;h=976&amp;q=google%20slide&amp;client=safari&amp;ved=2ahUKEwjlgODHv_r2AhWglHIEHZycD_sQMygDegUIARDdAQ" TargetMode="External"/><Relationship Id="rId27" Type="http://schemas.openxmlformats.org/officeDocument/2006/relationships/image" Target="../media/image48.png"/><Relationship Id="rId30" Type="http://schemas.microsoft.com/office/2007/relationships/hdphoto" Target="../media/hdphoto10.wdp"/><Relationship Id="rId35" Type="http://schemas.microsoft.com/office/2007/relationships/hdphoto" Target="../media/hdphoto11.wdp"/><Relationship Id="rId8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4.xml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google.com/url?sa=i&amp;url=https%3A%2F%2Fwww.iconfinder.com%2Ficons%2F266781%2Fdata_database_storage_icon&amp;psig=AOvVaw0Kl1e6TjWLjIW6M4QfFqpw&amp;ust=1692356512962000&amp;source=images&amp;cd=vfe&amp;opi=89978449&amp;ved=0CBAQjRxqFwoTCKj6gLjF44ADFQAAAAAdAAAAABAE" TargetMode="Externa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e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72652-CAA5-CFBF-27E2-ED9F448C8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3" r="201" b="10827"/>
          <a:stretch/>
        </p:blipFill>
        <p:spPr>
          <a:xfrm flipH="1">
            <a:off x="-3176" y="1"/>
            <a:ext cx="1219517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382A50-DC9E-9243-B678-8549B772513B}"/>
              </a:ext>
            </a:extLst>
          </p:cNvPr>
          <p:cNvSpPr/>
          <p:nvPr/>
        </p:nvSpPr>
        <p:spPr>
          <a:xfrm>
            <a:off x="-3173" y="0"/>
            <a:ext cx="4009115" cy="2317750"/>
          </a:xfrm>
          <a:prstGeom prst="rect">
            <a:avLst/>
          </a:prstGeom>
          <a:gradFill flip="none" rotWithShape="1">
            <a:gsLst>
              <a:gs pos="93000">
                <a:srgbClr val="E8F1FC"/>
              </a:gs>
              <a:gs pos="100000">
                <a:srgbClr val="A5C5F4">
                  <a:alpha val="0"/>
                </a:srgb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8E2C9C9-BE28-AACF-8149-2A28A4DE60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33" y="319580"/>
            <a:ext cx="2762478" cy="629683"/>
          </a:xfrm>
          <a:prstGeom prst="rect">
            <a:avLst/>
          </a:prstGeom>
        </p:spPr>
      </p:pic>
      <p:sp>
        <p:nvSpPr>
          <p:cNvPr id="16" name="Document type">
            <a:extLst>
              <a:ext uri="{FF2B5EF4-FFF2-40B4-BE49-F238E27FC236}">
                <a16:creationId xmlns:a16="http://schemas.microsoft.com/office/drawing/2014/main" id="{68ABA05F-4003-6542-95F6-F3FA5CD18A0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7096" y="1246294"/>
            <a:ext cx="3222554" cy="38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eaLnBrk="1" hangingPunct="1">
              <a:defRPr sz="1400" baseline="0">
                <a:solidFill>
                  <a:schemeClr val="accent6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Investor Pitch Deck</a:t>
            </a:r>
            <a:endParaRPr lang="en-US" sz="2800" b="1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F9F2C-3BE7-06A9-7435-3B06004B8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976" y="693289"/>
            <a:ext cx="6120000" cy="3446559"/>
          </a:xfrm>
          <a:prstGeom prst="rect">
            <a:avLst/>
          </a:prstGeom>
          <a:ln w="57150">
            <a:solidFill>
              <a:srgbClr val="242424"/>
            </a:solidFill>
          </a:ln>
          <a:scene3d>
            <a:camera prst="perspectiveRelaxedModerately" fov="3600000">
              <a:rot lat="0" lon="300000" rev="0"/>
            </a:camera>
            <a:lightRig rig="threePt" dir="t"/>
          </a:scene3d>
          <a:sp3d>
            <a:bevelT w="0" h="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3B0BED-682F-D95B-089F-214BEEAD49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9775" y="878608"/>
            <a:ext cx="900339" cy="205224"/>
          </a:xfrm>
          <a:prstGeom prst="rect">
            <a:avLst/>
          </a:prstGeom>
          <a:ln w="57150">
            <a:noFill/>
          </a:ln>
          <a:scene3d>
            <a:camera prst="perspectiveRelaxedModerately" fov="4800000">
              <a:rot lat="21480000" lon="1200000" rev="0"/>
            </a:camera>
            <a:lightRig rig="threePt" dir="t"/>
          </a:scene3d>
          <a:sp3d>
            <a:bevelT w="0" h="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9913-222E-F6A7-BAF0-C303ABBEC303}"/>
              </a:ext>
            </a:extLst>
          </p:cNvPr>
          <p:cNvSpPr/>
          <p:nvPr/>
        </p:nvSpPr>
        <p:spPr>
          <a:xfrm>
            <a:off x="3176" y="5289698"/>
            <a:ext cx="12195175" cy="1272399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2200" dirty="0">
                <a:solidFill>
                  <a:schemeClr val="bg1"/>
                </a:solidFill>
              </a:rPr>
              <a:t>We set-up a R&amp;D partnership with LooksGoodAI, providing data and funding,</a:t>
            </a:r>
            <a:br>
              <a:rPr lang="en-CA" sz="2200" dirty="0">
                <a:solidFill>
                  <a:schemeClr val="bg1"/>
                </a:solidFill>
              </a:rPr>
            </a:br>
            <a:r>
              <a:rPr lang="en-CA" sz="2200" dirty="0">
                <a:solidFill>
                  <a:schemeClr val="bg1"/>
                </a:solidFill>
              </a:rPr>
              <a:t>because it’s the only relevant AI tech to address our consultants and graphists needs</a:t>
            </a:r>
          </a:p>
          <a:p>
            <a:pPr>
              <a:spcAft>
                <a:spcPts val="600"/>
              </a:spcAft>
            </a:pPr>
            <a:r>
              <a:rPr lang="en-CA" sz="2000" i="1" dirty="0">
                <a:solidFill>
                  <a:schemeClr val="bg1"/>
                </a:solidFill>
              </a:rPr>
              <a:t>				            Global Head of Slide Production Services at a top-consulting firm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673675-ED46-973A-571D-2769CCF19723}"/>
              </a:ext>
            </a:extLst>
          </p:cNvPr>
          <p:cNvGrpSpPr/>
          <p:nvPr/>
        </p:nvGrpSpPr>
        <p:grpSpPr>
          <a:xfrm>
            <a:off x="375727" y="5465730"/>
            <a:ext cx="334395" cy="256776"/>
            <a:chOff x="355439" y="5611863"/>
            <a:chExt cx="334395" cy="256776"/>
          </a:xfrm>
        </p:grpSpPr>
        <p:grpSp>
          <p:nvGrpSpPr>
            <p:cNvPr id="7" name="Group 752">
              <a:extLst>
                <a:ext uri="{FF2B5EF4-FFF2-40B4-BE49-F238E27FC236}">
                  <a16:creationId xmlns:a16="http://schemas.microsoft.com/office/drawing/2014/main" id="{7834D89B-8059-AF2D-7157-D183374ED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39" y="5611863"/>
              <a:ext cx="146909" cy="256776"/>
              <a:chOff x="2296" y="2056"/>
              <a:chExt cx="248" cy="492"/>
            </a:xfrm>
            <a:solidFill>
              <a:schemeClr val="accent6"/>
            </a:solidFill>
          </p:grpSpPr>
          <p:sp>
            <p:nvSpPr>
              <p:cNvPr id="14" name="Rectangle 753">
                <a:extLst>
                  <a:ext uri="{FF2B5EF4-FFF2-40B4-BE49-F238E27FC236}">
                    <a16:creationId xmlns:a16="http://schemas.microsoft.com/office/drawing/2014/main" id="{DAAE13F4-1B1D-40C8-12C5-1F5FBD1F6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2264"/>
                <a:ext cx="244" cy="284"/>
              </a:xfrm>
              <a:prstGeom prst="rect">
                <a:avLst/>
              </a:prstGeom>
              <a:grp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CA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" name="Freeform 754">
                <a:extLst>
                  <a:ext uri="{FF2B5EF4-FFF2-40B4-BE49-F238E27FC236}">
                    <a16:creationId xmlns:a16="http://schemas.microsoft.com/office/drawing/2014/main" id="{E6791C56-B4CE-BE26-D8E1-6FF0AA71F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2056"/>
                <a:ext cx="248" cy="212"/>
              </a:xfrm>
              <a:custGeom>
                <a:avLst/>
                <a:gdLst>
                  <a:gd name="T0" fmla="*/ 0 w 280"/>
                  <a:gd name="T1" fmla="*/ 212 h 212"/>
                  <a:gd name="T2" fmla="*/ 170 w 280"/>
                  <a:gd name="T3" fmla="*/ 0 h 212"/>
                  <a:gd name="T4" fmla="*/ 248 w 280"/>
                  <a:gd name="T5" fmla="*/ 0 h 212"/>
                  <a:gd name="T6" fmla="*/ 145 w 280"/>
                  <a:gd name="T7" fmla="*/ 208 h 2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0" h="212">
                    <a:moveTo>
                      <a:pt x="0" y="212"/>
                    </a:moveTo>
                    <a:lnTo>
                      <a:pt x="192" y="0"/>
                    </a:lnTo>
                    <a:lnTo>
                      <a:pt x="280" y="0"/>
                    </a:lnTo>
                    <a:lnTo>
                      <a:pt x="164" y="208"/>
                    </a:lnTo>
                  </a:path>
                </a:pathLst>
              </a:custGeom>
              <a:grpFill/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0" name="Group 755">
              <a:extLst>
                <a:ext uri="{FF2B5EF4-FFF2-40B4-BE49-F238E27FC236}">
                  <a16:creationId xmlns:a16="http://schemas.microsoft.com/office/drawing/2014/main" id="{4CA425CE-AE6F-F58A-70C0-663E918BE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925" y="5611863"/>
              <a:ext cx="146909" cy="256776"/>
              <a:chOff x="2296" y="2056"/>
              <a:chExt cx="248" cy="492"/>
            </a:xfrm>
            <a:solidFill>
              <a:schemeClr val="accent6"/>
            </a:solidFill>
          </p:grpSpPr>
          <p:sp>
            <p:nvSpPr>
              <p:cNvPr id="12" name="Rectangle 756">
                <a:extLst>
                  <a:ext uri="{FF2B5EF4-FFF2-40B4-BE49-F238E27FC236}">
                    <a16:creationId xmlns:a16="http://schemas.microsoft.com/office/drawing/2014/main" id="{210782CC-ECD5-8204-22A3-68AFA563E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2264"/>
                <a:ext cx="244" cy="284"/>
              </a:xfrm>
              <a:prstGeom prst="rect">
                <a:avLst/>
              </a:prstGeom>
              <a:grp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CA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" name="Freeform 757">
                <a:extLst>
                  <a:ext uri="{FF2B5EF4-FFF2-40B4-BE49-F238E27FC236}">
                    <a16:creationId xmlns:a16="http://schemas.microsoft.com/office/drawing/2014/main" id="{2251904D-B51C-3AC1-E941-38907E970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2056"/>
                <a:ext cx="248" cy="212"/>
              </a:xfrm>
              <a:custGeom>
                <a:avLst/>
                <a:gdLst>
                  <a:gd name="T0" fmla="*/ 0 w 280"/>
                  <a:gd name="T1" fmla="*/ 212 h 212"/>
                  <a:gd name="T2" fmla="*/ 170 w 280"/>
                  <a:gd name="T3" fmla="*/ 0 h 212"/>
                  <a:gd name="T4" fmla="*/ 248 w 280"/>
                  <a:gd name="T5" fmla="*/ 0 h 212"/>
                  <a:gd name="T6" fmla="*/ 145 w 280"/>
                  <a:gd name="T7" fmla="*/ 208 h 2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0" h="212">
                    <a:moveTo>
                      <a:pt x="0" y="212"/>
                    </a:moveTo>
                    <a:lnTo>
                      <a:pt x="192" y="0"/>
                    </a:lnTo>
                    <a:lnTo>
                      <a:pt x="280" y="0"/>
                    </a:lnTo>
                    <a:lnTo>
                      <a:pt x="164" y="208"/>
                    </a:lnTo>
                  </a:path>
                </a:pathLst>
              </a:custGeom>
              <a:grpFill/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1" name="Rectangle 760">
            <a:extLst>
              <a:ext uri="{FF2B5EF4-FFF2-40B4-BE49-F238E27FC236}">
                <a16:creationId xmlns:a16="http://schemas.microsoft.com/office/drawing/2014/main" id="{03D9867F-53F2-B77F-B954-FBF0F8E66B9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1712074" y="5913930"/>
            <a:ext cx="144539" cy="148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txBody>
          <a:bodyPr wrap="none" anchor="ctr"/>
          <a:lstStyle/>
          <a:p>
            <a:pPr>
              <a:defRPr/>
            </a:pPr>
            <a:endParaRPr lang="en-CA">
              <a:latin typeface="Arial" charset="0"/>
              <a:ea typeface="ＭＳ Ｐゴシック" charset="0"/>
            </a:endParaRPr>
          </a:p>
        </p:txBody>
      </p:sp>
      <p:sp>
        <p:nvSpPr>
          <p:cNvPr id="22" name="Freeform 761">
            <a:extLst>
              <a:ext uri="{FF2B5EF4-FFF2-40B4-BE49-F238E27FC236}">
                <a16:creationId xmlns:a16="http://schemas.microsoft.com/office/drawing/2014/main" id="{84EEC5D6-81B9-416C-D21E-EEEB4FBF8DE2}"/>
              </a:ext>
            </a:extLst>
          </p:cNvPr>
          <p:cNvSpPr>
            <a:spLocks/>
          </p:cNvSpPr>
          <p:nvPr/>
        </p:nvSpPr>
        <p:spPr bwMode="auto">
          <a:xfrm flipH="1" flipV="1">
            <a:off x="11709704" y="6060063"/>
            <a:ext cx="146909" cy="110643"/>
          </a:xfrm>
          <a:custGeom>
            <a:avLst/>
            <a:gdLst>
              <a:gd name="T0" fmla="*/ 0 w 280"/>
              <a:gd name="T1" fmla="*/ 212 h 212"/>
              <a:gd name="T2" fmla="*/ 170 w 280"/>
              <a:gd name="T3" fmla="*/ 0 h 212"/>
              <a:gd name="T4" fmla="*/ 248 w 280"/>
              <a:gd name="T5" fmla="*/ 0 h 212"/>
              <a:gd name="T6" fmla="*/ 145 w 280"/>
              <a:gd name="T7" fmla="*/ 208 h 2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0" h="212">
                <a:moveTo>
                  <a:pt x="0" y="212"/>
                </a:moveTo>
                <a:lnTo>
                  <a:pt x="192" y="0"/>
                </a:lnTo>
                <a:lnTo>
                  <a:pt x="280" y="0"/>
                </a:lnTo>
                <a:lnTo>
                  <a:pt x="164" y="208"/>
                </a:lnTo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3" name="Rectangle 763">
            <a:extLst>
              <a:ext uri="{FF2B5EF4-FFF2-40B4-BE49-F238E27FC236}">
                <a16:creationId xmlns:a16="http://schemas.microsoft.com/office/drawing/2014/main" id="{7332B73A-387E-515F-55A9-126937A5835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1524588" y="5913930"/>
            <a:ext cx="144539" cy="148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txBody>
          <a:bodyPr wrap="none" anchor="ctr"/>
          <a:lstStyle/>
          <a:p>
            <a:pPr>
              <a:defRPr/>
            </a:pPr>
            <a:endParaRPr lang="en-CA">
              <a:latin typeface="Arial" charset="0"/>
              <a:ea typeface="ＭＳ Ｐゴシック" charset="0"/>
            </a:endParaRPr>
          </a:p>
        </p:txBody>
      </p:sp>
      <p:sp>
        <p:nvSpPr>
          <p:cNvPr id="24" name="Freeform 764">
            <a:extLst>
              <a:ext uri="{FF2B5EF4-FFF2-40B4-BE49-F238E27FC236}">
                <a16:creationId xmlns:a16="http://schemas.microsoft.com/office/drawing/2014/main" id="{07CB4674-B633-B8B4-2436-CB4990FF094A}"/>
              </a:ext>
            </a:extLst>
          </p:cNvPr>
          <p:cNvSpPr>
            <a:spLocks/>
          </p:cNvSpPr>
          <p:nvPr/>
        </p:nvSpPr>
        <p:spPr bwMode="auto">
          <a:xfrm flipH="1" flipV="1">
            <a:off x="11522218" y="6060063"/>
            <a:ext cx="146909" cy="110643"/>
          </a:xfrm>
          <a:custGeom>
            <a:avLst/>
            <a:gdLst>
              <a:gd name="T0" fmla="*/ 0 w 280"/>
              <a:gd name="T1" fmla="*/ 212 h 212"/>
              <a:gd name="T2" fmla="*/ 170 w 280"/>
              <a:gd name="T3" fmla="*/ 0 h 212"/>
              <a:gd name="T4" fmla="*/ 248 w 280"/>
              <a:gd name="T5" fmla="*/ 0 h 212"/>
              <a:gd name="T6" fmla="*/ 145 w 280"/>
              <a:gd name="T7" fmla="*/ 208 h 2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0" h="212">
                <a:moveTo>
                  <a:pt x="0" y="212"/>
                </a:moveTo>
                <a:lnTo>
                  <a:pt x="192" y="0"/>
                </a:lnTo>
                <a:lnTo>
                  <a:pt x="280" y="0"/>
                </a:lnTo>
                <a:lnTo>
                  <a:pt x="164" y="208"/>
                </a:lnTo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DF222-FB12-C32D-D9AB-F8DDC90D5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4624" y="705235"/>
            <a:ext cx="6096528" cy="3429297"/>
          </a:xfrm>
          <a:prstGeom prst="rect">
            <a:avLst/>
          </a:prstGeom>
          <a:ln w="57150">
            <a:solidFill>
              <a:srgbClr val="242424"/>
            </a:solidFill>
          </a:ln>
          <a:scene3d>
            <a:camera prst="perspectiveRelaxedModerately" fov="3600000">
              <a:rot lat="0" lon="300000" rev="0"/>
            </a:camera>
            <a:lightRig rig="threePt" dir="t"/>
          </a:scene3d>
          <a:sp3d>
            <a:bevelT w="0" h="0"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81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9897996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For 150M professionals, formatting slides is a daily hurdle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E8187519-C9C4-D84F-B8BF-63E1801F9A59}"/>
              </a:ext>
            </a:extLst>
          </p:cNvPr>
          <p:cNvCxnSpPr>
            <a:cxnSpLocks/>
          </p:cNvCxnSpPr>
          <p:nvPr/>
        </p:nvCxnSpPr>
        <p:spPr>
          <a:xfrm>
            <a:off x="4664390" y="3849717"/>
            <a:ext cx="2863219" cy="210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1D6DB55-1732-5849-B3E1-042F137E6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645" y="3131909"/>
            <a:ext cx="1701628" cy="1415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FE8BA-4658-7724-1EE3-1555FC57CD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2F3F3"/>
              </a:clrFrom>
              <a:clrTo>
                <a:srgbClr val="F2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6273" y="2745058"/>
            <a:ext cx="759708" cy="859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95FF3-2C9D-5308-725B-9D8E71B6A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961" y="2632786"/>
            <a:ext cx="4363799" cy="2454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020F3-9941-D63A-AD3B-C86EA3E14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6322" y="2632786"/>
            <a:ext cx="4363799" cy="2454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ZoneTexte 3">
            <a:extLst>
              <a:ext uri="{FF2B5EF4-FFF2-40B4-BE49-F238E27FC236}">
                <a16:creationId xmlns:a16="http://schemas.microsoft.com/office/drawing/2014/main" id="{9659FE41-8BC7-DB25-905F-B4602766F275}"/>
              </a:ext>
            </a:extLst>
          </p:cNvPr>
          <p:cNvSpPr txBox="1"/>
          <p:nvPr/>
        </p:nvSpPr>
        <p:spPr>
          <a:xfrm>
            <a:off x="633948" y="1440397"/>
            <a:ext cx="37481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typical slide</a:t>
            </a:r>
            <a:b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requiring formatting</a:t>
            </a:r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E13C9DD2-7500-1206-99CB-A26533CF4B49}"/>
              </a:ext>
            </a:extLst>
          </p:cNvPr>
          <p:cNvSpPr txBox="1"/>
          <p:nvPr/>
        </p:nvSpPr>
        <p:spPr>
          <a:xfrm>
            <a:off x="7560323" y="1440397"/>
            <a:ext cx="42618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slide ready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professional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1EF0C-958B-BD83-E0A9-AB420D6BCD99}"/>
              </a:ext>
            </a:extLst>
          </p:cNvPr>
          <p:cNvSpPr txBox="1"/>
          <p:nvPr/>
        </p:nvSpPr>
        <p:spPr>
          <a:xfrm>
            <a:off x="487363" y="5552136"/>
            <a:ext cx="115220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It’s tedious, time consuming and unfit to core skills</a:t>
            </a:r>
            <a:endParaRPr lang="en-CA" sz="3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95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E18305E-3DF6-4852-885E-D61B53F3DD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E18305E-3DF6-4852-885E-D61B53F3DD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15">
            <a:extLst>
              <a:ext uri="{FF2B5EF4-FFF2-40B4-BE49-F238E27FC236}">
                <a16:creationId xmlns:a16="http://schemas.microsoft.com/office/drawing/2014/main" id="{9B915223-D61A-4E8F-8DA6-F7EEF44E1555}"/>
              </a:ext>
            </a:extLst>
          </p:cNvPr>
          <p:cNvCxnSpPr>
            <a:cxnSpLocks/>
          </p:cNvCxnSpPr>
          <p:nvPr/>
        </p:nvCxnSpPr>
        <p:spPr>
          <a:xfrm>
            <a:off x="4664390" y="3859054"/>
            <a:ext cx="2863219" cy="210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LooksGoodAI delivers </a:t>
            </a:r>
            <a:r>
              <a:rPr lang="en-US" dirty="0">
                <a:latin typeface="+mj-lt"/>
              </a:rPr>
              <a:t>good-looking slides instantly, in one click</a:t>
            </a:r>
            <a:endParaRPr lang="en-CA" dirty="0"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0BAD99-E086-CE4A-C7FA-66F54D553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348" y="3256823"/>
            <a:ext cx="2133710" cy="1206562"/>
          </a:xfrm>
          <a:prstGeom prst="rect">
            <a:avLst/>
          </a:prstGeom>
          <a:solidFill>
            <a:srgbClr val="F4F2F1"/>
          </a:solidFill>
          <a:ln w="6350">
            <a:solidFill>
              <a:schemeClr val="tx2"/>
            </a:solidFill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D406E7A-27CC-3541-A100-0A262C4CFB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2451" y="4166167"/>
            <a:ext cx="286244" cy="47560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23B7D4-20DC-C337-8B33-9E3B963767E0}"/>
              </a:ext>
            </a:extLst>
          </p:cNvPr>
          <p:cNvGrpSpPr/>
          <p:nvPr/>
        </p:nvGrpSpPr>
        <p:grpSpPr>
          <a:xfrm>
            <a:off x="6480334" y="2460397"/>
            <a:ext cx="767026" cy="776438"/>
            <a:chOff x="6689884" y="2709755"/>
            <a:chExt cx="767026" cy="776438"/>
          </a:xfrm>
        </p:grpSpPr>
        <p:pic>
          <p:nvPicPr>
            <p:cNvPr id="22" name="Picture 19">
              <a:extLst>
                <a:ext uri="{FF2B5EF4-FFF2-40B4-BE49-F238E27FC236}">
                  <a16:creationId xmlns:a16="http://schemas.microsoft.com/office/drawing/2014/main" id="{94FE72DE-6C22-7A47-88E6-878B1E7F1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3F3"/>
                </a:clrFrom>
                <a:clrTo>
                  <a:srgbClr val="F2F3F3">
                    <a:alpha val="0"/>
                  </a:srgbClr>
                </a:clrTo>
              </a:clrChange>
            </a:blip>
            <a:srcRect l="1488" t="1" r="1" b="1381"/>
            <a:stretch/>
          </p:blipFill>
          <p:spPr>
            <a:xfrm>
              <a:off x="6689884" y="2709755"/>
              <a:ext cx="767026" cy="77643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6B01736-972D-7249-BCA7-DE0157C8C0E8}"/>
                </a:ext>
              </a:extLst>
            </p:cNvPr>
            <p:cNvSpPr/>
            <p:nvPr/>
          </p:nvSpPr>
          <p:spPr>
            <a:xfrm>
              <a:off x="6792685" y="2880627"/>
              <a:ext cx="549924" cy="4749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CE122909-48AF-ED49-B147-C3525C17D9F3}"/>
                </a:ext>
              </a:extLst>
            </p:cNvPr>
            <p:cNvSpPr txBox="1"/>
            <p:nvPr/>
          </p:nvSpPr>
          <p:spPr>
            <a:xfrm>
              <a:off x="6897720" y="2839073"/>
              <a:ext cx="323807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998">
                    <a:lumMod val="10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fr-F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23332">
                      <a:lumMod val="100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  <a:sym typeface="Source Sans Pro" panose="020B0503030403020204" pitchFamily="34" charset="0"/>
                </a:rPr>
                <a:t>03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EFB918A-A0AD-1D47-B12F-AE1245D10973}"/>
                </a:ext>
              </a:extLst>
            </p:cNvPr>
            <p:cNvSpPr txBox="1"/>
            <p:nvPr/>
          </p:nvSpPr>
          <p:spPr>
            <a:xfrm>
              <a:off x="6903937" y="3109493"/>
              <a:ext cx="33021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998">
                    <a:lumMod val="100000"/>
                  </a:srgbClr>
                </a:buClr>
                <a:buSzPct val="100000"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23332">
                      <a:lumMod val="100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  <a:sym typeface="Source Sans Pro" panose="020B0503030403020204" pitchFamily="34" charset="0"/>
                </a:rPr>
                <a:t>sec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4723D9-3CDC-959B-31DA-B838752B4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961" y="2632786"/>
            <a:ext cx="4363799" cy="2454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ED7D3-513E-5BA9-ABF1-5D743A419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322" y="2632786"/>
            <a:ext cx="4363799" cy="2454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E1DC4F33-05A1-CCB1-9DE1-10C8F4C54BA3}"/>
              </a:ext>
            </a:extLst>
          </p:cNvPr>
          <p:cNvSpPr txBox="1"/>
          <p:nvPr/>
        </p:nvSpPr>
        <p:spPr>
          <a:xfrm>
            <a:off x="633948" y="1440397"/>
            <a:ext cx="37481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typical slide</a:t>
            </a:r>
            <a:b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requiring formatting</a:t>
            </a: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06BBD3C0-2D47-F353-D99B-B8147AC49491}"/>
              </a:ext>
            </a:extLst>
          </p:cNvPr>
          <p:cNvSpPr txBox="1"/>
          <p:nvPr/>
        </p:nvSpPr>
        <p:spPr>
          <a:xfrm>
            <a:off x="7560323" y="1440397"/>
            <a:ext cx="42618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slide ready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professional presentation</a:t>
            </a: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AD8AC4E8-08C8-AF5E-13B3-741FD9572AC9}"/>
              </a:ext>
            </a:extLst>
          </p:cNvPr>
          <p:cNvSpPr txBox="1"/>
          <p:nvPr/>
        </p:nvSpPr>
        <p:spPr>
          <a:xfrm>
            <a:off x="4739764" y="4645856"/>
            <a:ext cx="2776558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998">
                  <a:lumMod val="100000"/>
                </a:srgbClr>
              </a:buClr>
              <a:buSzPct val="100000"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1-click in user’s preferred environment</a:t>
            </a:r>
            <a:endParaRPr lang="en-CA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Microsoft PowerPoint - Wikipedia">
            <a:hlinkClick r:id="rId11"/>
            <a:extLst>
              <a:ext uri="{FF2B5EF4-FFF2-40B4-BE49-F238E27FC236}">
                <a16:creationId xmlns:a16="http://schemas.microsoft.com/office/drawing/2014/main" id="{C0F07422-C46B-77D8-33CF-C8405472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14" y="2620104"/>
            <a:ext cx="497562" cy="46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B981E-6F47-68BE-0061-D3343862CF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2F3F3"/>
              </a:clrFrom>
              <a:clrTo>
                <a:srgbClr val="F2F3F3">
                  <a:alpha val="0"/>
                </a:srgbClr>
              </a:clrTo>
            </a:clrChange>
          </a:blip>
          <a:srcRect l="24264" t="-1" r="23464" b="29218"/>
          <a:stretch/>
        </p:blipFill>
        <p:spPr>
          <a:xfrm>
            <a:off x="5485296" y="2589715"/>
            <a:ext cx="397582" cy="520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EA1B9-3D84-E1BA-C690-8C76E382FE0F}"/>
              </a:ext>
            </a:extLst>
          </p:cNvPr>
          <p:cNvSpPr txBox="1"/>
          <p:nvPr/>
        </p:nvSpPr>
        <p:spPr>
          <a:xfrm>
            <a:off x="334963" y="5595913"/>
            <a:ext cx="115220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Save hours. </a:t>
            </a:r>
            <a:r>
              <a:rPr lang="en-US" sz="30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Get brand compliant slides. </a:t>
            </a:r>
            <a:r>
              <a:rPr lang="en-US" sz="30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Focus on what matters. </a:t>
            </a:r>
            <a:endParaRPr lang="en-CA" sz="3000" b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59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B0A6A69-D990-7FA5-D040-DE7BBB00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0959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LooksGoodAI has a patent-pending revolutionary AI technology</a:t>
            </a:r>
            <a:endParaRPr lang="en-CA" dirty="0">
              <a:latin typeface="+mj-lt"/>
              <a:sym typeface="Share Tech" panose="02000506040000020004"/>
            </a:endParaRPr>
          </a:p>
        </p:txBody>
      </p:sp>
      <p:sp>
        <p:nvSpPr>
          <p:cNvPr id="7" name="ZoneTexte 32">
            <a:extLst>
              <a:ext uri="{FF2B5EF4-FFF2-40B4-BE49-F238E27FC236}">
                <a16:creationId xmlns:a16="http://schemas.microsoft.com/office/drawing/2014/main" id="{C98A6452-8263-2B26-0090-1132488A29DC}"/>
              </a:ext>
            </a:extLst>
          </p:cNvPr>
          <p:cNvSpPr txBox="1"/>
          <p:nvPr/>
        </p:nvSpPr>
        <p:spPr>
          <a:xfrm>
            <a:off x="878597" y="1426027"/>
            <a:ext cx="20475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>
                <a:solidFill>
                  <a:schemeClr val="accent3"/>
                </a:solidFill>
              </a:rPr>
              <a:t>Input X</a:t>
            </a:r>
          </a:p>
        </p:txBody>
      </p:sp>
      <p:sp>
        <p:nvSpPr>
          <p:cNvPr id="8" name="ZoneTexte 33">
            <a:extLst>
              <a:ext uri="{FF2B5EF4-FFF2-40B4-BE49-F238E27FC236}">
                <a16:creationId xmlns:a16="http://schemas.microsoft.com/office/drawing/2014/main" id="{86DA7B7E-9210-0E22-ED85-430169561544}"/>
              </a:ext>
            </a:extLst>
          </p:cNvPr>
          <p:cNvSpPr txBox="1"/>
          <p:nvPr/>
        </p:nvSpPr>
        <p:spPr>
          <a:xfrm>
            <a:off x="9018142" y="1426027"/>
            <a:ext cx="25081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2400" dirty="0">
                <a:solidFill>
                  <a:schemeClr val="tx2"/>
                </a:solidFill>
              </a:rPr>
              <a:t>Output Y</a:t>
            </a:r>
          </a:p>
        </p:txBody>
      </p:sp>
      <p:sp>
        <p:nvSpPr>
          <p:cNvPr id="9" name="ZoneTexte 36">
            <a:extLst>
              <a:ext uri="{FF2B5EF4-FFF2-40B4-BE49-F238E27FC236}">
                <a16:creationId xmlns:a16="http://schemas.microsoft.com/office/drawing/2014/main" id="{FD3ACB46-B73A-0916-3E7C-F8653FE1DCB1}"/>
              </a:ext>
            </a:extLst>
          </p:cNvPr>
          <p:cNvSpPr txBox="1"/>
          <p:nvPr/>
        </p:nvSpPr>
        <p:spPr>
          <a:xfrm>
            <a:off x="5745632" y="1426027"/>
            <a:ext cx="7448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2400" dirty="0">
                <a:solidFill>
                  <a:schemeClr val="accent5"/>
                </a:solidFill>
              </a:rPr>
              <a:t>AI</a:t>
            </a:r>
          </a:p>
        </p:txBody>
      </p:sp>
      <p:sp>
        <p:nvSpPr>
          <p:cNvPr id="2" name="Google Shape;590;p35">
            <a:extLst>
              <a:ext uri="{FF2B5EF4-FFF2-40B4-BE49-F238E27FC236}">
                <a16:creationId xmlns:a16="http://schemas.microsoft.com/office/drawing/2014/main" id="{5C792CEB-A7B2-2639-BF68-707BF8AE8356}"/>
              </a:ext>
            </a:extLst>
          </p:cNvPr>
          <p:cNvSpPr/>
          <p:nvPr/>
        </p:nvSpPr>
        <p:spPr>
          <a:xfrm rot="5400000">
            <a:off x="3629408" y="2606925"/>
            <a:ext cx="1347830" cy="267710"/>
          </a:xfrm>
          <a:prstGeom prst="triangl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entury Gothic"/>
              <a:sym typeface="Century Gothic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39DCD2-DCA2-7390-3B31-C8773B34AE9E}"/>
              </a:ext>
            </a:extLst>
          </p:cNvPr>
          <p:cNvGrpSpPr/>
          <p:nvPr/>
        </p:nvGrpSpPr>
        <p:grpSpPr>
          <a:xfrm>
            <a:off x="5396416" y="2066865"/>
            <a:ext cx="1364357" cy="1347827"/>
            <a:chOff x="5174327" y="1872824"/>
            <a:chExt cx="1925586" cy="1902256"/>
          </a:xfrm>
        </p:grpSpPr>
        <p:sp>
          <p:nvSpPr>
            <p:cNvPr id="4" name="Google Shape;612;p36">
              <a:extLst>
                <a:ext uri="{FF2B5EF4-FFF2-40B4-BE49-F238E27FC236}">
                  <a16:creationId xmlns:a16="http://schemas.microsoft.com/office/drawing/2014/main" id="{3B54E639-FD27-7B0B-5EEE-DF905EF00D9A}"/>
                </a:ext>
              </a:extLst>
            </p:cNvPr>
            <p:cNvSpPr/>
            <p:nvPr/>
          </p:nvSpPr>
          <p:spPr>
            <a:xfrm>
              <a:off x="5174327" y="1872824"/>
              <a:ext cx="1925586" cy="1902256"/>
            </a:xfrm>
            <a:prstGeom prst="cube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20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endParaRPr>
            </a:p>
          </p:txBody>
        </p:sp>
        <p:pic>
          <p:nvPicPr>
            <p:cNvPr id="5" name="Google Shape;613;p36">
              <a:extLst>
                <a:ext uri="{FF2B5EF4-FFF2-40B4-BE49-F238E27FC236}">
                  <a16:creationId xmlns:a16="http://schemas.microsoft.com/office/drawing/2014/main" id="{6D94E28E-6D76-2024-9FAF-46A8ED669A8C}"/>
                </a:ext>
              </a:extLst>
            </p:cNvPr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189" y="2613180"/>
              <a:ext cx="982459" cy="8114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pic>
      </p:grpSp>
      <p:sp>
        <p:nvSpPr>
          <p:cNvPr id="6" name="Google Shape;590;p35">
            <a:extLst>
              <a:ext uri="{FF2B5EF4-FFF2-40B4-BE49-F238E27FC236}">
                <a16:creationId xmlns:a16="http://schemas.microsoft.com/office/drawing/2014/main" id="{13EAF30C-1195-33A1-AF14-2BB4F274709D}"/>
              </a:ext>
            </a:extLst>
          </p:cNvPr>
          <p:cNvSpPr/>
          <p:nvPr/>
        </p:nvSpPr>
        <p:spPr>
          <a:xfrm rot="5400000">
            <a:off x="7179951" y="2606925"/>
            <a:ext cx="1347829" cy="267709"/>
          </a:xfrm>
          <a:prstGeom prst="triangle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entury Gothic"/>
              <a:sym typeface="Century Gothic"/>
            </a:endParaRPr>
          </a:p>
        </p:txBody>
      </p:sp>
      <p:pic>
        <p:nvPicPr>
          <p:cNvPr id="10" name="Image 22">
            <a:extLst>
              <a:ext uri="{FF2B5EF4-FFF2-40B4-BE49-F238E27FC236}">
                <a16:creationId xmlns:a16="http://schemas.microsoft.com/office/drawing/2014/main" id="{E76BC4D7-2E85-426B-6D8D-A1E93383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1" y="2066865"/>
            <a:ext cx="2615749" cy="1455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 28">
            <a:extLst>
              <a:ext uri="{FF2B5EF4-FFF2-40B4-BE49-F238E27FC236}">
                <a16:creationId xmlns:a16="http://schemas.microsoft.com/office/drawing/2014/main" id="{7BE848DF-A0C0-DCE6-FB56-B371538BD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960" y="2066865"/>
            <a:ext cx="2650559" cy="1455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C558BB-5B17-54C9-99A4-CE6C1DD12845}"/>
              </a:ext>
            </a:extLst>
          </p:cNvPr>
          <p:cNvSpPr/>
          <p:nvPr/>
        </p:nvSpPr>
        <p:spPr>
          <a:xfrm>
            <a:off x="3922157" y="4611797"/>
            <a:ext cx="4251632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endParaRPr lang="en-CA" sz="2200"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ZoneTexte 18">
            <a:extLst>
              <a:ext uri="{FF2B5EF4-FFF2-40B4-BE49-F238E27FC236}">
                <a16:creationId xmlns:a16="http://schemas.microsoft.com/office/drawing/2014/main" id="{AC3A8310-F955-2243-1F98-3057E64A6880}"/>
              </a:ext>
            </a:extLst>
          </p:cNvPr>
          <p:cNvSpPr txBox="1"/>
          <p:nvPr/>
        </p:nvSpPr>
        <p:spPr>
          <a:xfrm>
            <a:off x="9566466" y="4718630"/>
            <a:ext cx="182219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rgbClr val="134998">
                  <a:lumMod val="100000"/>
                </a:srgbClr>
              </a:buClr>
              <a:buSzPct val="100000"/>
              <a:defRPr sz="22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1800" dirty="0">
                <a:sym typeface="Source Sans Pro" panose="020B0503030403020204" pitchFamily="34" charset="0"/>
              </a:rPr>
              <a:t>Optimisation</a:t>
            </a:r>
          </a:p>
        </p:txBody>
      </p:sp>
      <p:pic>
        <p:nvPicPr>
          <p:cNvPr id="19" name="Picture 100" descr="Gauss histogram function graph icon. Outline gauss histogram function graph vector icon for web design isolated on white background">
            <a:extLst>
              <a:ext uri="{FF2B5EF4-FFF2-40B4-BE49-F238E27FC236}">
                <a16:creationId xmlns:a16="http://schemas.microsoft.com/office/drawing/2014/main" id="{501BDA44-1F85-8EB1-E7C7-808DC53A8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14789" r="2778" b="17224"/>
          <a:stretch/>
        </p:blipFill>
        <p:spPr bwMode="auto">
          <a:xfrm>
            <a:off x="10008520" y="4020249"/>
            <a:ext cx="938083" cy="68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5">
            <a:extLst>
              <a:ext uri="{FF2B5EF4-FFF2-40B4-BE49-F238E27FC236}">
                <a16:creationId xmlns:a16="http://schemas.microsoft.com/office/drawing/2014/main" id="{26777901-8B5D-3B89-DC76-1DE16E814CDD}"/>
              </a:ext>
            </a:extLst>
          </p:cNvPr>
          <p:cNvSpPr txBox="1"/>
          <p:nvPr/>
        </p:nvSpPr>
        <p:spPr>
          <a:xfrm>
            <a:off x="1328483" y="4718630"/>
            <a:ext cx="78351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Data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259A22-2762-F420-A24D-1D8A83E32487}"/>
              </a:ext>
            </a:extLst>
          </p:cNvPr>
          <p:cNvCxnSpPr>
            <a:cxnSpLocks/>
          </p:cNvCxnSpPr>
          <p:nvPr/>
        </p:nvCxnSpPr>
        <p:spPr>
          <a:xfrm>
            <a:off x="6078594" y="3400992"/>
            <a:ext cx="0" cy="467403"/>
          </a:xfrm>
          <a:prstGeom prst="line">
            <a:avLst/>
          </a:prstGeom>
          <a:ln w="50800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007764-D0BA-F579-B729-465277592346}"/>
              </a:ext>
            </a:extLst>
          </p:cNvPr>
          <p:cNvCxnSpPr/>
          <p:nvPr/>
        </p:nvCxnSpPr>
        <p:spPr>
          <a:xfrm>
            <a:off x="334963" y="3868395"/>
            <a:ext cx="11522075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Data, database, storage icon - Download on Iconfinder">
            <a:hlinkClick r:id="rId7"/>
            <a:extLst>
              <a:ext uri="{FF2B5EF4-FFF2-40B4-BE49-F238E27FC236}">
                <a16:creationId xmlns:a16="http://schemas.microsoft.com/office/drawing/2014/main" id="{C8EA1D5D-D730-983F-0B46-9837FAD2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36" y="3954055"/>
            <a:ext cx="757810" cy="75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7587AD4-8628-7B3C-2CBA-FE8B0B2B8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5053366"/>
            <a:ext cx="276103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1600" dirty="0">
                <a:latin typeface="+mj-lt"/>
                <a:cs typeface="Calibri" panose="020F0502020204030204" pitchFamily="34" charset="0"/>
              </a:rPr>
              <a:t>20K+ before and after slides labeled by top consulting graphists (e.g., these shapes are part of a column)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0F91AAD3-541B-854C-748E-ECE4A2A08A08}"/>
              </a:ext>
            </a:extLst>
          </p:cNvPr>
          <p:cNvSpPr txBox="1"/>
          <p:nvPr/>
        </p:nvSpPr>
        <p:spPr>
          <a:xfrm>
            <a:off x="3898802" y="4718630"/>
            <a:ext cx="1481092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rgbClr val="134998">
                  <a:lumMod val="100000"/>
                </a:srgbClr>
              </a:buClr>
              <a:buSzPct val="100000"/>
              <a:defRPr sz="22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1800" dirty="0">
                <a:sym typeface="Source Sans Pro" panose="020B0503030403020204" pitchFamily="34" charset="0"/>
              </a:rPr>
              <a:t>Detection</a:t>
            </a:r>
          </a:p>
        </p:txBody>
      </p:sp>
      <p:pic>
        <p:nvPicPr>
          <p:cNvPr id="18" name="Google Shape;613;p36">
            <a:extLst>
              <a:ext uri="{FF2B5EF4-FFF2-40B4-BE49-F238E27FC236}">
                <a16:creationId xmlns:a16="http://schemas.microsoft.com/office/drawing/2014/main" id="{E599FC50-76DC-29E0-5567-584816B727A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043" y="4020249"/>
            <a:ext cx="832611" cy="6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A538BDC-E0F6-D0B6-85F0-F4032A7D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832" y="5053366"/>
            <a:ext cx="276103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1600" dirty="0">
                <a:latin typeface="+mj-lt"/>
                <a:cs typeface="Calibri" panose="020F0502020204030204" pitchFamily="34" charset="0"/>
              </a:rPr>
              <a:t>80+ ML-trained and heuristic models to detect slide structures (e.g., these shapes are part of a legend)</a:t>
            </a:r>
          </a:p>
        </p:txBody>
      </p:sp>
      <p:sp>
        <p:nvSpPr>
          <p:cNvPr id="15" name="ZoneTexte 17">
            <a:extLst>
              <a:ext uri="{FF2B5EF4-FFF2-40B4-BE49-F238E27FC236}">
                <a16:creationId xmlns:a16="http://schemas.microsoft.com/office/drawing/2014/main" id="{EC4AA253-9F44-9FB7-0C1B-98EB99D08FE1}"/>
              </a:ext>
            </a:extLst>
          </p:cNvPr>
          <p:cNvSpPr txBox="1"/>
          <p:nvPr/>
        </p:nvSpPr>
        <p:spPr>
          <a:xfrm>
            <a:off x="6491341" y="4718630"/>
            <a:ext cx="213422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rgbClr val="134998">
                  <a:lumMod val="100000"/>
                </a:srgbClr>
              </a:buClr>
              <a:buSzPct val="100000"/>
              <a:defRPr sz="22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1800" dirty="0">
                <a:sym typeface="Source Sans Pro" panose="020B0503030403020204" pitchFamily="34" charset="0"/>
              </a:rPr>
              <a:t>Transformation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69C1C7-9E90-4B4A-CF9E-9C680536AA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6697" y="4020249"/>
            <a:ext cx="783517" cy="64337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7676197-9D8A-D6F9-3639-56940AE19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939" y="5053366"/>
            <a:ext cx="276103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1600" dirty="0">
                <a:latin typeface="+mj-lt"/>
                <a:cs typeface="Calibri" panose="020F0502020204030204" pitchFamily="34" charset="0"/>
              </a:rPr>
              <a:t>160+ formatting transformation rules embedded in a state-of-the-art rule solver engine (e.g., align top all shapes of a row)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16B3A6-297B-80A4-EE2C-AA8B879FD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045" y="5053366"/>
            <a:ext cx="276103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1600" dirty="0">
                <a:latin typeface="+mj-lt"/>
                <a:cs typeface="Calibri" panose="020F0502020204030204" pitchFamily="34" charset="0"/>
              </a:rPr>
              <a:t>Ad-hoc algorithms to optimize multi-variable formatting</a:t>
            </a:r>
            <a:br>
              <a:rPr lang="en-CA" altLang="fr-FR" sz="1600" dirty="0">
                <a:latin typeface="+mj-lt"/>
                <a:cs typeface="Calibri" panose="020F0502020204030204" pitchFamily="34" charset="0"/>
              </a:rPr>
            </a:br>
            <a:r>
              <a:rPr lang="en-CA" altLang="fr-FR" sz="1600" dirty="0">
                <a:latin typeface="+mj-lt"/>
                <a:cs typeface="Calibri" panose="020F0502020204030204" pitchFamily="34" charset="0"/>
              </a:rPr>
              <a:t>(e.g., row height x column width to maximize font size)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11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426288E-4EC9-3B1A-64D2-859ADE3CB4A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2915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26288E-4EC9-3B1A-64D2-859ADE3CB4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ZoneTexte 32">
            <a:extLst>
              <a:ext uri="{FF2B5EF4-FFF2-40B4-BE49-F238E27FC236}">
                <a16:creationId xmlns:a16="http://schemas.microsoft.com/office/drawing/2014/main" id="{C734D381-B2FB-F59B-11A4-1960FAEE6E76}"/>
              </a:ext>
            </a:extLst>
          </p:cNvPr>
          <p:cNvSpPr txBox="1"/>
          <p:nvPr/>
        </p:nvSpPr>
        <p:spPr>
          <a:xfrm>
            <a:off x="339725" y="1326696"/>
            <a:ext cx="11522075" cy="3385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ctr" defTabSz="895350">
              <a:buClr>
                <a:schemeClr val="tx2"/>
              </a:buClr>
              <a:buSzPct val="100000"/>
              <a:defRPr sz="24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998"/>
              </a:buClr>
              <a:buSzPct val="100000"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rgbClr val="134998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LooksGoodAI slide formatting productivity gains on a sample document</a:t>
            </a:r>
            <a:endParaRPr kumimoji="0" lang="en-CA" sz="2200" b="1" i="0" u="none" strike="noStrike" kern="1200" cap="none" spc="0" normalizeH="0" baseline="30000" noProof="0" dirty="0">
              <a:ln>
                <a:noFill/>
              </a:ln>
              <a:solidFill>
                <a:srgbClr val="134998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3" name="ZoneTexte 32">
            <a:extLst>
              <a:ext uri="{FF2B5EF4-FFF2-40B4-BE49-F238E27FC236}">
                <a16:creationId xmlns:a16="http://schemas.microsoft.com/office/drawing/2014/main" id="{A1C32661-ACE5-82EA-CF0F-1BEC8B53D170}"/>
              </a:ext>
            </a:extLst>
          </p:cNvPr>
          <p:cNvSpPr txBox="1"/>
          <p:nvPr/>
        </p:nvSpPr>
        <p:spPr>
          <a:xfrm>
            <a:off x="346810" y="6163710"/>
            <a:ext cx="115220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ts val="1200"/>
              </a:spcAft>
              <a:defRPr sz="2200"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1: Top consulting firm visual graphists specialists measured</a:t>
            </a:r>
            <a:b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</a:b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2: shift from legacy 300 sample deck to new 200 sample deck, measured with 2022Q4 version</a:t>
            </a:r>
          </a:p>
        </p:txBody>
      </p:sp>
      <p:sp>
        <p:nvSpPr>
          <p:cNvPr id="2" name="ZoneTexte 32">
            <a:extLst>
              <a:ext uri="{FF2B5EF4-FFF2-40B4-BE49-F238E27FC236}">
                <a16:creationId xmlns:a16="http://schemas.microsoft.com/office/drawing/2014/main" id="{E37D2E1D-8117-8765-6A70-3D6FE5D6D98B}"/>
              </a:ext>
            </a:extLst>
          </p:cNvPr>
          <p:cNvSpPr txBox="1"/>
          <p:nvPr/>
        </p:nvSpPr>
        <p:spPr>
          <a:xfrm>
            <a:off x="334962" y="1773443"/>
            <a:ext cx="11522075" cy="3385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ctr" defTabSz="895350">
              <a:buClr>
                <a:schemeClr val="tx2"/>
              </a:buClr>
              <a:buSzPct val="100000"/>
              <a:defRPr sz="24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998"/>
              </a:buClr>
              <a:buSzPct val="100000"/>
              <a:buFontTx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Gross productivity gains, %</a:t>
            </a:r>
            <a:r>
              <a:rPr kumimoji="0" lang="en-CA" sz="2200" b="0" i="0" u="none" strike="noStrike" kern="1200" cap="none" spc="0" normalizeH="0" baseline="3000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528C59-9D10-3B15-46A2-EBC8A192FB9D}"/>
              </a:ext>
            </a:extLst>
          </p:cNvPr>
          <p:cNvCxnSpPr/>
          <p:nvPr/>
        </p:nvCxnSpPr>
        <p:spPr>
          <a:xfrm>
            <a:off x="334962" y="1712445"/>
            <a:ext cx="11522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3FD020-FB4E-F660-2F79-CDD42C08488A}"/>
              </a:ext>
            </a:extLst>
          </p:cNvPr>
          <p:cNvCxnSpPr>
            <a:cxnSpLocks/>
          </p:cNvCxnSpPr>
          <p:nvPr/>
        </p:nvCxnSpPr>
        <p:spPr>
          <a:xfrm>
            <a:off x="522449" y="3231781"/>
            <a:ext cx="6274743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BB348B-663E-147A-F42F-64C30690A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268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2022Q2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809A80-1834-91A3-27AF-779D21C3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087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2022Q4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E78556-ABB1-7B1E-333D-5A95614B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906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2023Q2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A88A2-594C-4042-7333-0A356873E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9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2021Q4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70158-D69C-6DA7-582F-8A71D3FF2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285" y="5761738"/>
            <a:ext cx="15021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Sept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72E39-3C4B-901E-FF35-F52CA0AAE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193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Dec 2023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8B95E1-7206-2F56-E534-5EEA8859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268" y="4599960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10%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464BD9-D7AE-9464-E15A-2A3FA5CA0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087" y="4275597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15%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80CB7E-4A51-BC81-8503-3FE96294E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906" y="3801635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22%</a:t>
            </a:r>
            <a:r>
              <a:rPr kumimoji="0" lang="en-CA" altLang="fr-FR" sz="2200" b="0" i="0" u="none" strike="noStrike" kern="1200" cap="none" spc="0" normalizeH="0" baseline="3000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A8211-F217-777A-D1B4-617ECB1C5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9" y="4784664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7.5%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48583-9EB4-CDCA-7D66-E3B5186C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725" y="3271438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32%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1E9B12-5267-73B9-B02F-BBB77C27ABFB}"/>
              </a:ext>
            </a:extLst>
          </p:cNvPr>
          <p:cNvSpPr/>
          <p:nvPr/>
        </p:nvSpPr>
        <p:spPr>
          <a:xfrm>
            <a:off x="522449" y="5101431"/>
            <a:ext cx="1151285" cy="4947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77618E-03D1-C5FB-553B-CF7BC55E7377}"/>
              </a:ext>
            </a:extLst>
          </p:cNvPr>
          <p:cNvSpPr/>
          <p:nvPr/>
        </p:nvSpPr>
        <p:spPr>
          <a:xfrm>
            <a:off x="2230268" y="4936512"/>
            <a:ext cx="1151285" cy="6596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0E9D30-0BFB-E7D2-1198-4DAD50CC6F7C}"/>
              </a:ext>
            </a:extLst>
          </p:cNvPr>
          <p:cNvSpPr/>
          <p:nvPr/>
        </p:nvSpPr>
        <p:spPr>
          <a:xfrm>
            <a:off x="3938086" y="4606674"/>
            <a:ext cx="1151285" cy="9895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AE9DB3-4A74-C881-566C-8CD8CF7B59FC}"/>
              </a:ext>
            </a:extLst>
          </p:cNvPr>
          <p:cNvSpPr/>
          <p:nvPr/>
        </p:nvSpPr>
        <p:spPr>
          <a:xfrm>
            <a:off x="5645905" y="4144900"/>
            <a:ext cx="1151285" cy="14512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798785-9E5A-6F93-8028-33A77E73D4A1}"/>
              </a:ext>
            </a:extLst>
          </p:cNvPr>
          <p:cNvSpPr/>
          <p:nvPr/>
        </p:nvSpPr>
        <p:spPr>
          <a:xfrm>
            <a:off x="7353725" y="3617158"/>
            <a:ext cx="1151285" cy="19790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133594-5DC3-549B-4BF7-DFA8621B8438}"/>
              </a:ext>
            </a:extLst>
          </p:cNvPr>
          <p:cNvSpPr/>
          <p:nvPr/>
        </p:nvSpPr>
        <p:spPr>
          <a:xfrm>
            <a:off x="4347130" y="4278650"/>
            <a:ext cx="124717" cy="106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085C60-893F-4377-E3F1-07298F371D6E}"/>
              </a:ext>
            </a:extLst>
          </p:cNvPr>
          <p:cNvSpPr/>
          <p:nvPr/>
        </p:nvSpPr>
        <p:spPr>
          <a:xfrm>
            <a:off x="4520518" y="4272506"/>
            <a:ext cx="124717" cy="106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15EA2-AB76-BD0D-34BC-557E61E46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193" y="2679516"/>
            <a:ext cx="1151285" cy="3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39%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0B127-A382-F6BD-6733-6C0874FAD09A}"/>
              </a:ext>
            </a:extLst>
          </p:cNvPr>
          <p:cNvSpPr/>
          <p:nvPr/>
        </p:nvSpPr>
        <p:spPr>
          <a:xfrm>
            <a:off x="9017193" y="3027292"/>
            <a:ext cx="1151285" cy="25688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4DF-4ABA-7E25-36AF-EBB170632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240" y="3062504"/>
            <a:ext cx="1113160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1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Legacy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442195-3329-201F-448D-71F9A769A7D0}"/>
              </a:ext>
            </a:extLst>
          </p:cNvPr>
          <p:cNvGrpSpPr/>
          <p:nvPr/>
        </p:nvGrpSpPr>
        <p:grpSpPr>
          <a:xfrm>
            <a:off x="7291954" y="1874722"/>
            <a:ext cx="4493645" cy="338554"/>
            <a:chOff x="7291955" y="1950922"/>
            <a:chExt cx="3050014" cy="33855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CCEED4-1A96-1B56-AAD8-E7BDE65B45E7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55" y="2120199"/>
              <a:ext cx="30500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EC4582-F446-43DF-3464-6FDFC67F0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5127" y="1950922"/>
              <a:ext cx="1403671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fr-FR" sz="2200" b="0" i="1" u="none" strike="noStrike" kern="1200" cap="none" spc="0" normalizeH="0" baseline="0" noProof="0" dirty="0">
                  <a:ln>
                    <a:noFill/>
                  </a:ln>
                  <a:solidFill>
                    <a:srgbClr val="323332"/>
                  </a:solidFill>
                  <a:effectLst/>
                  <a:uLnTx/>
                  <a:uFillTx/>
                  <a:latin typeface="Source Sans Pro"/>
                  <a:ea typeface="+mn-ea"/>
                  <a:cs typeface="Calibri" panose="020F0502020204030204" pitchFamily="34" charset="0"/>
                </a:rPr>
                <a:t>Re-engineering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FE15FE9-CB44-E867-28F2-2A88D62B3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533" y="5761738"/>
            <a:ext cx="11512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Feb 2024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9905FA-DFE5-692E-F3C0-F6665346F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550" y="2204270"/>
            <a:ext cx="13652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/>
                <a:ea typeface="+mn-ea"/>
                <a:cs typeface="Calibri" panose="020F0502020204030204" pitchFamily="34" charset="0"/>
              </a:rPr>
              <a:t>Est. 43-45%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A946D4-87D2-7FA2-CB31-E03825C7114A}"/>
              </a:ext>
            </a:extLst>
          </p:cNvPr>
          <p:cNvSpPr/>
          <p:nvPr/>
        </p:nvSpPr>
        <p:spPr>
          <a:xfrm>
            <a:off x="10657461" y="2585523"/>
            <a:ext cx="1043429" cy="3010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CFE10-B1A8-5B1C-4BDF-127113AB32DD}"/>
              </a:ext>
            </a:extLst>
          </p:cNvPr>
          <p:cNvCxnSpPr>
            <a:cxnSpLocks/>
          </p:cNvCxnSpPr>
          <p:nvPr/>
        </p:nvCxnSpPr>
        <p:spPr>
          <a:xfrm>
            <a:off x="334963" y="5596190"/>
            <a:ext cx="115339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2">
            <a:extLst>
              <a:ext uri="{FF2B5EF4-FFF2-40B4-BE49-F238E27FC236}">
                <a16:creationId xmlns:a16="http://schemas.microsoft.com/office/drawing/2014/main" id="{43A583AE-03B4-285D-7EEA-CC2B67D1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52" y="180959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>
                <a:latin typeface="+mj-lt"/>
                <a:sym typeface="Share Tech" panose="02000506040000020004"/>
              </a:rPr>
              <a:t>In 2023, we doubled LooksGoodAI productivity gains, again!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63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4" name="Objec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3200" dirty="0">
              <a:latin typeface="Share Tech" panose="02000506040000020004" pitchFamily="2" charset="0"/>
              <a:ea typeface="+mj-ea"/>
              <a:cs typeface="+mj-cs"/>
              <a:sym typeface="Share Tech" panose="02000506040000020004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8CD405-6E8F-4D90-B08B-2B6500CF290C}"/>
              </a:ext>
            </a:extLst>
          </p:cNvPr>
          <p:cNvSpPr txBox="1">
            <a:spLocks/>
          </p:cNvSpPr>
          <p:nvPr/>
        </p:nvSpPr>
        <p:spPr>
          <a:xfrm>
            <a:off x="361252" y="190779"/>
            <a:ext cx="11502802" cy="776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800" dirty="0"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ym typeface="Share Tech" panose="02000506040000020004"/>
              </a:rPr>
              <a:t>We have top consulting firms’ partnerships and clients globally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8EDE15-6FAB-151B-62CD-B2F3551B285A}"/>
              </a:ext>
            </a:extLst>
          </p:cNvPr>
          <p:cNvCxnSpPr>
            <a:cxnSpLocks/>
          </p:cNvCxnSpPr>
          <p:nvPr/>
        </p:nvCxnSpPr>
        <p:spPr>
          <a:xfrm>
            <a:off x="5344964" y="1749808"/>
            <a:ext cx="0" cy="463194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99A553D-C305-6581-DF02-479A9BC31D61}"/>
              </a:ext>
            </a:extLst>
          </p:cNvPr>
          <p:cNvGrpSpPr/>
          <p:nvPr/>
        </p:nvGrpSpPr>
        <p:grpSpPr>
          <a:xfrm>
            <a:off x="324111" y="1724034"/>
            <a:ext cx="4881372" cy="2000548"/>
            <a:chOff x="324111" y="1304925"/>
            <a:chExt cx="4881372" cy="20005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F797EC-03D4-C983-CB63-4FE063BB52AD}"/>
                </a:ext>
              </a:extLst>
            </p:cNvPr>
            <p:cNvSpPr txBox="1"/>
            <p:nvPr/>
          </p:nvSpPr>
          <p:spPr>
            <a:xfrm>
              <a:off x="788291" y="1304925"/>
              <a:ext cx="4417192" cy="200054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CA" b="1" dirty="0">
                  <a:solidFill>
                    <a:schemeClr val="accent2"/>
                  </a:solidFill>
                  <a:latin typeface="+mj-lt"/>
                  <a:ea typeface="Source Sans Pro" panose="020B0503030403020204" pitchFamily="34" charset="0"/>
                </a:rPr>
                <a:t>Global consulting firm (partner since 20Q1)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dirty="0">
                  <a:solidFill>
                    <a:srgbClr val="323332"/>
                  </a:solidFill>
                  <a:latin typeface="+mj-lt"/>
                  <a:ea typeface="Source Sans Pro" panose="020B0503030403020204" pitchFamily="34" charset="0"/>
                </a:rPr>
                <a:t>$500K invested in R&amp;D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dirty="0">
                  <a:solidFill>
                    <a:srgbClr val="323332"/>
                  </a:solidFill>
                  <a:latin typeface="+mj-lt"/>
                  <a:ea typeface="Source Sans Pro" panose="020B0503030403020204" pitchFamily="34" charset="0"/>
                </a:rPr>
                <a:t>$1.1M ARR once deployed at scale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dirty="0">
                  <a:solidFill>
                    <a:srgbClr val="323332"/>
                  </a:solidFill>
                  <a:latin typeface="+mj-lt"/>
                  <a:ea typeface="Source Sans Pro" panose="020B0503030403020204" pitchFamily="34" charset="0"/>
                </a:rPr>
                <a:t>Royalty free data access to millions of slides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dirty="0">
                  <a:solidFill>
                    <a:srgbClr val="323332"/>
                  </a:solidFill>
                  <a:latin typeface="+mj-lt"/>
                  <a:ea typeface="Source Sans Pro" panose="020B0503030403020204" pitchFamily="34" charset="0"/>
                </a:rPr>
                <a:t>Deployed at 125 slide production graphists and 50 consultants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dirty="0">
                  <a:solidFill>
                    <a:srgbClr val="323332"/>
                  </a:solidFill>
                  <a:latin typeface="+mj-lt"/>
                  <a:ea typeface="Source Sans Pro" panose="020B0503030403020204" pitchFamily="34" charset="0"/>
                </a:rPr>
                <a:t>Proven productivity gains of 10% in live pilot, above threshold to deploy at scale</a:t>
              </a:r>
              <a:endParaRPr lang="en-GB" sz="160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9BC6F-861E-1F02-5B63-3ADD9F2EDF26}"/>
                </a:ext>
              </a:extLst>
            </p:cNvPr>
            <p:cNvSpPr/>
            <p:nvPr/>
          </p:nvSpPr>
          <p:spPr>
            <a:xfrm>
              <a:off x="324111" y="1304925"/>
              <a:ext cx="352981" cy="352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1</a:t>
              </a: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980A02-C24C-F7EC-4836-FD52724D0062}"/>
              </a:ext>
            </a:extLst>
          </p:cNvPr>
          <p:cNvGrpSpPr/>
          <p:nvPr/>
        </p:nvGrpSpPr>
        <p:grpSpPr>
          <a:xfrm>
            <a:off x="324111" y="3810969"/>
            <a:ext cx="4863829" cy="769441"/>
            <a:chOff x="324111" y="3080157"/>
            <a:chExt cx="4863829" cy="7694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38F4664-A1BB-B7E4-BD1E-6A65B6764459}"/>
                </a:ext>
              </a:extLst>
            </p:cNvPr>
            <p:cNvSpPr/>
            <p:nvPr/>
          </p:nvSpPr>
          <p:spPr>
            <a:xfrm>
              <a:off x="324111" y="3080157"/>
              <a:ext cx="352981" cy="352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4C6403-91F7-D79E-5634-B0C748A22ED4}"/>
                </a:ext>
              </a:extLst>
            </p:cNvPr>
            <p:cNvSpPr txBox="1"/>
            <p:nvPr/>
          </p:nvSpPr>
          <p:spPr>
            <a:xfrm>
              <a:off x="788291" y="3080157"/>
              <a:ext cx="4399649" cy="7694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2"/>
                  </a:solidFill>
                  <a:latin typeface="+mj-lt"/>
                  <a:ea typeface="Source Sans Pro" panose="020B0503030403020204" pitchFamily="34" charset="0"/>
                </a:defRPr>
              </a:lvl1pPr>
            </a:lstStyle>
            <a:p>
              <a:r>
                <a:rPr lang="en-CA" dirty="0"/>
                <a:t>BIG4 consulting office (partner since 22Q1)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b="0" dirty="0">
                  <a:solidFill>
                    <a:srgbClr val="323332"/>
                  </a:solidFill>
                </a:rPr>
                <a:t>$100K invested in R&amp;D, $60K ARR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b="0" dirty="0">
                  <a:solidFill>
                    <a:srgbClr val="323332"/>
                  </a:solidFill>
                </a:rPr>
                <a:t>Full deployment to 600 consultants in 22Q4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FD76F7B-4798-1B94-2E57-349B27DEB9B5}"/>
              </a:ext>
            </a:extLst>
          </p:cNvPr>
          <p:cNvGrpSpPr/>
          <p:nvPr/>
        </p:nvGrpSpPr>
        <p:grpSpPr>
          <a:xfrm>
            <a:off x="324111" y="4666797"/>
            <a:ext cx="4863829" cy="769441"/>
            <a:chOff x="324111" y="4301391"/>
            <a:chExt cx="4863829" cy="7694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9970A9-D290-7B60-E72D-DA9FFD51E64E}"/>
                </a:ext>
              </a:extLst>
            </p:cNvPr>
            <p:cNvSpPr/>
            <p:nvPr/>
          </p:nvSpPr>
          <p:spPr>
            <a:xfrm>
              <a:off x="324111" y="4301391"/>
              <a:ext cx="352981" cy="352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ED1107-487D-FD90-BF79-A89BA2BA6EBF}"/>
                </a:ext>
              </a:extLst>
            </p:cNvPr>
            <p:cNvSpPr txBox="1"/>
            <p:nvPr/>
          </p:nvSpPr>
          <p:spPr>
            <a:xfrm>
              <a:off x="788291" y="4301391"/>
              <a:ext cx="4399649" cy="7694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2"/>
                  </a:solidFill>
                  <a:latin typeface="+mj-lt"/>
                  <a:ea typeface="Source Sans Pro" panose="020B0503030403020204" pitchFamily="34" charset="0"/>
                </a:defRPr>
              </a:lvl1pPr>
            </a:lstStyle>
            <a:p>
              <a:r>
                <a:rPr lang="en-CA" dirty="0"/>
                <a:t>BIG4 consulting office (signed since 23Q3)</a:t>
              </a:r>
            </a:p>
            <a:p>
              <a:pPr marL="342900" indent="-342900">
                <a:buClr>
                  <a:schemeClr val="accent1"/>
                </a:buClr>
                <a:buSzPts val="2000"/>
                <a:buFont typeface="Wingdings" pitchFamily="2" charset="2"/>
                <a:buChar char="§"/>
              </a:pPr>
              <a:r>
                <a:rPr lang="en-CA" sz="1600" b="0" dirty="0">
                  <a:solidFill>
                    <a:srgbClr val="323332"/>
                  </a:solidFill>
                </a:rPr>
                <a:t>Ready to pilot and deploy 600 consultants at $60K ARR with next version of LooksGoodAI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A55A14-6467-8633-D365-5AF46F7F987A}"/>
              </a:ext>
            </a:extLst>
          </p:cNvPr>
          <p:cNvGrpSpPr/>
          <p:nvPr/>
        </p:nvGrpSpPr>
        <p:grpSpPr>
          <a:xfrm>
            <a:off x="324111" y="5522626"/>
            <a:ext cx="4863829" cy="830997"/>
            <a:chOff x="324111" y="5522626"/>
            <a:chExt cx="4863829" cy="83099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5AF8787-03F7-2A4D-2116-F50E38042268}"/>
                </a:ext>
              </a:extLst>
            </p:cNvPr>
            <p:cNvSpPr/>
            <p:nvPr/>
          </p:nvSpPr>
          <p:spPr>
            <a:xfrm>
              <a:off x="324111" y="5522626"/>
              <a:ext cx="352981" cy="352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X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17FDC70-954E-13B3-2832-B7FE188DE40E}"/>
                </a:ext>
              </a:extLst>
            </p:cNvPr>
            <p:cNvSpPr txBox="1"/>
            <p:nvPr/>
          </p:nvSpPr>
          <p:spPr>
            <a:xfrm>
              <a:off x="788291" y="5522626"/>
              <a:ext cx="4399649" cy="8309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2"/>
                  </a:solidFill>
                  <a:latin typeface="+mj-lt"/>
                  <a:ea typeface="Source Sans Pro" panose="020B0503030403020204" pitchFamily="34" charset="0"/>
                </a:defRPr>
              </a:lvl1pPr>
            </a:lstStyle>
            <a:p>
              <a:r>
                <a:rPr lang="en-CA" dirty="0"/>
                <a:t>Dozens of 5-50 employees consulting firms and slide formatting outsourcers clients or confirmed interest prospects</a:t>
              </a:r>
            </a:p>
          </p:txBody>
        </p:sp>
      </p:grpSp>
      <p:sp>
        <p:nvSpPr>
          <p:cNvPr id="15" name="Freeform 6">
            <a:extLst>
              <a:ext uri="{FF2B5EF4-FFF2-40B4-BE49-F238E27FC236}">
                <a16:creationId xmlns:a16="http://schemas.microsoft.com/office/drawing/2014/main" id="{1980F987-663E-4613-A7CD-2F99E9B85761}"/>
              </a:ext>
            </a:extLst>
          </p:cNvPr>
          <p:cNvSpPr>
            <a:spLocks/>
          </p:cNvSpPr>
          <p:nvPr/>
        </p:nvSpPr>
        <p:spPr bwMode="auto">
          <a:xfrm>
            <a:off x="9696224" y="3692706"/>
            <a:ext cx="289330" cy="231710"/>
          </a:xfrm>
          <a:custGeom>
            <a:avLst/>
            <a:gdLst>
              <a:gd name="T0" fmla="*/ 23 w 236"/>
              <a:gd name="T1" fmla="*/ 66 h 189"/>
              <a:gd name="T2" fmla="*/ 37 w 236"/>
              <a:gd name="T3" fmla="*/ 54 h 189"/>
              <a:gd name="T4" fmla="*/ 58 w 236"/>
              <a:gd name="T5" fmla="*/ 45 h 189"/>
              <a:gd name="T6" fmla="*/ 71 w 236"/>
              <a:gd name="T7" fmla="*/ 24 h 189"/>
              <a:gd name="T8" fmla="*/ 82 w 236"/>
              <a:gd name="T9" fmla="*/ 22 h 189"/>
              <a:gd name="T10" fmla="*/ 97 w 236"/>
              <a:gd name="T11" fmla="*/ 23 h 189"/>
              <a:gd name="T12" fmla="*/ 116 w 236"/>
              <a:gd name="T13" fmla="*/ 30 h 189"/>
              <a:gd name="T14" fmla="*/ 134 w 236"/>
              <a:gd name="T15" fmla="*/ 27 h 189"/>
              <a:gd name="T16" fmla="*/ 147 w 236"/>
              <a:gd name="T17" fmla="*/ 18 h 189"/>
              <a:gd name="T18" fmla="*/ 149 w 236"/>
              <a:gd name="T19" fmla="*/ 7 h 189"/>
              <a:gd name="T20" fmla="*/ 165 w 236"/>
              <a:gd name="T21" fmla="*/ 4 h 189"/>
              <a:gd name="T22" fmla="*/ 170 w 236"/>
              <a:gd name="T23" fmla="*/ 12 h 189"/>
              <a:gd name="T24" fmla="*/ 182 w 236"/>
              <a:gd name="T25" fmla="*/ 36 h 189"/>
              <a:gd name="T26" fmla="*/ 193 w 236"/>
              <a:gd name="T27" fmla="*/ 29 h 189"/>
              <a:gd name="T28" fmla="*/ 214 w 236"/>
              <a:gd name="T29" fmla="*/ 22 h 189"/>
              <a:gd name="T30" fmla="*/ 236 w 236"/>
              <a:gd name="T31" fmla="*/ 28 h 189"/>
              <a:gd name="T32" fmla="*/ 219 w 236"/>
              <a:gd name="T33" fmla="*/ 34 h 189"/>
              <a:gd name="T34" fmla="*/ 183 w 236"/>
              <a:gd name="T35" fmla="*/ 40 h 189"/>
              <a:gd name="T36" fmla="*/ 181 w 236"/>
              <a:gd name="T37" fmla="*/ 58 h 189"/>
              <a:gd name="T38" fmla="*/ 179 w 236"/>
              <a:gd name="T39" fmla="*/ 77 h 189"/>
              <a:gd name="T40" fmla="*/ 178 w 236"/>
              <a:gd name="T41" fmla="*/ 93 h 189"/>
              <a:gd name="T42" fmla="*/ 172 w 236"/>
              <a:gd name="T43" fmla="*/ 106 h 189"/>
              <a:gd name="T44" fmla="*/ 157 w 236"/>
              <a:gd name="T45" fmla="*/ 123 h 189"/>
              <a:gd name="T46" fmla="*/ 155 w 236"/>
              <a:gd name="T47" fmla="*/ 142 h 189"/>
              <a:gd name="T48" fmla="*/ 135 w 236"/>
              <a:gd name="T49" fmla="*/ 142 h 189"/>
              <a:gd name="T50" fmla="*/ 121 w 236"/>
              <a:gd name="T51" fmla="*/ 148 h 189"/>
              <a:gd name="T52" fmla="*/ 116 w 236"/>
              <a:gd name="T53" fmla="*/ 178 h 189"/>
              <a:gd name="T54" fmla="*/ 82 w 236"/>
              <a:gd name="T55" fmla="*/ 184 h 189"/>
              <a:gd name="T56" fmla="*/ 68 w 236"/>
              <a:gd name="T57" fmla="*/ 186 h 189"/>
              <a:gd name="T58" fmla="*/ 20 w 236"/>
              <a:gd name="T59" fmla="*/ 179 h 189"/>
              <a:gd name="T60" fmla="*/ 29 w 236"/>
              <a:gd name="T61" fmla="*/ 147 h 189"/>
              <a:gd name="T62" fmla="*/ 11 w 236"/>
              <a:gd name="T63" fmla="*/ 130 h 189"/>
              <a:gd name="T64" fmla="*/ 8 w 236"/>
              <a:gd name="T65" fmla="*/ 102 h 189"/>
              <a:gd name="T66" fmla="*/ 2 w 236"/>
              <a:gd name="T67" fmla="*/ 84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6" h="189">
                <a:moveTo>
                  <a:pt x="4" y="58"/>
                </a:moveTo>
                <a:lnTo>
                  <a:pt x="23" y="66"/>
                </a:lnTo>
                <a:lnTo>
                  <a:pt x="35" y="63"/>
                </a:lnTo>
                <a:lnTo>
                  <a:pt x="37" y="54"/>
                </a:lnTo>
                <a:lnTo>
                  <a:pt x="50" y="51"/>
                </a:lnTo>
                <a:lnTo>
                  <a:pt x="58" y="45"/>
                </a:lnTo>
                <a:lnTo>
                  <a:pt x="58" y="28"/>
                </a:lnTo>
                <a:lnTo>
                  <a:pt x="71" y="24"/>
                </a:lnTo>
                <a:lnTo>
                  <a:pt x="72" y="17"/>
                </a:lnTo>
                <a:lnTo>
                  <a:pt x="82" y="22"/>
                </a:lnTo>
                <a:lnTo>
                  <a:pt x="87" y="23"/>
                </a:lnTo>
                <a:lnTo>
                  <a:pt x="97" y="23"/>
                </a:lnTo>
                <a:lnTo>
                  <a:pt x="110" y="27"/>
                </a:lnTo>
                <a:lnTo>
                  <a:pt x="116" y="30"/>
                </a:lnTo>
                <a:lnTo>
                  <a:pt x="127" y="23"/>
                </a:lnTo>
                <a:lnTo>
                  <a:pt x="134" y="27"/>
                </a:lnTo>
                <a:lnTo>
                  <a:pt x="137" y="18"/>
                </a:lnTo>
                <a:lnTo>
                  <a:pt x="147" y="18"/>
                </a:lnTo>
                <a:lnTo>
                  <a:pt x="149" y="15"/>
                </a:lnTo>
                <a:lnTo>
                  <a:pt x="149" y="7"/>
                </a:lnTo>
                <a:lnTo>
                  <a:pt x="154" y="0"/>
                </a:lnTo>
                <a:lnTo>
                  <a:pt x="165" y="4"/>
                </a:lnTo>
                <a:lnTo>
                  <a:pt x="165" y="11"/>
                </a:lnTo>
                <a:lnTo>
                  <a:pt x="170" y="12"/>
                </a:lnTo>
                <a:lnTo>
                  <a:pt x="173" y="29"/>
                </a:lnTo>
                <a:lnTo>
                  <a:pt x="182" y="36"/>
                </a:lnTo>
                <a:lnTo>
                  <a:pt x="186" y="31"/>
                </a:lnTo>
                <a:lnTo>
                  <a:pt x="193" y="29"/>
                </a:lnTo>
                <a:lnTo>
                  <a:pt x="202" y="20"/>
                </a:lnTo>
                <a:lnTo>
                  <a:pt x="214" y="22"/>
                </a:lnTo>
                <a:lnTo>
                  <a:pt x="232" y="22"/>
                </a:lnTo>
                <a:lnTo>
                  <a:pt x="236" y="28"/>
                </a:lnTo>
                <a:lnTo>
                  <a:pt x="227" y="30"/>
                </a:lnTo>
                <a:lnTo>
                  <a:pt x="219" y="34"/>
                </a:lnTo>
                <a:lnTo>
                  <a:pt x="200" y="36"/>
                </a:lnTo>
                <a:lnTo>
                  <a:pt x="183" y="40"/>
                </a:lnTo>
                <a:lnTo>
                  <a:pt x="175" y="50"/>
                </a:lnTo>
                <a:lnTo>
                  <a:pt x="181" y="58"/>
                </a:lnTo>
                <a:lnTo>
                  <a:pt x="185" y="69"/>
                </a:lnTo>
                <a:lnTo>
                  <a:pt x="179" y="77"/>
                </a:lnTo>
                <a:lnTo>
                  <a:pt x="182" y="85"/>
                </a:lnTo>
                <a:lnTo>
                  <a:pt x="178" y="93"/>
                </a:lnTo>
                <a:lnTo>
                  <a:pt x="162" y="92"/>
                </a:lnTo>
                <a:lnTo>
                  <a:pt x="172" y="106"/>
                </a:lnTo>
                <a:lnTo>
                  <a:pt x="162" y="111"/>
                </a:lnTo>
                <a:lnTo>
                  <a:pt x="157" y="123"/>
                </a:lnTo>
                <a:lnTo>
                  <a:pt x="160" y="136"/>
                </a:lnTo>
                <a:lnTo>
                  <a:pt x="155" y="142"/>
                </a:lnTo>
                <a:lnTo>
                  <a:pt x="148" y="140"/>
                </a:lnTo>
                <a:lnTo>
                  <a:pt x="135" y="142"/>
                </a:lnTo>
                <a:lnTo>
                  <a:pt x="134" y="148"/>
                </a:lnTo>
                <a:lnTo>
                  <a:pt x="121" y="148"/>
                </a:lnTo>
                <a:lnTo>
                  <a:pt x="113" y="160"/>
                </a:lnTo>
                <a:lnTo>
                  <a:pt x="116" y="178"/>
                </a:lnTo>
                <a:lnTo>
                  <a:pt x="95" y="186"/>
                </a:lnTo>
                <a:lnTo>
                  <a:pt x="82" y="184"/>
                </a:lnTo>
                <a:lnTo>
                  <a:pt x="79" y="189"/>
                </a:lnTo>
                <a:lnTo>
                  <a:pt x="68" y="186"/>
                </a:lnTo>
                <a:lnTo>
                  <a:pt x="51" y="189"/>
                </a:lnTo>
                <a:lnTo>
                  <a:pt x="20" y="179"/>
                </a:lnTo>
                <a:lnTo>
                  <a:pt x="33" y="160"/>
                </a:lnTo>
                <a:lnTo>
                  <a:pt x="29" y="147"/>
                </a:lnTo>
                <a:lnTo>
                  <a:pt x="15" y="143"/>
                </a:lnTo>
                <a:lnTo>
                  <a:pt x="11" y="130"/>
                </a:lnTo>
                <a:lnTo>
                  <a:pt x="3" y="113"/>
                </a:lnTo>
                <a:lnTo>
                  <a:pt x="8" y="102"/>
                </a:lnTo>
                <a:lnTo>
                  <a:pt x="0" y="99"/>
                </a:lnTo>
                <a:lnTo>
                  <a:pt x="2" y="84"/>
                </a:lnTo>
                <a:lnTo>
                  <a:pt x="4" y="5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643DEC12-8707-4F9B-AA16-CC2F7D48210E}"/>
              </a:ext>
            </a:extLst>
          </p:cNvPr>
          <p:cNvSpPr>
            <a:spLocks/>
          </p:cNvSpPr>
          <p:nvPr/>
        </p:nvSpPr>
        <p:spPr bwMode="auto">
          <a:xfrm>
            <a:off x="8665181" y="4820602"/>
            <a:ext cx="279522" cy="307720"/>
          </a:xfrm>
          <a:custGeom>
            <a:avLst/>
            <a:gdLst>
              <a:gd name="T0" fmla="*/ 92 w 228"/>
              <a:gd name="T1" fmla="*/ 16 h 251"/>
              <a:gd name="T2" fmla="*/ 102 w 228"/>
              <a:gd name="T3" fmla="*/ 35 h 251"/>
              <a:gd name="T4" fmla="*/ 121 w 228"/>
              <a:gd name="T5" fmla="*/ 44 h 251"/>
              <a:gd name="T6" fmla="*/ 137 w 228"/>
              <a:gd name="T7" fmla="*/ 44 h 251"/>
              <a:gd name="T8" fmla="*/ 144 w 228"/>
              <a:gd name="T9" fmla="*/ 27 h 251"/>
              <a:gd name="T10" fmla="*/ 157 w 228"/>
              <a:gd name="T11" fmla="*/ 23 h 251"/>
              <a:gd name="T12" fmla="*/ 165 w 228"/>
              <a:gd name="T13" fmla="*/ 30 h 251"/>
              <a:gd name="T14" fmla="*/ 187 w 228"/>
              <a:gd name="T15" fmla="*/ 43 h 251"/>
              <a:gd name="T16" fmla="*/ 188 w 228"/>
              <a:gd name="T17" fmla="*/ 63 h 251"/>
              <a:gd name="T18" fmla="*/ 195 w 228"/>
              <a:gd name="T19" fmla="*/ 84 h 251"/>
              <a:gd name="T20" fmla="*/ 198 w 228"/>
              <a:gd name="T21" fmla="*/ 107 h 251"/>
              <a:gd name="T22" fmla="*/ 217 w 228"/>
              <a:gd name="T23" fmla="*/ 104 h 251"/>
              <a:gd name="T24" fmla="*/ 227 w 228"/>
              <a:gd name="T25" fmla="*/ 112 h 251"/>
              <a:gd name="T26" fmla="*/ 228 w 228"/>
              <a:gd name="T27" fmla="*/ 132 h 251"/>
              <a:gd name="T28" fmla="*/ 227 w 228"/>
              <a:gd name="T29" fmla="*/ 147 h 251"/>
              <a:gd name="T30" fmla="*/ 186 w 228"/>
              <a:gd name="T31" fmla="*/ 213 h 251"/>
              <a:gd name="T32" fmla="*/ 209 w 228"/>
              <a:gd name="T33" fmla="*/ 243 h 251"/>
              <a:gd name="T34" fmla="*/ 132 w 228"/>
              <a:gd name="T35" fmla="*/ 248 h 251"/>
              <a:gd name="T36" fmla="*/ 46 w 228"/>
              <a:gd name="T37" fmla="*/ 239 h 251"/>
              <a:gd name="T38" fmla="*/ 33 w 228"/>
              <a:gd name="T39" fmla="*/ 231 h 251"/>
              <a:gd name="T40" fmla="*/ 10 w 228"/>
              <a:gd name="T41" fmla="*/ 234 h 251"/>
              <a:gd name="T42" fmla="*/ 0 w 228"/>
              <a:gd name="T43" fmla="*/ 225 h 251"/>
              <a:gd name="T44" fmla="*/ 9 w 228"/>
              <a:gd name="T45" fmla="*/ 188 h 251"/>
              <a:gd name="T46" fmla="*/ 16 w 228"/>
              <a:gd name="T47" fmla="*/ 160 h 251"/>
              <a:gd name="T48" fmla="*/ 31 w 228"/>
              <a:gd name="T49" fmla="*/ 138 h 251"/>
              <a:gd name="T50" fmla="*/ 39 w 228"/>
              <a:gd name="T51" fmla="*/ 113 h 251"/>
              <a:gd name="T52" fmla="*/ 33 w 228"/>
              <a:gd name="T53" fmla="*/ 94 h 251"/>
              <a:gd name="T54" fmla="*/ 24 w 228"/>
              <a:gd name="T55" fmla="*/ 69 h 251"/>
              <a:gd name="T56" fmla="*/ 31 w 228"/>
              <a:gd name="T57" fmla="*/ 56 h 251"/>
              <a:gd name="T58" fmla="*/ 22 w 228"/>
              <a:gd name="T59" fmla="*/ 22 h 251"/>
              <a:gd name="T60" fmla="*/ 14 w 228"/>
              <a:gd name="T61" fmla="*/ 5 h 251"/>
              <a:gd name="T62" fmla="*/ 27 w 228"/>
              <a:gd name="T63" fmla="*/ 3 h 251"/>
              <a:gd name="T64" fmla="*/ 88 w 228"/>
              <a:gd name="T65" fmla="*/ 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8" h="251">
                <a:moveTo>
                  <a:pt x="88" y="1"/>
                </a:moveTo>
                <a:lnTo>
                  <a:pt x="92" y="16"/>
                </a:lnTo>
                <a:lnTo>
                  <a:pt x="97" y="29"/>
                </a:lnTo>
                <a:lnTo>
                  <a:pt x="102" y="35"/>
                </a:lnTo>
                <a:lnTo>
                  <a:pt x="109" y="46"/>
                </a:lnTo>
                <a:lnTo>
                  <a:pt x="121" y="44"/>
                </a:lnTo>
                <a:lnTo>
                  <a:pt x="127" y="42"/>
                </a:lnTo>
                <a:lnTo>
                  <a:pt x="137" y="44"/>
                </a:lnTo>
                <a:lnTo>
                  <a:pt x="140" y="39"/>
                </a:lnTo>
                <a:lnTo>
                  <a:pt x="144" y="27"/>
                </a:lnTo>
                <a:lnTo>
                  <a:pt x="156" y="26"/>
                </a:lnTo>
                <a:lnTo>
                  <a:pt x="157" y="23"/>
                </a:lnTo>
                <a:lnTo>
                  <a:pt x="166" y="22"/>
                </a:lnTo>
                <a:lnTo>
                  <a:pt x="165" y="30"/>
                </a:lnTo>
                <a:lnTo>
                  <a:pt x="187" y="30"/>
                </a:lnTo>
                <a:lnTo>
                  <a:pt x="187" y="43"/>
                </a:lnTo>
                <a:lnTo>
                  <a:pt x="190" y="51"/>
                </a:lnTo>
                <a:lnTo>
                  <a:pt x="188" y="63"/>
                </a:lnTo>
                <a:lnTo>
                  <a:pt x="189" y="76"/>
                </a:lnTo>
                <a:lnTo>
                  <a:pt x="195" y="84"/>
                </a:lnTo>
                <a:lnTo>
                  <a:pt x="193" y="109"/>
                </a:lnTo>
                <a:lnTo>
                  <a:pt x="198" y="107"/>
                </a:lnTo>
                <a:lnTo>
                  <a:pt x="206" y="107"/>
                </a:lnTo>
                <a:lnTo>
                  <a:pt x="217" y="104"/>
                </a:lnTo>
                <a:lnTo>
                  <a:pt x="226" y="105"/>
                </a:lnTo>
                <a:lnTo>
                  <a:pt x="227" y="112"/>
                </a:lnTo>
                <a:lnTo>
                  <a:pt x="225" y="122"/>
                </a:lnTo>
                <a:lnTo>
                  <a:pt x="228" y="132"/>
                </a:lnTo>
                <a:lnTo>
                  <a:pt x="225" y="140"/>
                </a:lnTo>
                <a:lnTo>
                  <a:pt x="227" y="147"/>
                </a:lnTo>
                <a:lnTo>
                  <a:pt x="188" y="146"/>
                </a:lnTo>
                <a:lnTo>
                  <a:pt x="186" y="213"/>
                </a:lnTo>
                <a:lnTo>
                  <a:pt x="198" y="230"/>
                </a:lnTo>
                <a:lnTo>
                  <a:pt x="209" y="243"/>
                </a:lnTo>
                <a:lnTo>
                  <a:pt x="176" y="251"/>
                </a:lnTo>
                <a:lnTo>
                  <a:pt x="132" y="248"/>
                </a:lnTo>
                <a:lnTo>
                  <a:pt x="120" y="238"/>
                </a:lnTo>
                <a:lnTo>
                  <a:pt x="46" y="239"/>
                </a:lnTo>
                <a:lnTo>
                  <a:pt x="43" y="240"/>
                </a:lnTo>
                <a:lnTo>
                  <a:pt x="33" y="231"/>
                </a:lnTo>
                <a:lnTo>
                  <a:pt x="21" y="230"/>
                </a:lnTo>
                <a:lnTo>
                  <a:pt x="10" y="234"/>
                </a:lnTo>
                <a:lnTo>
                  <a:pt x="1" y="238"/>
                </a:lnTo>
                <a:lnTo>
                  <a:pt x="0" y="225"/>
                </a:lnTo>
                <a:lnTo>
                  <a:pt x="2" y="206"/>
                </a:lnTo>
                <a:lnTo>
                  <a:pt x="9" y="188"/>
                </a:lnTo>
                <a:lnTo>
                  <a:pt x="10" y="179"/>
                </a:lnTo>
                <a:lnTo>
                  <a:pt x="16" y="160"/>
                </a:lnTo>
                <a:lnTo>
                  <a:pt x="21" y="151"/>
                </a:lnTo>
                <a:lnTo>
                  <a:pt x="31" y="138"/>
                </a:lnTo>
                <a:lnTo>
                  <a:pt x="37" y="129"/>
                </a:lnTo>
                <a:lnTo>
                  <a:pt x="39" y="113"/>
                </a:lnTo>
                <a:lnTo>
                  <a:pt x="39" y="101"/>
                </a:lnTo>
                <a:lnTo>
                  <a:pt x="33" y="94"/>
                </a:lnTo>
                <a:lnTo>
                  <a:pt x="29" y="81"/>
                </a:lnTo>
                <a:lnTo>
                  <a:pt x="24" y="69"/>
                </a:lnTo>
                <a:lnTo>
                  <a:pt x="25" y="64"/>
                </a:lnTo>
                <a:lnTo>
                  <a:pt x="31" y="56"/>
                </a:lnTo>
                <a:lnTo>
                  <a:pt x="25" y="36"/>
                </a:lnTo>
                <a:lnTo>
                  <a:pt x="22" y="22"/>
                </a:lnTo>
                <a:lnTo>
                  <a:pt x="13" y="9"/>
                </a:lnTo>
                <a:lnTo>
                  <a:pt x="14" y="5"/>
                </a:lnTo>
                <a:lnTo>
                  <a:pt x="22" y="2"/>
                </a:lnTo>
                <a:lnTo>
                  <a:pt x="27" y="3"/>
                </a:lnTo>
                <a:lnTo>
                  <a:pt x="34" y="0"/>
                </a:lnTo>
                <a:lnTo>
                  <a:pt x="88" y="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B7022FAF-0ECA-41C7-87C2-EAAED7642E9C}"/>
              </a:ext>
            </a:extLst>
          </p:cNvPr>
          <p:cNvSpPr>
            <a:spLocks/>
          </p:cNvSpPr>
          <p:nvPr/>
        </p:nvSpPr>
        <p:spPr bwMode="auto">
          <a:xfrm>
            <a:off x="8673762" y="4785049"/>
            <a:ext cx="24519" cy="34327"/>
          </a:xfrm>
          <a:custGeom>
            <a:avLst/>
            <a:gdLst>
              <a:gd name="T0" fmla="*/ 10 w 20"/>
              <a:gd name="T1" fmla="*/ 26 h 28"/>
              <a:gd name="T2" fmla="*/ 5 w 20"/>
              <a:gd name="T3" fmla="*/ 28 h 28"/>
              <a:gd name="T4" fmla="*/ 0 w 20"/>
              <a:gd name="T5" fmla="*/ 12 h 28"/>
              <a:gd name="T6" fmla="*/ 7 w 20"/>
              <a:gd name="T7" fmla="*/ 3 h 28"/>
              <a:gd name="T8" fmla="*/ 13 w 20"/>
              <a:gd name="T9" fmla="*/ 0 h 28"/>
              <a:gd name="T10" fmla="*/ 20 w 20"/>
              <a:gd name="T11" fmla="*/ 7 h 28"/>
              <a:gd name="T12" fmla="*/ 13 w 20"/>
              <a:gd name="T13" fmla="*/ 11 h 28"/>
              <a:gd name="T14" fmla="*/ 10 w 20"/>
              <a:gd name="T15" fmla="*/ 16 h 28"/>
              <a:gd name="T16" fmla="*/ 10 w 20"/>
              <a:gd name="T17" fmla="*/ 2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8">
                <a:moveTo>
                  <a:pt x="10" y="26"/>
                </a:moveTo>
                <a:lnTo>
                  <a:pt x="5" y="28"/>
                </a:lnTo>
                <a:lnTo>
                  <a:pt x="0" y="12"/>
                </a:lnTo>
                <a:lnTo>
                  <a:pt x="7" y="3"/>
                </a:lnTo>
                <a:lnTo>
                  <a:pt x="13" y="0"/>
                </a:lnTo>
                <a:lnTo>
                  <a:pt x="20" y="7"/>
                </a:lnTo>
                <a:lnTo>
                  <a:pt x="13" y="11"/>
                </a:lnTo>
                <a:lnTo>
                  <a:pt x="10" y="16"/>
                </a:lnTo>
                <a:lnTo>
                  <a:pt x="10" y="2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A5CBBB4-D454-49E5-BE7C-19EBB5029E66}"/>
              </a:ext>
            </a:extLst>
          </p:cNvPr>
          <p:cNvSpPr>
            <a:spLocks/>
          </p:cNvSpPr>
          <p:nvPr/>
        </p:nvSpPr>
        <p:spPr bwMode="auto">
          <a:xfrm>
            <a:off x="8802489" y="3586045"/>
            <a:ext cx="38006" cy="77237"/>
          </a:xfrm>
          <a:custGeom>
            <a:avLst/>
            <a:gdLst>
              <a:gd name="T0" fmla="*/ 22 w 31"/>
              <a:gd name="T1" fmla="*/ 17 h 63"/>
              <a:gd name="T2" fmla="*/ 20 w 31"/>
              <a:gd name="T3" fmla="*/ 24 h 63"/>
              <a:gd name="T4" fmla="*/ 23 w 31"/>
              <a:gd name="T5" fmla="*/ 33 h 63"/>
              <a:gd name="T6" fmla="*/ 31 w 31"/>
              <a:gd name="T7" fmla="*/ 38 h 63"/>
              <a:gd name="T8" fmla="*/ 31 w 31"/>
              <a:gd name="T9" fmla="*/ 44 h 63"/>
              <a:gd name="T10" fmla="*/ 25 w 31"/>
              <a:gd name="T11" fmla="*/ 46 h 63"/>
              <a:gd name="T12" fmla="*/ 25 w 31"/>
              <a:gd name="T13" fmla="*/ 53 h 63"/>
              <a:gd name="T14" fmla="*/ 18 w 31"/>
              <a:gd name="T15" fmla="*/ 63 h 63"/>
              <a:gd name="T16" fmla="*/ 15 w 31"/>
              <a:gd name="T17" fmla="*/ 62 h 63"/>
              <a:gd name="T18" fmla="*/ 14 w 31"/>
              <a:gd name="T19" fmla="*/ 57 h 63"/>
              <a:gd name="T20" fmla="*/ 4 w 31"/>
              <a:gd name="T21" fmla="*/ 50 h 63"/>
              <a:gd name="T22" fmla="*/ 2 w 31"/>
              <a:gd name="T23" fmla="*/ 40 h 63"/>
              <a:gd name="T24" fmla="*/ 3 w 31"/>
              <a:gd name="T25" fmla="*/ 26 h 63"/>
              <a:gd name="T26" fmla="*/ 4 w 31"/>
              <a:gd name="T27" fmla="*/ 20 h 63"/>
              <a:gd name="T28" fmla="*/ 1 w 31"/>
              <a:gd name="T29" fmla="*/ 17 h 63"/>
              <a:gd name="T30" fmla="*/ 0 w 31"/>
              <a:gd name="T31" fmla="*/ 10 h 63"/>
              <a:gd name="T32" fmla="*/ 6 w 31"/>
              <a:gd name="T33" fmla="*/ 0 h 63"/>
              <a:gd name="T34" fmla="*/ 7 w 31"/>
              <a:gd name="T35" fmla="*/ 4 h 63"/>
              <a:gd name="T36" fmla="*/ 12 w 31"/>
              <a:gd name="T37" fmla="*/ 2 h 63"/>
              <a:gd name="T38" fmla="*/ 16 w 31"/>
              <a:gd name="T39" fmla="*/ 8 h 63"/>
              <a:gd name="T40" fmla="*/ 20 w 31"/>
              <a:gd name="T41" fmla="*/ 10 h 63"/>
              <a:gd name="T42" fmla="*/ 22 w 31"/>
              <a:gd name="T43" fmla="*/ 1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" h="63">
                <a:moveTo>
                  <a:pt x="22" y="17"/>
                </a:moveTo>
                <a:lnTo>
                  <a:pt x="20" y="24"/>
                </a:lnTo>
                <a:lnTo>
                  <a:pt x="23" y="33"/>
                </a:lnTo>
                <a:lnTo>
                  <a:pt x="31" y="38"/>
                </a:lnTo>
                <a:lnTo>
                  <a:pt x="31" y="44"/>
                </a:lnTo>
                <a:lnTo>
                  <a:pt x="25" y="46"/>
                </a:lnTo>
                <a:lnTo>
                  <a:pt x="25" y="53"/>
                </a:lnTo>
                <a:lnTo>
                  <a:pt x="18" y="63"/>
                </a:lnTo>
                <a:lnTo>
                  <a:pt x="15" y="62"/>
                </a:lnTo>
                <a:lnTo>
                  <a:pt x="14" y="57"/>
                </a:lnTo>
                <a:lnTo>
                  <a:pt x="4" y="50"/>
                </a:lnTo>
                <a:lnTo>
                  <a:pt x="2" y="40"/>
                </a:lnTo>
                <a:lnTo>
                  <a:pt x="3" y="26"/>
                </a:lnTo>
                <a:lnTo>
                  <a:pt x="4" y="20"/>
                </a:lnTo>
                <a:lnTo>
                  <a:pt x="1" y="17"/>
                </a:lnTo>
                <a:lnTo>
                  <a:pt x="0" y="10"/>
                </a:lnTo>
                <a:lnTo>
                  <a:pt x="6" y="0"/>
                </a:lnTo>
                <a:lnTo>
                  <a:pt x="7" y="4"/>
                </a:lnTo>
                <a:lnTo>
                  <a:pt x="12" y="2"/>
                </a:lnTo>
                <a:lnTo>
                  <a:pt x="16" y="8"/>
                </a:lnTo>
                <a:lnTo>
                  <a:pt x="20" y="10"/>
                </a:lnTo>
                <a:lnTo>
                  <a:pt x="22" y="1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F78B12CE-FE68-4F79-A917-AC789C37B3D7}"/>
              </a:ext>
            </a:extLst>
          </p:cNvPr>
          <p:cNvSpPr>
            <a:spLocks/>
          </p:cNvSpPr>
          <p:nvPr/>
        </p:nvSpPr>
        <p:spPr bwMode="auto">
          <a:xfrm>
            <a:off x="9536848" y="4007781"/>
            <a:ext cx="104208" cy="90722"/>
          </a:xfrm>
          <a:custGeom>
            <a:avLst/>
            <a:gdLst>
              <a:gd name="T0" fmla="*/ 0 w 85"/>
              <a:gd name="T1" fmla="*/ 38 h 74"/>
              <a:gd name="T2" fmla="*/ 3 w 85"/>
              <a:gd name="T3" fmla="*/ 37 h 74"/>
              <a:gd name="T4" fmla="*/ 4 w 85"/>
              <a:gd name="T5" fmla="*/ 42 h 74"/>
              <a:gd name="T6" fmla="*/ 18 w 85"/>
              <a:gd name="T7" fmla="*/ 39 h 74"/>
              <a:gd name="T8" fmla="*/ 33 w 85"/>
              <a:gd name="T9" fmla="*/ 40 h 74"/>
              <a:gd name="T10" fmla="*/ 44 w 85"/>
              <a:gd name="T11" fmla="*/ 40 h 74"/>
              <a:gd name="T12" fmla="*/ 54 w 85"/>
              <a:gd name="T13" fmla="*/ 26 h 74"/>
              <a:gd name="T14" fmla="*/ 66 w 85"/>
              <a:gd name="T15" fmla="*/ 13 h 74"/>
              <a:gd name="T16" fmla="*/ 76 w 85"/>
              <a:gd name="T17" fmla="*/ 0 h 74"/>
              <a:gd name="T18" fmla="*/ 80 w 85"/>
              <a:gd name="T19" fmla="*/ 7 h 74"/>
              <a:gd name="T20" fmla="*/ 85 w 85"/>
              <a:gd name="T21" fmla="*/ 24 h 74"/>
              <a:gd name="T22" fmla="*/ 75 w 85"/>
              <a:gd name="T23" fmla="*/ 24 h 74"/>
              <a:gd name="T24" fmla="*/ 76 w 85"/>
              <a:gd name="T25" fmla="*/ 37 h 74"/>
              <a:gd name="T26" fmla="*/ 79 w 85"/>
              <a:gd name="T27" fmla="*/ 40 h 74"/>
              <a:gd name="T28" fmla="*/ 72 w 85"/>
              <a:gd name="T29" fmla="*/ 44 h 74"/>
              <a:gd name="T30" fmla="*/ 72 w 85"/>
              <a:gd name="T31" fmla="*/ 53 h 74"/>
              <a:gd name="T32" fmla="*/ 68 w 85"/>
              <a:gd name="T33" fmla="*/ 61 h 74"/>
              <a:gd name="T34" fmla="*/ 69 w 85"/>
              <a:gd name="T35" fmla="*/ 70 h 74"/>
              <a:gd name="T36" fmla="*/ 65 w 85"/>
              <a:gd name="T37" fmla="*/ 74 h 74"/>
              <a:gd name="T38" fmla="*/ 10 w 85"/>
              <a:gd name="T39" fmla="*/ 64 h 74"/>
              <a:gd name="T40" fmla="*/ 1 w 85"/>
              <a:gd name="T41" fmla="*/ 43 h 74"/>
              <a:gd name="T42" fmla="*/ 0 w 85"/>
              <a:gd name="T43" fmla="*/ 3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" h="74">
                <a:moveTo>
                  <a:pt x="0" y="38"/>
                </a:moveTo>
                <a:lnTo>
                  <a:pt x="3" y="37"/>
                </a:lnTo>
                <a:lnTo>
                  <a:pt x="4" y="42"/>
                </a:lnTo>
                <a:lnTo>
                  <a:pt x="18" y="39"/>
                </a:lnTo>
                <a:lnTo>
                  <a:pt x="33" y="40"/>
                </a:lnTo>
                <a:lnTo>
                  <a:pt x="44" y="40"/>
                </a:lnTo>
                <a:lnTo>
                  <a:pt x="54" y="26"/>
                </a:lnTo>
                <a:lnTo>
                  <a:pt x="66" y="13"/>
                </a:lnTo>
                <a:lnTo>
                  <a:pt x="76" y="0"/>
                </a:lnTo>
                <a:lnTo>
                  <a:pt x="80" y="7"/>
                </a:lnTo>
                <a:lnTo>
                  <a:pt x="85" y="24"/>
                </a:lnTo>
                <a:lnTo>
                  <a:pt x="75" y="24"/>
                </a:lnTo>
                <a:lnTo>
                  <a:pt x="76" y="37"/>
                </a:lnTo>
                <a:lnTo>
                  <a:pt x="79" y="40"/>
                </a:lnTo>
                <a:lnTo>
                  <a:pt x="72" y="44"/>
                </a:lnTo>
                <a:lnTo>
                  <a:pt x="72" y="53"/>
                </a:lnTo>
                <a:lnTo>
                  <a:pt x="68" y="61"/>
                </a:lnTo>
                <a:lnTo>
                  <a:pt x="69" y="70"/>
                </a:lnTo>
                <a:lnTo>
                  <a:pt x="65" y="74"/>
                </a:lnTo>
                <a:lnTo>
                  <a:pt x="10" y="64"/>
                </a:lnTo>
                <a:lnTo>
                  <a:pt x="1" y="43"/>
                </a:lnTo>
                <a:lnTo>
                  <a:pt x="0" y="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C9B1D263-BAD2-461A-B6F9-8EFA16566826}"/>
              </a:ext>
            </a:extLst>
          </p:cNvPr>
          <p:cNvSpPr>
            <a:spLocks noEditPoints="1"/>
          </p:cNvSpPr>
          <p:nvPr/>
        </p:nvSpPr>
        <p:spPr bwMode="auto">
          <a:xfrm>
            <a:off x="6889972" y="5227625"/>
            <a:ext cx="346950" cy="841017"/>
          </a:xfrm>
          <a:custGeom>
            <a:avLst/>
            <a:gdLst>
              <a:gd name="T0" fmla="*/ 331 w 1160"/>
              <a:gd name="T1" fmla="*/ 82 h 2811"/>
              <a:gd name="T2" fmla="*/ 436 w 1160"/>
              <a:gd name="T3" fmla="*/ 17 h 2811"/>
              <a:gd name="T4" fmla="*/ 602 w 1160"/>
              <a:gd name="T5" fmla="*/ 174 h 2811"/>
              <a:gd name="T6" fmla="*/ 761 w 1160"/>
              <a:gd name="T7" fmla="*/ 250 h 2811"/>
              <a:gd name="T8" fmla="*/ 855 w 1160"/>
              <a:gd name="T9" fmla="*/ 321 h 2811"/>
              <a:gd name="T10" fmla="*/ 877 w 1160"/>
              <a:gd name="T11" fmla="*/ 473 h 2811"/>
              <a:gd name="T12" fmla="*/ 1016 w 1160"/>
              <a:gd name="T13" fmla="*/ 472 h 2811"/>
              <a:gd name="T14" fmla="*/ 1076 w 1160"/>
              <a:gd name="T15" fmla="*/ 332 h 2811"/>
              <a:gd name="T16" fmla="*/ 1153 w 1160"/>
              <a:gd name="T17" fmla="*/ 365 h 2811"/>
              <a:gd name="T18" fmla="*/ 1105 w 1160"/>
              <a:gd name="T19" fmla="*/ 480 h 2811"/>
              <a:gd name="T20" fmla="*/ 990 w 1160"/>
              <a:gd name="T21" fmla="*/ 597 h 2811"/>
              <a:gd name="T22" fmla="*/ 904 w 1160"/>
              <a:gd name="T23" fmla="*/ 781 h 2811"/>
              <a:gd name="T24" fmla="*/ 914 w 1160"/>
              <a:gd name="T25" fmla="*/ 953 h 2811"/>
              <a:gd name="T26" fmla="*/ 907 w 1160"/>
              <a:gd name="T27" fmla="*/ 1027 h 2811"/>
              <a:gd name="T28" fmla="*/ 1014 w 1160"/>
              <a:gd name="T29" fmla="*/ 1144 h 2811"/>
              <a:gd name="T30" fmla="*/ 1067 w 1160"/>
              <a:gd name="T31" fmla="*/ 1239 h 2811"/>
              <a:gd name="T32" fmla="*/ 1027 w 1160"/>
              <a:gd name="T33" fmla="*/ 1389 h 2811"/>
              <a:gd name="T34" fmla="*/ 797 w 1160"/>
              <a:gd name="T35" fmla="*/ 1452 h 2811"/>
              <a:gd name="T36" fmla="*/ 745 w 1160"/>
              <a:gd name="T37" fmla="*/ 1494 h 2811"/>
              <a:gd name="T38" fmla="*/ 770 w 1160"/>
              <a:gd name="T39" fmla="*/ 1600 h 2811"/>
              <a:gd name="T40" fmla="*/ 668 w 1160"/>
              <a:gd name="T41" fmla="*/ 1641 h 2811"/>
              <a:gd name="T42" fmla="*/ 573 w 1160"/>
              <a:gd name="T43" fmla="*/ 1632 h 2811"/>
              <a:gd name="T44" fmla="*/ 659 w 1160"/>
              <a:gd name="T45" fmla="*/ 1741 h 2811"/>
              <a:gd name="T46" fmla="*/ 722 w 1160"/>
              <a:gd name="T47" fmla="*/ 1759 h 2811"/>
              <a:gd name="T48" fmla="*/ 626 w 1160"/>
              <a:gd name="T49" fmla="*/ 1837 h 2811"/>
              <a:gd name="T50" fmla="*/ 639 w 1160"/>
              <a:gd name="T51" fmla="*/ 1966 h 2811"/>
              <a:gd name="T52" fmla="*/ 536 w 1160"/>
              <a:gd name="T53" fmla="*/ 2010 h 2811"/>
              <a:gd name="T54" fmla="*/ 623 w 1160"/>
              <a:gd name="T55" fmla="*/ 2134 h 2811"/>
              <a:gd name="T56" fmla="*/ 695 w 1160"/>
              <a:gd name="T57" fmla="*/ 2225 h 2811"/>
              <a:gd name="T58" fmla="*/ 626 w 1160"/>
              <a:gd name="T59" fmla="*/ 2369 h 2811"/>
              <a:gd name="T60" fmla="*/ 567 w 1160"/>
              <a:gd name="T61" fmla="*/ 2441 h 2811"/>
              <a:gd name="T62" fmla="*/ 683 w 1160"/>
              <a:gd name="T63" fmla="*/ 2574 h 2811"/>
              <a:gd name="T64" fmla="*/ 590 w 1160"/>
              <a:gd name="T65" fmla="*/ 2557 h 2811"/>
              <a:gd name="T66" fmla="*/ 383 w 1160"/>
              <a:gd name="T67" fmla="*/ 2498 h 2811"/>
              <a:gd name="T68" fmla="*/ 317 w 1160"/>
              <a:gd name="T69" fmla="*/ 2442 h 2811"/>
              <a:gd name="T70" fmla="*/ 241 w 1160"/>
              <a:gd name="T71" fmla="*/ 2324 h 2811"/>
              <a:gd name="T72" fmla="*/ 278 w 1160"/>
              <a:gd name="T73" fmla="*/ 2234 h 2811"/>
              <a:gd name="T74" fmla="*/ 264 w 1160"/>
              <a:gd name="T75" fmla="*/ 2121 h 2811"/>
              <a:gd name="T76" fmla="*/ 226 w 1160"/>
              <a:gd name="T77" fmla="*/ 1961 h 2811"/>
              <a:gd name="T78" fmla="*/ 232 w 1160"/>
              <a:gd name="T79" fmla="*/ 1914 h 2811"/>
              <a:gd name="T80" fmla="*/ 206 w 1160"/>
              <a:gd name="T81" fmla="*/ 1862 h 2811"/>
              <a:gd name="T82" fmla="*/ 119 w 1160"/>
              <a:gd name="T83" fmla="*/ 1733 h 2811"/>
              <a:gd name="T84" fmla="*/ 99 w 1160"/>
              <a:gd name="T85" fmla="*/ 1613 h 2811"/>
              <a:gd name="T86" fmla="*/ 88 w 1160"/>
              <a:gd name="T87" fmla="*/ 1451 h 2811"/>
              <a:gd name="T88" fmla="*/ 78 w 1160"/>
              <a:gd name="T89" fmla="*/ 1338 h 2811"/>
              <a:gd name="T90" fmla="*/ 98 w 1160"/>
              <a:gd name="T91" fmla="*/ 1204 h 2811"/>
              <a:gd name="T92" fmla="*/ 102 w 1160"/>
              <a:gd name="T93" fmla="*/ 1051 h 2811"/>
              <a:gd name="T94" fmla="*/ 63 w 1160"/>
              <a:gd name="T95" fmla="*/ 957 h 2811"/>
              <a:gd name="T96" fmla="*/ 27 w 1160"/>
              <a:gd name="T97" fmla="*/ 723 h 2811"/>
              <a:gd name="T98" fmla="*/ 17 w 1160"/>
              <a:gd name="T99" fmla="*/ 564 h 2811"/>
              <a:gd name="T100" fmla="*/ 94 w 1160"/>
              <a:gd name="T101" fmla="*/ 431 h 2811"/>
              <a:gd name="T102" fmla="*/ 77 w 1160"/>
              <a:gd name="T103" fmla="*/ 370 h 2811"/>
              <a:gd name="T104" fmla="*/ 128 w 1160"/>
              <a:gd name="T105" fmla="*/ 186 h 2811"/>
              <a:gd name="T106" fmla="*/ 130 w 1160"/>
              <a:gd name="T107" fmla="*/ 77 h 2811"/>
              <a:gd name="T108" fmla="*/ 281 w 1160"/>
              <a:gd name="T109" fmla="*/ 20 h 2811"/>
              <a:gd name="T110" fmla="*/ 889 w 1160"/>
              <a:gd name="T111" fmla="*/ 2811 h 2811"/>
              <a:gd name="T112" fmla="*/ 806 w 1160"/>
              <a:gd name="T113" fmla="*/ 2780 h 2811"/>
              <a:gd name="T114" fmla="*/ 662 w 1160"/>
              <a:gd name="T115" fmla="*/ 2598 h 2811"/>
              <a:gd name="T116" fmla="*/ 759 w 1160"/>
              <a:gd name="T117" fmla="*/ 2697 h 2811"/>
              <a:gd name="T118" fmla="*/ 959 w 1160"/>
              <a:gd name="T119" fmla="*/ 2766 h 2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60" h="2811">
                <a:moveTo>
                  <a:pt x="281" y="20"/>
                </a:moveTo>
                <a:lnTo>
                  <a:pt x="331" y="82"/>
                </a:lnTo>
                <a:lnTo>
                  <a:pt x="352" y="13"/>
                </a:lnTo>
                <a:lnTo>
                  <a:pt x="436" y="17"/>
                </a:lnTo>
                <a:lnTo>
                  <a:pt x="450" y="35"/>
                </a:lnTo>
                <a:lnTo>
                  <a:pt x="602" y="174"/>
                </a:lnTo>
                <a:lnTo>
                  <a:pt x="663" y="187"/>
                </a:lnTo>
                <a:lnTo>
                  <a:pt x="761" y="250"/>
                </a:lnTo>
                <a:lnTo>
                  <a:pt x="840" y="283"/>
                </a:lnTo>
                <a:lnTo>
                  <a:pt x="855" y="321"/>
                </a:lnTo>
                <a:lnTo>
                  <a:pt x="801" y="450"/>
                </a:lnTo>
                <a:lnTo>
                  <a:pt x="877" y="473"/>
                </a:lnTo>
                <a:lnTo>
                  <a:pt x="960" y="486"/>
                </a:lnTo>
                <a:lnTo>
                  <a:pt x="1016" y="472"/>
                </a:lnTo>
                <a:lnTo>
                  <a:pt x="1074" y="407"/>
                </a:lnTo>
                <a:lnTo>
                  <a:pt x="1076" y="332"/>
                </a:lnTo>
                <a:lnTo>
                  <a:pt x="1111" y="316"/>
                </a:lnTo>
                <a:lnTo>
                  <a:pt x="1153" y="365"/>
                </a:lnTo>
                <a:lnTo>
                  <a:pt x="1160" y="433"/>
                </a:lnTo>
                <a:lnTo>
                  <a:pt x="1105" y="480"/>
                </a:lnTo>
                <a:lnTo>
                  <a:pt x="1060" y="514"/>
                </a:lnTo>
                <a:lnTo>
                  <a:pt x="990" y="597"/>
                </a:lnTo>
                <a:lnTo>
                  <a:pt x="911" y="713"/>
                </a:lnTo>
                <a:lnTo>
                  <a:pt x="904" y="781"/>
                </a:lnTo>
                <a:lnTo>
                  <a:pt x="899" y="868"/>
                </a:lnTo>
                <a:lnTo>
                  <a:pt x="914" y="953"/>
                </a:lnTo>
                <a:lnTo>
                  <a:pt x="902" y="972"/>
                </a:lnTo>
                <a:lnTo>
                  <a:pt x="907" y="1027"/>
                </a:lnTo>
                <a:lnTo>
                  <a:pt x="910" y="1071"/>
                </a:lnTo>
                <a:lnTo>
                  <a:pt x="1014" y="1144"/>
                </a:lnTo>
                <a:lnTo>
                  <a:pt x="1015" y="1202"/>
                </a:lnTo>
                <a:lnTo>
                  <a:pt x="1067" y="1239"/>
                </a:lnTo>
                <a:lnTo>
                  <a:pt x="1071" y="1280"/>
                </a:lnTo>
                <a:lnTo>
                  <a:pt x="1027" y="1389"/>
                </a:lnTo>
                <a:lnTo>
                  <a:pt x="933" y="1434"/>
                </a:lnTo>
                <a:lnTo>
                  <a:pt x="797" y="1452"/>
                </a:lnTo>
                <a:lnTo>
                  <a:pt x="719" y="1443"/>
                </a:lnTo>
                <a:lnTo>
                  <a:pt x="745" y="1494"/>
                </a:lnTo>
                <a:lnTo>
                  <a:pt x="747" y="1557"/>
                </a:lnTo>
                <a:lnTo>
                  <a:pt x="770" y="1600"/>
                </a:lnTo>
                <a:lnTo>
                  <a:pt x="736" y="1629"/>
                </a:lnTo>
                <a:lnTo>
                  <a:pt x="668" y="1641"/>
                </a:lnTo>
                <a:lnTo>
                  <a:pt x="594" y="1610"/>
                </a:lnTo>
                <a:lnTo>
                  <a:pt x="573" y="1632"/>
                </a:lnTo>
                <a:lnTo>
                  <a:pt x="606" y="1716"/>
                </a:lnTo>
                <a:lnTo>
                  <a:pt x="659" y="1741"/>
                </a:lnTo>
                <a:lnTo>
                  <a:pt x="689" y="1715"/>
                </a:lnTo>
                <a:lnTo>
                  <a:pt x="722" y="1759"/>
                </a:lnTo>
                <a:lnTo>
                  <a:pt x="666" y="1785"/>
                </a:lnTo>
                <a:lnTo>
                  <a:pt x="626" y="1837"/>
                </a:lnTo>
                <a:lnTo>
                  <a:pt x="641" y="1922"/>
                </a:lnTo>
                <a:lnTo>
                  <a:pt x="639" y="1966"/>
                </a:lnTo>
                <a:lnTo>
                  <a:pt x="575" y="1967"/>
                </a:lnTo>
                <a:lnTo>
                  <a:pt x="536" y="2010"/>
                </a:lnTo>
                <a:lnTo>
                  <a:pt x="537" y="2072"/>
                </a:lnTo>
                <a:lnTo>
                  <a:pt x="623" y="2134"/>
                </a:lnTo>
                <a:lnTo>
                  <a:pt x="693" y="2150"/>
                </a:lnTo>
                <a:lnTo>
                  <a:pt x="695" y="2225"/>
                </a:lnTo>
                <a:lnTo>
                  <a:pt x="633" y="2272"/>
                </a:lnTo>
                <a:lnTo>
                  <a:pt x="626" y="2369"/>
                </a:lnTo>
                <a:lnTo>
                  <a:pt x="578" y="2402"/>
                </a:lnTo>
                <a:lnTo>
                  <a:pt x="567" y="2441"/>
                </a:lnTo>
                <a:lnTo>
                  <a:pt x="621" y="2527"/>
                </a:lnTo>
                <a:lnTo>
                  <a:pt x="683" y="2574"/>
                </a:lnTo>
                <a:lnTo>
                  <a:pt x="654" y="2570"/>
                </a:lnTo>
                <a:lnTo>
                  <a:pt x="590" y="2557"/>
                </a:lnTo>
                <a:lnTo>
                  <a:pt x="429" y="2546"/>
                </a:lnTo>
                <a:lnTo>
                  <a:pt x="383" y="2498"/>
                </a:lnTo>
                <a:lnTo>
                  <a:pt x="359" y="2436"/>
                </a:lnTo>
                <a:lnTo>
                  <a:pt x="317" y="2442"/>
                </a:lnTo>
                <a:lnTo>
                  <a:pt x="282" y="2412"/>
                </a:lnTo>
                <a:lnTo>
                  <a:pt x="241" y="2324"/>
                </a:lnTo>
                <a:lnTo>
                  <a:pt x="277" y="2287"/>
                </a:lnTo>
                <a:lnTo>
                  <a:pt x="278" y="2234"/>
                </a:lnTo>
                <a:lnTo>
                  <a:pt x="255" y="2192"/>
                </a:lnTo>
                <a:lnTo>
                  <a:pt x="264" y="2121"/>
                </a:lnTo>
                <a:lnTo>
                  <a:pt x="250" y="2010"/>
                </a:lnTo>
                <a:lnTo>
                  <a:pt x="226" y="1961"/>
                </a:lnTo>
                <a:lnTo>
                  <a:pt x="250" y="1945"/>
                </a:lnTo>
                <a:lnTo>
                  <a:pt x="232" y="1914"/>
                </a:lnTo>
                <a:lnTo>
                  <a:pt x="195" y="1897"/>
                </a:lnTo>
                <a:lnTo>
                  <a:pt x="206" y="1862"/>
                </a:lnTo>
                <a:lnTo>
                  <a:pt x="165" y="1830"/>
                </a:lnTo>
                <a:lnTo>
                  <a:pt x="119" y="1733"/>
                </a:lnTo>
                <a:lnTo>
                  <a:pt x="141" y="1716"/>
                </a:lnTo>
                <a:lnTo>
                  <a:pt x="99" y="1613"/>
                </a:lnTo>
                <a:lnTo>
                  <a:pt x="90" y="1526"/>
                </a:lnTo>
                <a:lnTo>
                  <a:pt x="88" y="1451"/>
                </a:lnTo>
                <a:lnTo>
                  <a:pt x="121" y="1420"/>
                </a:lnTo>
                <a:lnTo>
                  <a:pt x="78" y="1338"/>
                </a:lnTo>
                <a:lnTo>
                  <a:pt x="58" y="1260"/>
                </a:lnTo>
                <a:lnTo>
                  <a:pt x="98" y="1204"/>
                </a:lnTo>
                <a:lnTo>
                  <a:pt x="80" y="1134"/>
                </a:lnTo>
                <a:lnTo>
                  <a:pt x="102" y="1051"/>
                </a:lnTo>
                <a:lnTo>
                  <a:pt x="85" y="973"/>
                </a:lnTo>
                <a:lnTo>
                  <a:pt x="63" y="957"/>
                </a:lnTo>
                <a:lnTo>
                  <a:pt x="0" y="811"/>
                </a:lnTo>
                <a:lnTo>
                  <a:pt x="27" y="723"/>
                </a:lnTo>
                <a:lnTo>
                  <a:pt x="5" y="641"/>
                </a:lnTo>
                <a:lnTo>
                  <a:pt x="17" y="564"/>
                </a:lnTo>
                <a:lnTo>
                  <a:pt x="51" y="484"/>
                </a:lnTo>
                <a:lnTo>
                  <a:pt x="94" y="431"/>
                </a:lnTo>
                <a:lnTo>
                  <a:pt x="67" y="397"/>
                </a:lnTo>
                <a:lnTo>
                  <a:pt x="77" y="370"/>
                </a:lnTo>
                <a:lnTo>
                  <a:pt x="54" y="228"/>
                </a:lnTo>
                <a:lnTo>
                  <a:pt x="128" y="186"/>
                </a:lnTo>
                <a:lnTo>
                  <a:pt x="142" y="98"/>
                </a:lnTo>
                <a:lnTo>
                  <a:pt x="130" y="77"/>
                </a:lnTo>
                <a:lnTo>
                  <a:pt x="182" y="0"/>
                </a:lnTo>
                <a:lnTo>
                  <a:pt x="281" y="20"/>
                </a:lnTo>
                <a:moveTo>
                  <a:pt x="947" y="2807"/>
                </a:moveTo>
                <a:lnTo>
                  <a:pt x="889" y="2811"/>
                </a:lnTo>
                <a:lnTo>
                  <a:pt x="845" y="2782"/>
                </a:lnTo>
                <a:lnTo>
                  <a:pt x="806" y="2780"/>
                </a:lnTo>
                <a:lnTo>
                  <a:pt x="739" y="2780"/>
                </a:lnTo>
                <a:lnTo>
                  <a:pt x="662" y="2598"/>
                </a:lnTo>
                <a:lnTo>
                  <a:pt x="702" y="2636"/>
                </a:lnTo>
                <a:lnTo>
                  <a:pt x="759" y="2697"/>
                </a:lnTo>
                <a:lnTo>
                  <a:pt x="862" y="2746"/>
                </a:lnTo>
                <a:lnTo>
                  <a:pt x="959" y="2766"/>
                </a:lnTo>
                <a:lnTo>
                  <a:pt x="947" y="2807"/>
                </a:lnTo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B458E17-B478-4638-BFA3-ACAEA6F16D2E}"/>
              </a:ext>
            </a:extLst>
          </p:cNvPr>
          <p:cNvSpPr>
            <a:spLocks/>
          </p:cNvSpPr>
          <p:nvPr/>
        </p:nvSpPr>
        <p:spPr bwMode="auto">
          <a:xfrm>
            <a:off x="9305138" y="3622825"/>
            <a:ext cx="71107" cy="62525"/>
          </a:xfrm>
          <a:custGeom>
            <a:avLst/>
            <a:gdLst>
              <a:gd name="T0" fmla="*/ 0 w 58"/>
              <a:gd name="T1" fmla="*/ 3 h 51"/>
              <a:gd name="T2" fmla="*/ 23 w 58"/>
              <a:gd name="T3" fmla="*/ 0 h 51"/>
              <a:gd name="T4" fmla="*/ 27 w 58"/>
              <a:gd name="T5" fmla="*/ 5 h 51"/>
              <a:gd name="T6" fmla="*/ 34 w 58"/>
              <a:gd name="T7" fmla="*/ 9 h 51"/>
              <a:gd name="T8" fmla="*/ 32 w 58"/>
              <a:gd name="T9" fmla="*/ 14 h 51"/>
              <a:gd name="T10" fmla="*/ 42 w 58"/>
              <a:gd name="T11" fmla="*/ 21 h 51"/>
              <a:gd name="T12" fmla="*/ 39 w 58"/>
              <a:gd name="T13" fmla="*/ 27 h 51"/>
              <a:gd name="T14" fmla="*/ 47 w 58"/>
              <a:gd name="T15" fmla="*/ 33 h 51"/>
              <a:gd name="T16" fmla="*/ 55 w 58"/>
              <a:gd name="T17" fmla="*/ 36 h 51"/>
              <a:gd name="T18" fmla="*/ 58 w 58"/>
              <a:gd name="T19" fmla="*/ 51 h 51"/>
              <a:gd name="T20" fmla="*/ 52 w 58"/>
              <a:gd name="T21" fmla="*/ 51 h 51"/>
              <a:gd name="T22" fmla="*/ 43 w 58"/>
              <a:gd name="T23" fmla="*/ 39 h 51"/>
              <a:gd name="T24" fmla="*/ 42 w 58"/>
              <a:gd name="T25" fmla="*/ 36 h 51"/>
              <a:gd name="T26" fmla="*/ 35 w 58"/>
              <a:gd name="T27" fmla="*/ 36 h 51"/>
              <a:gd name="T28" fmla="*/ 29 w 58"/>
              <a:gd name="T29" fmla="*/ 31 h 51"/>
              <a:gd name="T30" fmla="*/ 26 w 58"/>
              <a:gd name="T31" fmla="*/ 31 h 51"/>
              <a:gd name="T32" fmla="*/ 18 w 58"/>
              <a:gd name="T33" fmla="*/ 25 h 51"/>
              <a:gd name="T34" fmla="*/ 4 w 58"/>
              <a:gd name="T35" fmla="*/ 20 h 51"/>
              <a:gd name="T36" fmla="*/ 4 w 58"/>
              <a:gd name="T37" fmla="*/ 10 h 51"/>
              <a:gd name="T38" fmla="*/ 0 w 58"/>
              <a:gd name="T39" fmla="*/ 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" h="51">
                <a:moveTo>
                  <a:pt x="0" y="3"/>
                </a:moveTo>
                <a:lnTo>
                  <a:pt x="23" y="0"/>
                </a:lnTo>
                <a:lnTo>
                  <a:pt x="27" y="5"/>
                </a:lnTo>
                <a:lnTo>
                  <a:pt x="34" y="9"/>
                </a:lnTo>
                <a:lnTo>
                  <a:pt x="32" y="14"/>
                </a:lnTo>
                <a:lnTo>
                  <a:pt x="42" y="21"/>
                </a:lnTo>
                <a:lnTo>
                  <a:pt x="39" y="27"/>
                </a:lnTo>
                <a:lnTo>
                  <a:pt x="47" y="33"/>
                </a:lnTo>
                <a:lnTo>
                  <a:pt x="55" y="36"/>
                </a:lnTo>
                <a:lnTo>
                  <a:pt x="58" y="51"/>
                </a:lnTo>
                <a:lnTo>
                  <a:pt x="52" y="51"/>
                </a:lnTo>
                <a:lnTo>
                  <a:pt x="43" y="39"/>
                </a:lnTo>
                <a:lnTo>
                  <a:pt x="42" y="36"/>
                </a:lnTo>
                <a:lnTo>
                  <a:pt x="35" y="36"/>
                </a:lnTo>
                <a:lnTo>
                  <a:pt x="29" y="31"/>
                </a:lnTo>
                <a:lnTo>
                  <a:pt x="26" y="31"/>
                </a:lnTo>
                <a:lnTo>
                  <a:pt x="18" y="25"/>
                </a:lnTo>
                <a:lnTo>
                  <a:pt x="4" y="20"/>
                </a:lnTo>
                <a:lnTo>
                  <a:pt x="4" y="10"/>
                </a:lnTo>
                <a:lnTo>
                  <a:pt x="0" y="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F487F43-8FD8-4D55-A50F-AA4D7C78FC0B}"/>
              </a:ext>
            </a:extLst>
          </p:cNvPr>
          <p:cNvSpPr>
            <a:spLocks noEditPoints="1"/>
          </p:cNvSpPr>
          <p:nvPr/>
        </p:nvSpPr>
        <p:spPr bwMode="auto">
          <a:xfrm>
            <a:off x="10853542" y="4943198"/>
            <a:ext cx="896186" cy="837340"/>
          </a:xfrm>
          <a:custGeom>
            <a:avLst/>
            <a:gdLst>
              <a:gd name="T0" fmla="*/ 2629 w 2996"/>
              <a:gd name="T1" fmla="*/ 334 h 2800"/>
              <a:gd name="T2" fmla="*/ 2651 w 2996"/>
              <a:gd name="T3" fmla="*/ 521 h 2800"/>
              <a:gd name="T4" fmla="*/ 2668 w 2996"/>
              <a:gd name="T5" fmla="*/ 706 h 2800"/>
              <a:gd name="T6" fmla="*/ 2806 w 2996"/>
              <a:gd name="T7" fmla="*/ 849 h 2800"/>
              <a:gd name="T8" fmla="*/ 2893 w 2996"/>
              <a:gd name="T9" fmla="*/ 1012 h 2800"/>
              <a:gd name="T10" fmla="*/ 2961 w 2996"/>
              <a:gd name="T11" fmla="*/ 1174 h 2800"/>
              <a:gd name="T12" fmla="*/ 2955 w 2996"/>
              <a:gd name="T13" fmla="*/ 1413 h 2800"/>
              <a:gd name="T14" fmla="*/ 2851 w 2996"/>
              <a:gd name="T15" fmla="*/ 1675 h 2800"/>
              <a:gd name="T16" fmla="*/ 2654 w 2996"/>
              <a:gd name="T17" fmla="*/ 1904 h 2800"/>
              <a:gd name="T18" fmla="*/ 2448 w 2996"/>
              <a:gd name="T19" fmla="*/ 2127 h 2800"/>
              <a:gd name="T20" fmla="*/ 2290 w 2996"/>
              <a:gd name="T21" fmla="*/ 2305 h 2800"/>
              <a:gd name="T22" fmla="*/ 2014 w 2996"/>
              <a:gd name="T23" fmla="*/ 2412 h 2800"/>
              <a:gd name="T24" fmla="*/ 1930 w 2996"/>
              <a:gd name="T25" fmla="*/ 2332 h 2800"/>
              <a:gd name="T26" fmla="*/ 1719 w 2996"/>
              <a:gd name="T27" fmla="*/ 2350 h 2800"/>
              <a:gd name="T28" fmla="*/ 1669 w 2996"/>
              <a:gd name="T29" fmla="*/ 2167 h 2800"/>
              <a:gd name="T30" fmla="*/ 1641 w 2996"/>
              <a:gd name="T31" fmla="*/ 2018 h 2800"/>
              <a:gd name="T32" fmla="*/ 1600 w 2996"/>
              <a:gd name="T33" fmla="*/ 1996 h 2800"/>
              <a:gd name="T34" fmla="*/ 1521 w 2996"/>
              <a:gd name="T35" fmla="*/ 1993 h 2800"/>
              <a:gd name="T36" fmla="*/ 1427 w 2996"/>
              <a:gd name="T37" fmla="*/ 1919 h 2800"/>
              <a:gd name="T38" fmla="*/ 1303 w 2996"/>
              <a:gd name="T39" fmla="*/ 1814 h 2800"/>
              <a:gd name="T40" fmla="*/ 922 w 2996"/>
              <a:gd name="T41" fmla="*/ 1840 h 2800"/>
              <a:gd name="T42" fmla="*/ 664 w 2996"/>
              <a:gd name="T43" fmla="*/ 1942 h 2800"/>
              <a:gd name="T44" fmla="*/ 458 w 2996"/>
              <a:gd name="T45" fmla="*/ 1970 h 2800"/>
              <a:gd name="T46" fmla="*/ 274 w 2996"/>
              <a:gd name="T47" fmla="*/ 2025 h 2800"/>
              <a:gd name="T48" fmla="*/ 87 w 2996"/>
              <a:gd name="T49" fmla="*/ 2072 h 2800"/>
              <a:gd name="T50" fmla="*/ 59 w 2996"/>
              <a:gd name="T51" fmla="*/ 1942 h 2800"/>
              <a:gd name="T52" fmla="*/ 124 w 2996"/>
              <a:gd name="T53" fmla="*/ 1783 h 2800"/>
              <a:gd name="T54" fmla="*/ 123 w 2996"/>
              <a:gd name="T55" fmla="*/ 1544 h 2800"/>
              <a:gd name="T56" fmla="*/ 91 w 2996"/>
              <a:gd name="T57" fmla="*/ 1352 h 2800"/>
              <a:gd name="T58" fmla="*/ 138 w 2996"/>
              <a:gd name="T59" fmla="*/ 1298 h 2800"/>
              <a:gd name="T60" fmla="*/ 141 w 2996"/>
              <a:gd name="T61" fmla="*/ 1193 h 2800"/>
              <a:gd name="T62" fmla="*/ 189 w 2996"/>
              <a:gd name="T63" fmla="*/ 1055 h 2800"/>
              <a:gd name="T64" fmla="*/ 270 w 2996"/>
              <a:gd name="T65" fmla="*/ 950 h 2800"/>
              <a:gd name="T66" fmla="*/ 476 w 2996"/>
              <a:gd name="T67" fmla="*/ 848 h 2800"/>
              <a:gd name="T68" fmla="*/ 621 w 2996"/>
              <a:gd name="T69" fmla="*/ 798 h 2800"/>
              <a:gd name="T70" fmla="*/ 812 w 2996"/>
              <a:gd name="T71" fmla="*/ 730 h 2800"/>
              <a:gd name="T72" fmla="*/ 910 w 2996"/>
              <a:gd name="T73" fmla="*/ 561 h 2800"/>
              <a:gd name="T74" fmla="*/ 1008 w 2996"/>
              <a:gd name="T75" fmla="*/ 505 h 2800"/>
              <a:gd name="T76" fmla="*/ 1134 w 2996"/>
              <a:gd name="T77" fmla="*/ 375 h 2800"/>
              <a:gd name="T78" fmla="*/ 1232 w 2996"/>
              <a:gd name="T79" fmla="*/ 313 h 2800"/>
              <a:gd name="T80" fmla="*/ 1358 w 2996"/>
              <a:gd name="T81" fmla="*/ 307 h 2800"/>
              <a:gd name="T82" fmla="*/ 1476 w 2996"/>
              <a:gd name="T83" fmla="*/ 320 h 2800"/>
              <a:gd name="T84" fmla="*/ 1588 w 2996"/>
              <a:gd name="T85" fmla="*/ 159 h 2800"/>
              <a:gd name="T86" fmla="*/ 1743 w 2996"/>
              <a:gd name="T87" fmla="*/ 80 h 2800"/>
              <a:gd name="T88" fmla="*/ 1815 w 2996"/>
              <a:gd name="T89" fmla="*/ 95 h 2800"/>
              <a:gd name="T90" fmla="*/ 1988 w 2996"/>
              <a:gd name="T91" fmla="*/ 110 h 2800"/>
              <a:gd name="T92" fmla="*/ 2038 w 2996"/>
              <a:gd name="T93" fmla="*/ 189 h 2800"/>
              <a:gd name="T94" fmla="*/ 1954 w 2996"/>
              <a:gd name="T95" fmla="*/ 303 h 2800"/>
              <a:gd name="T96" fmla="*/ 2027 w 2996"/>
              <a:gd name="T97" fmla="*/ 443 h 2800"/>
              <a:gd name="T98" fmla="*/ 2161 w 2996"/>
              <a:gd name="T99" fmla="*/ 545 h 2800"/>
              <a:gd name="T100" fmla="*/ 2310 w 2996"/>
              <a:gd name="T101" fmla="*/ 525 h 2800"/>
              <a:gd name="T102" fmla="*/ 2381 w 2996"/>
              <a:gd name="T103" fmla="*/ 332 h 2800"/>
              <a:gd name="T104" fmla="*/ 2425 w 2996"/>
              <a:gd name="T105" fmla="*/ 177 h 2800"/>
              <a:gd name="T106" fmla="*/ 2466 w 2996"/>
              <a:gd name="T107" fmla="*/ 32 h 2800"/>
              <a:gd name="T108" fmla="*/ 2530 w 2996"/>
              <a:gd name="T109" fmla="*/ 105 h 2800"/>
              <a:gd name="T110" fmla="*/ 2540 w 2996"/>
              <a:gd name="T111" fmla="*/ 264 h 2800"/>
              <a:gd name="T112" fmla="*/ 2023 w 2996"/>
              <a:gd name="T113" fmla="*/ 2562 h 2800"/>
              <a:gd name="T114" fmla="*/ 1911 w 2996"/>
              <a:gd name="T115" fmla="*/ 2764 h 2800"/>
              <a:gd name="T116" fmla="*/ 1765 w 2996"/>
              <a:gd name="T117" fmla="*/ 2793 h 2800"/>
              <a:gd name="T118" fmla="*/ 1824 w 2996"/>
              <a:gd name="T119" fmla="*/ 2553 h 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96" h="2800">
                <a:moveTo>
                  <a:pt x="2540" y="264"/>
                </a:moveTo>
                <a:lnTo>
                  <a:pt x="2557" y="330"/>
                </a:lnTo>
                <a:lnTo>
                  <a:pt x="2610" y="298"/>
                </a:lnTo>
                <a:lnTo>
                  <a:pt x="2629" y="334"/>
                </a:lnTo>
                <a:lnTo>
                  <a:pt x="2659" y="368"/>
                </a:lnTo>
                <a:lnTo>
                  <a:pt x="2645" y="405"/>
                </a:lnTo>
                <a:lnTo>
                  <a:pt x="2647" y="478"/>
                </a:lnTo>
                <a:lnTo>
                  <a:pt x="2651" y="521"/>
                </a:lnTo>
                <a:lnTo>
                  <a:pt x="2667" y="531"/>
                </a:lnTo>
                <a:lnTo>
                  <a:pt x="2673" y="604"/>
                </a:lnTo>
                <a:lnTo>
                  <a:pt x="2656" y="648"/>
                </a:lnTo>
                <a:lnTo>
                  <a:pt x="2668" y="706"/>
                </a:lnTo>
                <a:lnTo>
                  <a:pt x="2738" y="750"/>
                </a:lnTo>
                <a:lnTo>
                  <a:pt x="2780" y="791"/>
                </a:lnTo>
                <a:lnTo>
                  <a:pt x="2821" y="828"/>
                </a:lnTo>
                <a:lnTo>
                  <a:pt x="2806" y="849"/>
                </a:lnTo>
                <a:lnTo>
                  <a:pt x="2835" y="902"/>
                </a:lnTo>
                <a:lnTo>
                  <a:pt x="2839" y="994"/>
                </a:lnTo>
                <a:lnTo>
                  <a:pt x="2873" y="975"/>
                </a:lnTo>
                <a:lnTo>
                  <a:pt x="2893" y="1012"/>
                </a:lnTo>
                <a:lnTo>
                  <a:pt x="2914" y="999"/>
                </a:lnTo>
                <a:lnTo>
                  <a:pt x="2901" y="1089"/>
                </a:lnTo>
                <a:lnTo>
                  <a:pt x="2937" y="1142"/>
                </a:lnTo>
                <a:lnTo>
                  <a:pt x="2961" y="1174"/>
                </a:lnTo>
                <a:lnTo>
                  <a:pt x="2996" y="1243"/>
                </a:lnTo>
                <a:lnTo>
                  <a:pt x="2994" y="1311"/>
                </a:lnTo>
                <a:lnTo>
                  <a:pt x="2979" y="1360"/>
                </a:lnTo>
                <a:lnTo>
                  <a:pt x="2955" y="1413"/>
                </a:lnTo>
                <a:lnTo>
                  <a:pt x="2963" y="1485"/>
                </a:lnTo>
                <a:lnTo>
                  <a:pt x="2930" y="1560"/>
                </a:lnTo>
                <a:lnTo>
                  <a:pt x="2902" y="1599"/>
                </a:lnTo>
                <a:lnTo>
                  <a:pt x="2851" y="1675"/>
                </a:lnTo>
                <a:lnTo>
                  <a:pt x="2832" y="1724"/>
                </a:lnTo>
                <a:lnTo>
                  <a:pt x="2792" y="1785"/>
                </a:lnTo>
                <a:lnTo>
                  <a:pt x="2726" y="1862"/>
                </a:lnTo>
                <a:lnTo>
                  <a:pt x="2654" y="1904"/>
                </a:lnTo>
                <a:lnTo>
                  <a:pt x="2597" y="1970"/>
                </a:lnTo>
                <a:lnTo>
                  <a:pt x="2553" y="2012"/>
                </a:lnTo>
                <a:lnTo>
                  <a:pt x="2496" y="2085"/>
                </a:lnTo>
                <a:lnTo>
                  <a:pt x="2448" y="2127"/>
                </a:lnTo>
                <a:lnTo>
                  <a:pt x="2397" y="2191"/>
                </a:lnTo>
                <a:lnTo>
                  <a:pt x="2357" y="2249"/>
                </a:lnTo>
                <a:lnTo>
                  <a:pt x="2347" y="2276"/>
                </a:lnTo>
                <a:lnTo>
                  <a:pt x="2290" y="2305"/>
                </a:lnTo>
                <a:lnTo>
                  <a:pt x="2210" y="2308"/>
                </a:lnTo>
                <a:lnTo>
                  <a:pt x="2127" y="2343"/>
                </a:lnTo>
                <a:lnTo>
                  <a:pt x="2077" y="2376"/>
                </a:lnTo>
                <a:lnTo>
                  <a:pt x="2014" y="2412"/>
                </a:lnTo>
                <a:lnTo>
                  <a:pt x="1977" y="2375"/>
                </a:lnTo>
                <a:lnTo>
                  <a:pt x="1943" y="2360"/>
                </a:lnTo>
                <a:lnTo>
                  <a:pt x="1977" y="2316"/>
                </a:lnTo>
                <a:lnTo>
                  <a:pt x="1930" y="2332"/>
                </a:lnTo>
                <a:lnTo>
                  <a:pt x="1836" y="2393"/>
                </a:lnTo>
                <a:lnTo>
                  <a:pt x="1788" y="2370"/>
                </a:lnTo>
                <a:lnTo>
                  <a:pt x="1756" y="2357"/>
                </a:lnTo>
                <a:lnTo>
                  <a:pt x="1719" y="2350"/>
                </a:lnTo>
                <a:lnTo>
                  <a:pt x="1664" y="2326"/>
                </a:lnTo>
                <a:lnTo>
                  <a:pt x="1646" y="2274"/>
                </a:lnTo>
                <a:lnTo>
                  <a:pt x="1665" y="2210"/>
                </a:lnTo>
                <a:lnTo>
                  <a:pt x="1669" y="2167"/>
                </a:lnTo>
                <a:lnTo>
                  <a:pt x="1651" y="2132"/>
                </a:lnTo>
                <a:lnTo>
                  <a:pt x="1587" y="2122"/>
                </a:lnTo>
                <a:lnTo>
                  <a:pt x="1630" y="2081"/>
                </a:lnTo>
                <a:lnTo>
                  <a:pt x="1641" y="2018"/>
                </a:lnTo>
                <a:lnTo>
                  <a:pt x="1580" y="2077"/>
                </a:lnTo>
                <a:lnTo>
                  <a:pt x="1510" y="2092"/>
                </a:lnTo>
                <a:lnTo>
                  <a:pt x="1568" y="2045"/>
                </a:lnTo>
                <a:lnTo>
                  <a:pt x="1600" y="1996"/>
                </a:lnTo>
                <a:lnTo>
                  <a:pt x="1646" y="1955"/>
                </a:lnTo>
                <a:lnTo>
                  <a:pt x="1667" y="1892"/>
                </a:lnTo>
                <a:lnTo>
                  <a:pt x="1578" y="1964"/>
                </a:lnTo>
                <a:lnTo>
                  <a:pt x="1521" y="1993"/>
                </a:lnTo>
                <a:lnTo>
                  <a:pt x="1464" y="2061"/>
                </a:lnTo>
                <a:lnTo>
                  <a:pt x="1424" y="2026"/>
                </a:lnTo>
                <a:lnTo>
                  <a:pt x="1446" y="1981"/>
                </a:lnTo>
                <a:lnTo>
                  <a:pt x="1427" y="1919"/>
                </a:lnTo>
                <a:lnTo>
                  <a:pt x="1402" y="1888"/>
                </a:lnTo>
                <a:lnTo>
                  <a:pt x="1424" y="1868"/>
                </a:lnTo>
                <a:lnTo>
                  <a:pt x="1352" y="1816"/>
                </a:lnTo>
                <a:lnTo>
                  <a:pt x="1303" y="1814"/>
                </a:lnTo>
                <a:lnTo>
                  <a:pt x="1250" y="1773"/>
                </a:lnTo>
                <a:lnTo>
                  <a:pt x="1118" y="1781"/>
                </a:lnTo>
                <a:lnTo>
                  <a:pt x="1014" y="1811"/>
                </a:lnTo>
                <a:lnTo>
                  <a:pt x="922" y="1840"/>
                </a:lnTo>
                <a:lnTo>
                  <a:pt x="856" y="1834"/>
                </a:lnTo>
                <a:lnTo>
                  <a:pt x="764" y="1877"/>
                </a:lnTo>
                <a:lnTo>
                  <a:pt x="694" y="1897"/>
                </a:lnTo>
                <a:lnTo>
                  <a:pt x="664" y="1942"/>
                </a:lnTo>
                <a:lnTo>
                  <a:pt x="624" y="1976"/>
                </a:lnTo>
                <a:lnTo>
                  <a:pt x="563" y="1978"/>
                </a:lnTo>
                <a:lnTo>
                  <a:pt x="515" y="1986"/>
                </a:lnTo>
                <a:lnTo>
                  <a:pt x="458" y="1970"/>
                </a:lnTo>
                <a:lnTo>
                  <a:pt x="404" y="1979"/>
                </a:lnTo>
                <a:lnTo>
                  <a:pt x="353" y="1983"/>
                </a:lnTo>
                <a:lnTo>
                  <a:pt x="294" y="2029"/>
                </a:lnTo>
                <a:lnTo>
                  <a:pt x="274" y="2025"/>
                </a:lnTo>
                <a:lnTo>
                  <a:pt x="230" y="2049"/>
                </a:lnTo>
                <a:lnTo>
                  <a:pt x="185" y="2076"/>
                </a:lnTo>
                <a:lnTo>
                  <a:pt x="135" y="2072"/>
                </a:lnTo>
                <a:lnTo>
                  <a:pt x="87" y="2072"/>
                </a:lnTo>
                <a:lnTo>
                  <a:pt x="32" y="2018"/>
                </a:lnTo>
                <a:lnTo>
                  <a:pt x="0" y="2002"/>
                </a:lnTo>
                <a:lnTo>
                  <a:pt x="19" y="1953"/>
                </a:lnTo>
                <a:lnTo>
                  <a:pt x="59" y="1942"/>
                </a:lnTo>
                <a:lnTo>
                  <a:pt x="78" y="1923"/>
                </a:lnTo>
                <a:lnTo>
                  <a:pt x="86" y="1892"/>
                </a:lnTo>
                <a:lnTo>
                  <a:pt x="115" y="1833"/>
                </a:lnTo>
                <a:lnTo>
                  <a:pt x="124" y="1783"/>
                </a:lnTo>
                <a:lnTo>
                  <a:pt x="114" y="1697"/>
                </a:lnTo>
                <a:lnTo>
                  <a:pt x="117" y="1648"/>
                </a:lnTo>
                <a:lnTo>
                  <a:pt x="135" y="1600"/>
                </a:lnTo>
                <a:lnTo>
                  <a:pt x="123" y="1544"/>
                </a:lnTo>
                <a:lnTo>
                  <a:pt x="128" y="1519"/>
                </a:lnTo>
                <a:lnTo>
                  <a:pt x="105" y="1486"/>
                </a:lnTo>
                <a:lnTo>
                  <a:pt x="115" y="1419"/>
                </a:lnTo>
                <a:lnTo>
                  <a:pt x="91" y="1352"/>
                </a:lnTo>
                <a:lnTo>
                  <a:pt x="90" y="1315"/>
                </a:lnTo>
                <a:lnTo>
                  <a:pt x="113" y="1352"/>
                </a:lnTo>
                <a:lnTo>
                  <a:pt x="108" y="1273"/>
                </a:lnTo>
                <a:lnTo>
                  <a:pt x="138" y="1298"/>
                </a:lnTo>
                <a:lnTo>
                  <a:pt x="151" y="1331"/>
                </a:lnTo>
                <a:lnTo>
                  <a:pt x="161" y="1287"/>
                </a:lnTo>
                <a:lnTo>
                  <a:pt x="142" y="1220"/>
                </a:lnTo>
                <a:lnTo>
                  <a:pt x="141" y="1193"/>
                </a:lnTo>
                <a:lnTo>
                  <a:pt x="130" y="1168"/>
                </a:lnTo>
                <a:lnTo>
                  <a:pt x="149" y="1119"/>
                </a:lnTo>
                <a:lnTo>
                  <a:pt x="169" y="1098"/>
                </a:lnTo>
                <a:lnTo>
                  <a:pt x="189" y="1055"/>
                </a:lnTo>
                <a:lnTo>
                  <a:pt x="191" y="1005"/>
                </a:lnTo>
                <a:lnTo>
                  <a:pt x="235" y="944"/>
                </a:lnTo>
                <a:lnTo>
                  <a:pt x="227" y="1009"/>
                </a:lnTo>
                <a:lnTo>
                  <a:pt x="270" y="950"/>
                </a:lnTo>
                <a:lnTo>
                  <a:pt x="336" y="922"/>
                </a:lnTo>
                <a:lnTo>
                  <a:pt x="379" y="886"/>
                </a:lnTo>
                <a:lnTo>
                  <a:pt x="442" y="854"/>
                </a:lnTo>
                <a:lnTo>
                  <a:pt x="476" y="848"/>
                </a:lnTo>
                <a:lnTo>
                  <a:pt x="495" y="858"/>
                </a:lnTo>
                <a:lnTo>
                  <a:pt x="559" y="826"/>
                </a:lnTo>
                <a:lnTo>
                  <a:pt x="606" y="817"/>
                </a:lnTo>
                <a:lnTo>
                  <a:pt x="621" y="798"/>
                </a:lnTo>
                <a:lnTo>
                  <a:pt x="642" y="791"/>
                </a:lnTo>
                <a:lnTo>
                  <a:pt x="682" y="793"/>
                </a:lnTo>
                <a:lnTo>
                  <a:pt x="765" y="768"/>
                </a:lnTo>
                <a:lnTo>
                  <a:pt x="812" y="730"/>
                </a:lnTo>
                <a:lnTo>
                  <a:pt x="840" y="684"/>
                </a:lnTo>
                <a:lnTo>
                  <a:pt x="891" y="641"/>
                </a:lnTo>
                <a:lnTo>
                  <a:pt x="900" y="607"/>
                </a:lnTo>
                <a:lnTo>
                  <a:pt x="910" y="561"/>
                </a:lnTo>
                <a:lnTo>
                  <a:pt x="974" y="489"/>
                </a:lnTo>
                <a:lnTo>
                  <a:pt x="993" y="562"/>
                </a:lnTo>
                <a:lnTo>
                  <a:pt x="1028" y="545"/>
                </a:lnTo>
                <a:lnTo>
                  <a:pt x="1008" y="505"/>
                </a:lnTo>
                <a:lnTo>
                  <a:pt x="1038" y="464"/>
                </a:lnTo>
                <a:lnTo>
                  <a:pt x="1068" y="482"/>
                </a:lnTo>
                <a:lnTo>
                  <a:pt x="1087" y="417"/>
                </a:lnTo>
                <a:lnTo>
                  <a:pt x="1134" y="375"/>
                </a:lnTo>
                <a:lnTo>
                  <a:pt x="1157" y="342"/>
                </a:lnTo>
                <a:lnTo>
                  <a:pt x="1196" y="327"/>
                </a:lnTo>
                <a:lnTo>
                  <a:pt x="1201" y="303"/>
                </a:lnTo>
                <a:lnTo>
                  <a:pt x="1232" y="313"/>
                </a:lnTo>
                <a:lnTo>
                  <a:pt x="1236" y="292"/>
                </a:lnTo>
                <a:lnTo>
                  <a:pt x="1271" y="280"/>
                </a:lnTo>
                <a:lnTo>
                  <a:pt x="1308" y="268"/>
                </a:lnTo>
                <a:lnTo>
                  <a:pt x="1358" y="307"/>
                </a:lnTo>
                <a:lnTo>
                  <a:pt x="1392" y="358"/>
                </a:lnTo>
                <a:lnTo>
                  <a:pt x="1439" y="358"/>
                </a:lnTo>
                <a:lnTo>
                  <a:pt x="1485" y="366"/>
                </a:lnTo>
                <a:lnTo>
                  <a:pt x="1476" y="320"/>
                </a:lnTo>
                <a:lnTo>
                  <a:pt x="1521" y="251"/>
                </a:lnTo>
                <a:lnTo>
                  <a:pt x="1558" y="229"/>
                </a:lnTo>
                <a:lnTo>
                  <a:pt x="1549" y="208"/>
                </a:lnTo>
                <a:lnTo>
                  <a:pt x="1588" y="159"/>
                </a:lnTo>
                <a:lnTo>
                  <a:pt x="1637" y="129"/>
                </a:lnTo>
                <a:lnTo>
                  <a:pt x="1674" y="139"/>
                </a:lnTo>
                <a:lnTo>
                  <a:pt x="1739" y="123"/>
                </a:lnTo>
                <a:lnTo>
                  <a:pt x="1743" y="80"/>
                </a:lnTo>
                <a:lnTo>
                  <a:pt x="1691" y="52"/>
                </a:lnTo>
                <a:lnTo>
                  <a:pt x="1733" y="39"/>
                </a:lnTo>
                <a:lnTo>
                  <a:pt x="1780" y="60"/>
                </a:lnTo>
                <a:lnTo>
                  <a:pt x="1815" y="95"/>
                </a:lnTo>
                <a:lnTo>
                  <a:pt x="1876" y="117"/>
                </a:lnTo>
                <a:lnTo>
                  <a:pt x="1898" y="108"/>
                </a:lnTo>
                <a:lnTo>
                  <a:pt x="1941" y="135"/>
                </a:lnTo>
                <a:lnTo>
                  <a:pt x="1988" y="110"/>
                </a:lnTo>
                <a:lnTo>
                  <a:pt x="2015" y="118"/>
                </a:lnTo>
                <a:lnTo>
                  <a:pt x="2035" y="101"/>
                </a:lnTo>
                <a:lnTo>
                  <a:pt x="2064" y="143"/>
                </a:lnTo>
                <a:lnTo>
                  <a:pt x="2038" y="189"/>
                </a:lnTo>
                <a:lnTo>
                  <a:pt x="2005" y="223"/>
                </a:lnTo>
                <a:lnTo>
                  <a:pt x="1978" y="226"/>
                </a:lnTo>
                <a:lnTo>
                  <a:pt x="1982" y="260"/>
                </a:lnTo>
                <a:lnTo>
                  <a:pt x="1954" y="303"/>
                </a:lnTo>
                <a:lnTo>
                  <a:pt x="1921" y="345"/>
                </a:lnTo>
                <a:lnTo>
                  <a:pt x="1923" y="369"/>
                </a:lnTo>
                <a:lnTo>
                  <a:pt x="1974" y="416"/>
                </a:lnTo>
                <a:lnTo>
                  <a:pt x="2027" y="443"/>
                </a:lnTo>
                <a:lnTo>
                  <a:pt x="2060" y="472"/>
                </a:lnTo>
                <a:lnTo>
                  <a:pt x="2105" y="523"/>
                </a:lnTo>
                <a:lnTo>
                  <a:pt x="2126" y="523"/>
                </a:lnTo>
                <a:lnTo>
                  <a:pt x="2161" y="545"/>
                </a:lnTo>
                <a:lnTo>
                  <a:pt x="2167" y="571"/>
                </a:lnTo>
                <a:lnTo>
                  <a:pt x="2232" y="600"/>
                </a:lnTo>
                <a:lnTo>
                  <a:pt x="2287" y="571"/>
                </a:lnTo>
                <a:lnTo>
                  <a:pt x="2310" y="525"/>
                </a:lnTo>
                <a:lnTo>
                  <a:pt x="2332" y="487"/>
                </a:lnTo>
                <a:lnTo>
                  <a:pt x="2350" y="440"/>
                </a:lnTo>
                <a:lnTo>
                  <a:pt x="2384" y="373"/>
                </a:lnTo>
                <a:lnTo>
                  <a:pt x="2381" y="332"/>
                </a:lnTo>
                <a:lnTo>
                  <a:pt x="2390" y="307"/>
                </a:lnTo>
                <a:lnTo>
                  <a:pt x="2389" y="258"/>
                </a:lnTo>
                <a:lnTo>
                  <a:pt x="2408" y="194"/>
                </a:lnTo>
                <a:lnTo>
                  <a:pt x="2425" y="177"/>
                </a:lnTo>
                <a:lnTo>
                  <a:pt x="2417" y="148"/>
                </a:lnTo>
                <a:lnTo>
                  <a:pt x="2441" y="103"/>
                </a:lnTo>
                <a:lnTo>
                  <a:pt x="2461" y="56"/>
                </a:lnTo>
                <a:lnTo>
                  <a:pt x="2466" y="32"/>
                </a:lnTo>
                <a:lnTo>
                  <a:pt x="2498" y="0"/>
                </a:lnTo>
                <a:lnTo>
                  <a:pt x="2514" y="42"/>
                </a:lnTo>
                <a:lnTo>
                  <a:pt x="2512" y="95"/>
                </a:lnTo>
                <a:lnTo>
                  <a:pt x="2530" y="105"/>
                </a:lnTo>
                <a:lnTo>
                  <a:pt x="2528" y="141"/>
                </a:lnTo>
                <a:lnTo>
                  <a:pt x="2549" y="184"/>
                </a:lnTo>
                <a:lnTo>
                  <a:pt x="2548" y="233"/>
                </a:lnTo>
                <a:lnTo>
                  <a:pt x="2540" y="264"/>
                </a:lnTo>
                <a:moveTo>
                  <a:pt x="1865" y="2560"/>
                </a:moveTo>
                <a:lnTo>
                  <a:pt x="1914" y="2590"/>
                </a:lnTo>
                <a:lnTo>
                  <a:pt x="1959" y="2578"/>
                </a:lnTo>
                <a:lnTo>
                  <a:pt x="2023" y="2562"/>
                </a:lnTo>
                <a:lnTo>
                  <a:pt x="2061" y="2567"/>
                </a:lnTo>
                <a:lnTo>
                  <a:pt x="2004" y="2667"/>
                </a:lnTo>
                <a:lnTo>
                  <a:pt x="1962" y="2696"/>
                </a:lnTo>
                <a:lnTo>
                  <a:pt x="1911" y="2764"/>
                </a:lnTo>
                <a:lnTo>
                  <a:pt x="1902" y="2741"/>
                </a:lnTo>
                <a:lnTo>
                  <a:pt x="1816" y="2800"/>
                </a:lnTo>
                <a:lnTo>
                  <a:pt x="1805" y="2795"/>
                </a:lnTo>
                <a:lnTo>
                  <a:pt x="1765" y="2793"/>
                </a:lnTo>
                <a:lnTo>
                  <a:pt x="1769" y="2721"/>
                </a:lnTo>
                <a:lnTo>
                  <a:pt x="1795" y="2665"/>
                </a:lnTo>
                <a:lnTo>
                  <a:pt x="1800" y="2592"/>
                </a:lnTo>
                <a:lnTo>
                  <a:pt x="1824" y="2553"/>
                </a:lnTo>
                <a:lnTo>
                  <a:pt x="1865" y="2560"/>
                </a:lnTo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19C977FF-6054-43A3-82D4-D68D25AF9803}"/>
              </a:ext>
            </a:extLst>
          </p:cNvPr>
          <p:cNvSpPr>
            <a:spLocks/>
          </p:cNvSpPr>
          <p:nvPr/>
        </p:nvSpPr>
        <p:spPr bwMode="auto">
          <a:xfrm>
            <a:off x="8595300" y="3426669"/>
            <a:ext cx="147117" cy="66202"/>
          </a:xfrm>
          <a:custGeom>
            <a:avLst/>
            <a:gdLst>
              <a:gd name="T0" fmla="*/ 120 w 120"/>
              <a:gd name="T1" fmla="*/ 19 h 54"/>
              <a:gd name="T2" fmla="*/ 119 w 120"/>
              <a:gd name="T3" fmla="*/ 27 h 54"/>
              <a:gd name="T4" fmla="*/ 110 w 120"/>
              <a:gd name="T5" fmla="*/ 27 h 54"/>
              <a:gd name="T6" fmla="*/ 114 w 120"/>
              <a:gd name="T7" fmla="*/ 32 h 54"/>
              <a:gd name="T8" fmla="*/ 109 w 120"/>
              <a:gd name="T9" fmla="*/ 45 h 54"/>
              <a:gd name="T10" fmla="*/ 107 w 120"/>
              <a:gd name="T11" fmla="*/ 48 h 54"/>
              <a:gd name="T12" fmla="*/ 92 w 120"/>
              <a:gd name="T13" fmla="*/ 49 h 54"/>
              <a:gd name="T14" fmla="*/ 85 w 120"/>
              <a:gd name="T15" fmla="*/ 54 h 54"/>
              <a:gd name="T16" fmla="*/ 71 w 120"/>
              <a:gd name="T17" fmla="*/ 52 h 54"/>
              <a:gd name="T18" fmla="*/ 47 w 120"/>
              <a:gd name="T19" fmla="*/ 47 h 54"/>
              <a:gd name="T20" fmla="*/ 43 w 120"/>
              <a:gd name="T21" fmla="*/ 40 h 54"/>
              <a:gd name="T22" fmla="*/ 27 w 120"/>
              <a:gd name="T23" fmla="*/ 43 h 54"/>
              <a:gd name="T24" fmla="*/ 25 w 120"/>
              <a:gd name="T25" fmla="*/ 47 h 54"/>
              <a:gd name="T26" fmla="*/ 15 w 120"/>
              <a:gd name="T27" fmla="*/ 44 h 54"/>
              <a:gd name="T28" fmla="*/ 7 w 120"/>
              <a:gd name="T29" fmla="*/ 44 h 54"/>
              <a:gd name="T30" fmla="*/ 0 w 120"/>
              <a:gd name="T31" fmla="*/ 40 h 54"/>
              <a:gd name="T32" fmla="*/ 2 w 120"/>
              <a:gd name="T33" fmla="*/ 35 h 54"/>
              <a:gd name="T34" fmla="*/ 1 w 120"/>
              <a:gd name="T35" fmla="*/ 31 h 54"/>
              <a:gd name="T36" fmla="*/ 6 w 120"/>
              <a:gd name="T37" fmla="*/ 30 h 54"/>
              <a:gd name="T38" fmla="*/ 15 w 120"/>
              <a:gd name="T39" fmla="*/ 36 h 54"/>
              <a:gd name="T40" fmla="*/ 16 w 120"/>
              <a:gd name="T41" fmla="*/ 30 h 54"/>
              <a:gd name="T42" fmla="*/ 31 w 120"/>
              <a:gd name="T43" fmla="*/ 31 h 54"/>
              <a:gd name="T44" fmla="*/ 42 w 120"/>
              <a:gd name="T45" fmla="*/ 28 h 54"/>
              <a:gd name="T46" fmla="*/ 50 w 120"/>
              <a:gd name="T47" fmla="*/ 28 h 54"/>
              <a:gd name="T48" fmla="*/ 55 w 120"/>
              <a:gd name="T49" fmla="*/ 32 h 54"/>
              <a:gd name="T50" fmla="*/ 57 w 120"/>
              <a:gd name="T51" fmla="*/ 29 h 54"/>
              <a:gd name="T52" fmla="*/ 53 w 120"/>
              <a:gd name="T53" fmla="*/ 16 h 54"/>
              <a:gd name="T54" fmla="*/ 59 w 120"/>
              <a:gd name="T55" fmla="*/ 13 h 54"/>
              <a:gd name="T56" fmla="*/ 64 w 120"/>
              <a:gd name="T57" fmla="*/ 4 h 54"/>
              <a:gd name="T58" fmla="*/ 77 w 120"/>
              <a:gd name="T59" fmla="*/ 10 h 54"/>
              <a:gd name="T60" fmla="*/ 85 w 120"/>
              <a:gd name="T61" fmla="*/ 2 h 54"/>
              <a:gd name="T62" fmla="*/ 90 w 120"/>
              <a:gd name="T63" fmla="*/ 0 h 54"/>
              <a:gd name="T64" fmla="*/ 103 w 120"/>
              <a:gd name="T65" fmla="*/ 7 h 54"/>
              <a:gd name="T66" fmla="*/ 111 w 120"/>
              <a:gd name="T67" fmla="*/ 6 h 54"/>
              <a:gd name="T68" fmla="*/ 119 w 120"/>
              <a:gd name="T69" fmla="*/ 9 h 54"/>
              <a:gd name="T70" fmla="*/ 118 w 120"/>
              <a:gd name="T71" fmla="*/ 12 h 54"/>
              <a:gd name="T72" fmla="*/ 120 w 120"/>
              <a:gd name="T73" fmla="*/ 1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0" h="54">
                <a:moveTo>
                  <a:pt x="120" y="19"/>
                </a:moveTo>
                <a:lnTo>
                  <a:pt x="119" y="27"/>
                </a:lnTo>
                <a:lnTo>
                  <a:pt x="110" y="27"/>
                </a:lnTo>
                <a:lnTo>
                  <a:pt x="114" y="32"/>
                </a:lnTo>
                <a:lnTo>
                  <a:pt x="109" y="45"/>
                </a:lnTo>
                <a:lnTo>
                  <a:pt x="107" y="48"/>
                </a:lnTo>
                <a:lnTo>
                  <a:pt x="92" y="49"/>
                </a:lnTo>
                <a:lnTo>
                  <a:pt x="85" y="54"/>
                </a:lnTo>
                <a:lnTo>
                  <a:pt x="71" y="52"/>
                </a:lnTo>
                <a:lnTo>
                  <a:pt x="47" y="47"/>
                </a:lnTo>
                <a:lnTo>
                  <a:pt x="43" y="40"/>
                </a:lnTo>
                <a:lnTo>
                  <a:pt x="27" y="43"/>
                </a:lnTo>
                <a:lnTo>
                  <a:pt x="25" y="47"/>
                </a:lnTo>
                <a:lnTo>
                  <a:pt x="15" y="44"/>
                </a:lnTo>
                <a:lnTo>
                  <a:pt x="7" y="44"/>
                </a:lnTo>
                <a:lnTo>
                  <a:pt x="0" y="40"/>
                </a:lnTo>
                <a:lnTo>
                  <a:pt x="2" y="35"/>
                </a:lnTo>
                <a:lnTo>
                  <a:pt x="1" y="31"/>
                </a:lnTo>
                <a:lnTo>
                  <a:pt x="6" y="30"/>
                </a:lnTo>
                <a:lnTo>
                  <a:pt x="15" y="36"/>
                </a:lnTo>
                <a:lnTo>
                  <a:pt x="16" y="30"/>
                </a:lnTo>
                <a:lnTo>
                  <a:pt x="31" y="31"/>
                </a:lnTo>
                <a:lnTo>
                  <a:pt x="42" y="28"/>
                </a:lnTo>
                <a:lnTo>
                  <a:pt x="50" y="28"/>
                </a:lnTo>
                <a:lnTo>
                  <a:pt x="55" y="32"/>
                </a:lnTo>
                <a:lnTo>
                  <a:pt x="57" y="29"/>
                </a:lnTo>
                <a:lnTo>
                  <a:pt x="53" y="16"/>
                </a:lnTo>
                <a:lnTo>
                  <a:pt x="59" y="13"/>
                </a:lnTo>
                <a:lnTo>
                  <a:pt x="64" y="4"/>
                </a:lnTo>
                <a:lnTo>
                  <a:pt x="77" y="10"/>
                </a:lnTo>
                <a:lnTo>
                  <a:pt x="85" y="2"/>
                </a:lnTo>
                <a:lnTo>
                  <a:pt x="90" y="0"/>
                </a:lnTo>
                <a:lnTo>
                  <a:pt x="103" y="7"/>
                </a:lnTo>
                <a:lnTo>
                  <a:pt x="111" y="6"/>
                </a:lnTo>
                <a:lnTo>
                  <a:pt x="119" y="9"/>
                </a:lnTo>
                <a:lnTo>
                  <a:pt x="118" y="12"/>
                </a:lnTo>
                <a:lnTo>
                  <a:pt x="120" y="1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67267580-6FB6-4701-AA61-33CA88A45458}"/>
              </a:ext>
            </a:extLst>
          </p:cNvPr>
          <p:cNvSpPr>
            <a:spLocks/>
          </p:cNvSpPr>
          <p:nvPr/>
        </p:nvSpPr>
        <p:spPr bwMode="auto">
          <a:xfrm>
            <a:off x="9337014" y="3660831"/>
            <a:ext cx="31875" cy="24519"/>
          </a:xfrm>
          <a:custGeom>
            <a:avLst/>
            <a:gdLst>
              <a:gd name="T0" fmla="*/ 14 w 108"/>
              <a:gd name="T1" fmla="*/ 1 h 85"/>
              <a:gd name="T2" fmla="*/ 38 w 108"/>
              <a:gd name="T3" fmla="*/ 23 h 85"/>
              <a:gd name="T4" fmla="*/ 69 w 108"/>
              <a:gd name="T5" fmla="*/ 23 h 85"/>
              <a:gd name="T6" fmla="*/ 71 w 108"/>
              <a:gd name="T7" fmla="*/ 36 h 85"/>
              <a:gd name="T8" fmla="*/ 108 w 108"/>
              <a:gd name="T9" fmla="*/ 85 h 85"/>
              <a:gd name="T10" fmla="*/ 58 w 108"/>
              <a:gd name="T11" fmla="*/ 74 h 85"/>
              <a:gd name="T12" fmla="*/ 16 w 108"/>
              <a:gd name="T13" fmla="*/ 35 h 85"/>
              <a:gd name="T14" fmla="*/ 0 w 108"/>
              <a:gd name="T15" fmla="*/ 3 h 85"/>
              <a:gd name="T16" fmla="*/ 14 w 108"/>
              <a:gd name="T17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85">
                <a:moveTo>
                  <a:pt x="14" y="1"/>
                </a:moveTo>
                <a:lnTo>
                  <a:pt x="38" y="23"/>
                </a:lnTo>
                <a:lnTo>
                  <a:pt x="69" y="23"/>
                </a:lnTo>
                <a:lnTo>
                  <a:pt x="71" y="36"/>
                </a:lnTo>
                <a:lnTo>
                  <a:pt x="108" y="85"/>
                </a:lnTo>
                <a:lnTo>
                  <a:pt x="58" y="74"/>
                </a:lnTo>
                <a:lnTo>
                  <a:pt x="16" y="35"/>
                </a:lnTo>
                <a:lnTo>
                  <a:pt x="0" y="3"/>
                </a:lnTo>
                <a:lnTo>
                  <a:pt x="14" y="0"/>
                </a:lnTo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B265E40A-8D6A-456B-B266-98B5FA7CA674}"/>
              </a:ext>
            </a:extLst>
          </p:cNvPr>
          <p:cNvSpPr>
            <a:spLocks/>
          </p:cNvSpPr>
          <p:nvPr/>
        </p:nvSpPr>
        <p:spPr bwMode="auto">
          <a:xfrm>
            <a:off x="9333335" y="3606888"/>
            <a:ext cx="116468" cy="90722"/>
          </a:xfrm>
          <a:custGeom>
            <a:avLst/>
            <a:gdLst>
              <a:gd name="T0" fmla="*/ 40 w 95"/>
              <a:gd name="T1" fmla="*/ 13 h 74"/>
              <a:gd name="T2" fmla="*/ 48 w 95"/>
              <a:gd name="T3" fmla="*/ 15 h 74"/>
              <a:gd name="T4" fmla="*/ 50 w 95"/>
              <a:gd name="T5" fmla="*/ 9 h 74"/>
              <a:gd name="T6" fmla="*/ 58 w 95"/>
              <a:gd name="T7" fmla="*/ 1 h 74"/>
              <a:gd name="T8" fmla="*/ 69 w 95"/>
              <a:gd name="T9" fmla="*/ 12 h 74"/>
              <a:gd name="T10" fmla="*/ 81 w 95"/>
              <a:gd name="T11" fmla="*/ 27 h 74"/>
              <a:gd name="T12" fmla="*/ 89 w 95"/>
              <a:gd name="T13" fmla="*/ 28 h 74"/>
              <a:gd name="T14" fmla="*/ 95 w 95"/>
              <a:gd name="T15" fmla="*/ 33 h 74"/>
              <a:gd name="T16" fmla="*/ 82 w 95"/>
              <a:gd name="T17" fmla="*/ 35 h 74"/>
              <a:gd name="T18" fmla="*/ 82 w 95"/>
              <a:gd name="T19" fmla="*/ 51 h 74"/>
              <a:gd name="T20" fmla="*/ 80 w 95"/>
              <a:gd name="T21" fmla="*/ 58 h 74"/>
              <a:gd name="T22" fmla="*/ 75 w 95"/>
              <a:gd name="T23" fmla="*/ 63 h 74"/>
              <a:gd name="T24" fmla="*/ 77 w 95"/>
              <a:gd name="T25" fmla="*/ 73 h 74"/>
              <a:gd name="T26" fmla="*/ 73 w 95"/>
              <a:gd name="T27" fmla="*/ 74 h 74"/>
              <a:gd name="T28" fmla="*/ 61 w 95"/>
              <a:gd name="T29" fmla="*/ 63 h 74"/>
              <a:gd name="T30" fmla="*/ 65 w 95"/>
              <a:gd name="T31" fmla="*/ 53 h 74"/>
              <a:gd name="T32" fmla="*/ 59 w 95"/>
              <a:gd name="T33" fmla="*/ 47 h 74"/>
              <a:gd name="T34" fmla="*/ 52 w 95"/>
              <a:gd name="T35" fmla="*/ 49 h 74"/>
              <a:gd name="T36" fmla="*/ 35 w 95"/>
              <a:gd name="T37" fmla="*/ 64 h 74"/>
              <a:gd name="T38" fmla="*/ 32 w 95"/>
              <a:gd name="T39" fmla="*/ 49 h 74"/>
              <a:gd name="T40" fmla="*/ 24 w 95"/>
              <a:gd name="T41" fmla="*/ 46 h 74"/>
              <a:gd name="T42" fmla="*/ 16 w 95"/>
              <a:gd name="T43" fmla="*/ 40 h 74"/>
              <a:gd name="T44" fmla="*/ 19 w 95"/>
              <a:gd name="T45" fmla="*/ 34 h 74"/>
              <a:gd name="T46" fmla="*/ 9 w 95"/>
              <a:gd name="T47" fmla="*/ 27 h 74"/>
              <a:gd name="T48" fmla="*/ 11 w 95"/>
              <a:gd name="T49" fmla="*/ 22 h 74"/>
              <a:gd name="T50" fmla="*/ 4 w 95"/>
              <a:gd name="T51" fmla="*/ 18 h 74"/>
              <a:gd name="T52" fmla="*/ 0 w 95"/>
              <a:gd name="T53" fmla="*/ 13 h 74"/>
              <a:gd name="T54" fmla="*/ 3 w 95"/>
              <a:gd name="T55" fmla="*/ 9 h 74"/>
              <a:gd name="T56" fmla="*/ 17 w 95"/>
              <a:gd name="T57" fmla="*/ 15 h 74"/>
              <a:gd name="T58" fmla="*/ 26 w 95"/>
              <a:gd name="T59" fmla="*/ 17 h 74"/>
              <a:gd name="T60" fmla="*/ 28 w 95"/>
              <a:gd name="T61" fmla="*/ 14 h 74"/>
              <a:gd name="T62" fmla="*/ 18 w 95"/>
              <a:gd name="T63" fmla="*/ 3 h 74"/>
              <a:gd name="T64" fmla="*/ 21 w 95"/>
              <a:gd name="T65" fmla="*/ 0 h 74"/>
              <a:gd name="T66" fmla="*/ 26 w 95"/>
              <a:gd name="T67" fmla="*/ 1 h 74"/>
              <a:gd name="T68" fmla="*/ 40 w 95"/>
              <a:gd name="T69" fmla="*/ 1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5" h="74">
                <a:moveTo>
                  <a:pt x="40" y="13"/>
                </a:moveTo>
                <a:lnTo>
                  <a:pt x="48" y="15"/>
                </a:lnTo>
                <a:lnTo>
                  <a:pt x="50" y="9"/>
                </a:lnTo>
                <a:lnTo>
                  <a:pt x="58" y="1"/>
                </a:lnTo>
                <a:lnTo>
                  <a:pt x="69" y="12"/>
                </a:lnTo>
                <a:lnTo>
                  <a:pt x="81" y="27"/>
                </a:lnTo>
                <a:lnTo>
                  <a:pt x="89" y="28"/>
                </a:lnTo>
                <a:lnTo>
                  <a:pt x="95" y="33"/>
                </a:lnTo>
                <a:lnTo>
                  <a:pt x="82" y="35"/>
                </a:lnTo>
                <a:lnTo>
                  <a:pt x="82" y="51"/>
                </a:lnTo>
                <a:lnTo>
                  <a:pt x="80" y="58"/>
                </a:lnTo>
                <a:lnTo>
                  <a:pt x="75" y="63"/>
                </a:lnTo>
                <a:lnTo>
                  <a:pt x="77" y="73"/>
                </a:lnTo>
                <a:lnTo>
                  <a:pt x="73" y="74"/>
                </a:lnTo>
                <a:lnTo>
                  <a:pt x="61" y="63"/>
                </a:lnTo>
                <a:lnTo>
                  <a:pt x="65" y="53"/>
                </a:lnTo>
                <a:lnTo>
                  <a:pt x="59" y="47"/>
                </a:lnTo>
                <a:lnTo>
                  <a:pt x="52" y="49"/>
                </a:lnTo>
                <a:lnTo>
                  <a:pt x="35" y="64"/>
                </a:lnTo>
                <a:lnTo>
                  <a:pt x="32" y="49"/>
                </a:lnTo>
                <a:lnTo>
                  <a:pt x="24" y="46"/>
                </a:lnTo>
                <a:lnTo>
                  <a:pt x="16" y="40"/>
                </a:lnTo>
                <a:lnTo>
                  <a:pt x="19" y="34"/>
                </a:lnTo>
                <a:lnTo>
                  <a:pt x="9" y="27"/>
                </a:lnTo>
                <a:lnTo>
                  <a:pt x="11" y="22"/>
                </a:lnTo>
                <a:lnTo>
                  <a:pt x="4" y="18"/>
                </a:lnTo>
                <a:lnTo>
                  <a:pt x="0" y="13"/>
                </a:lnTo>
                <a:lnTo>
                  <a:pt x="3" y="9"/>
                </a:lnTo>
                <a:lnTo>
                  <a:pt x="17" y="15"/>
                </a:lnTo>
                <a:lnTo>
                  <a:pt x="26" y="17"/>
                </a:lnTo>
                <a:lnTo>
                  <a:pt x="28" y="14"/>
                </a:lnTo>
                <a:lnTo>
                  <a:pt x="18" y="3"/>
                </a:lnTo>
                <a:lnTo>
                  <a:pt x="21" y="0"/>
                </a:lnTo>
                <a:lnTo>
                  <a:pt x="26" y="1"/>
                </a:lnTo>
                <a:lnTo>
                  <a:pt x="40" y="1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C33FFFD5-8D99-4EF0-90E1-944CCCD88652}"/>
              </a:ext>
            </a:extLst>
          </p:cNvPr>
          <p:cNvSpPr>
            <a:spLocks/>
          </p:cNvSpPr>
          <p:nvPr/>
        </p:nvSpPr>
        <p:spPr bwMode="auto">
          <a:xfrm>
            <a:off x="9059943" y="4731106"/>
            <a:ext cx="38006" cy="55169"/>
          </a:xfrm>
          <a:custGeom>
            <a:avLst/>
            <a:gdLst>
              <a:gd name="T0" fmla="*/ 5 w 31"/>
              <a:gd name="T1" fmla="*/ 45 h 45"/>
              <a:gd name="T2" fmla="*/ 4 w 31"/>
              <a:gd name="T3" fmla="*/ 20 h 45"/>
              <a:gd name="T4" fmla="*/ 0 w 31"/>
              <a:gd name="T5" fmla="*/ 10 h 45"/>
              <a:gd name="T6" fmla="*/ 11 w 31"/>
              <a:gd name="T7" fmla="*/ 12 h 45"/>
              <a:gd name="T8" fmla="*/ 16 w 31"/>
              <a:gd name="T9" fmla="*/ 0 h 45"/>
              <a:gd name="T10" fmla="*/ 26 w 31"/>
              <a:gd name="T11" fmla="*/ 2 h 45"/>
              <a:gd name="T12" fmla="*/ 27 w 31"/>
              <a:gd name="T13" fmla="*/ 10 h 45"/>
              <a:gd name="T14" fmla="*/ 31 w 31"/>
              <a:gd name="T15" fmla="*/ 14 h 45"/>
              <a:gd name="T16" fmla="*/ 31 w 31"/>
              <a:gd name="T17" fmla="*/ 21 h 45"/>
              <a:gd name="T18" fmla="*/ 27 w 31"/>
              <a:gd name="T19" fmla="*/ 25 h 45"/>
              <a:gd name="T20" fmla="*/ 19 w 31"/>
              <a:gd name="T21" fmla="*/ 36 h 45"/>
              <a:gd name="T22" fmla="*/ 12 w 31"/>
              <a:gd name="T23" fmla="*/ 44 h 45"/>
              <a:gd name="T24" fmla="*/ 5 w 31"/>
              <a:gd name="T25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" h="45">
                <a:moveTo>
                  <a:pt x="5" y="45"/>
                </a:moveTo>
                <a:lnTo>
                  <a:pt x="4" y="20"/>
                </a:lnTo>
                <a:lnTo>
                  <a:pt x="0" y="10"/>
                </a:lnTo>
                <a:lnTo>
                  <a:pt x="11" y="12"/>
                </a:lnTo>
                <a:lnTo>
                  <a:pt x="16" y="0"/>
                </a:lnTo>
                <a:lnTo>
                  <a:pt x="26" y="2"/>
                </a:lnTo>
                <a:lnTo>
                  <a:pt x="27" y="10"/>
                </a:lnTo>
                <a:lnTo>
                  <a:pt x="31" y="14"/>
                </a:lnTo>
                <a:lnTo>
                  <a:pt x="31" y="21"/>
                </a:lnTo>
                <a:lnTo>
                  <a:pt x="27" y="25"/>
                </a:lnTo>
                <a:lnTo>
                  <a:pt x="19" y="36"/>
                </a:lnTo>
                <a:lnTo>
                  <a:pt x="12" y="44"/>
                </a:lnTo>
                <a:lnTo>
                  <a:pt x="5" y="4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619E2351-B377-4406-BDB4-271E63E6542C}"/>
              </a:ext>
            </a:extLst>
          </p:cNvPr>
          <p:cNvSpPr>
            <a:spLocks/>
          </p:cNvSpPr>
          <p:nvPr/>
        </p:nvSpPr>
        <p:spPr bwMode="auto">
          <a:xfrm>
            <a:off x="8454313" y="3366597"/>
            <a:ext cx="71107" cy="49039"/>
          </a:xfrm>
          <a:custGeom>
            <a:avLst/>
            <a:gdLst>
              <a:gd name="T0" fmla="*/ 13 w 58"/>
              <a:gd name="T1" fmla="*/ 3 h 40"/>
              <a:gd name="T2" fmla="*/ 24 w 58"/>
              <a:gd name="T3" fmla="*/ 4 h 40"/>
              <a:gd name="T4" fmla="*/ 39 w 58"/>
              <a:gd name="T5" fmla="*/ 0 h 40"/>
              <a:gd name="T6" fmla="*/ 49 w 58"/>
              <a:gd name="T7" fmla="*/ 9 h 40"/>
              <a:gd name="T8" fmla="*/ 58 w 58"/>
              <a:gd name="T9" fmla="*/ 14 h 40"/>
              <a:gd name="T10" fmla="*/ 57 w 58"/>
              <a:gd name="T11" fmla="*/ 27 h 40"/>
              <a:gd name="T12" fmla="*/ 53 w 58"/>
              <a:gd name="T13" fmla="*/ 28 h 40"/>
              <a:gd name="T14" fmla="*/ 51 w 58"/>
              <a:gd name="T15" fmla="*/ 40 h 40"/>
              <a:gd name="T16" fmla="*/ 37 w 58"/>
              <a:gd name="T17" fmla="*/ 30 h 40"/>
              <a:gd name="T18" fmla="*/ 29 w 58"/>
              <a:gd name="T19" fmla="*/ 32 h 40"/>
              <a:gd name="T20" fmla="*/ 17 w 58"/>
              <a:gd name="T21" fmla="*/ 22 h 40"/>
              <a:gd name="T22" fmla="*/ 10 w 58"/>
              <a:gd name="T23" fmla="*/ 14 h 40"/>
              <a:gd name="T24" fmla="*/ 3 w 58"/>
              <a:gd name="T25" fmla="*/ 14 h 40"/>
              <a:gd name="T26" fmla="*/ 0 w 58"/>
              <a:gd name="T27" fmla="*/ 7 h 40"/>
              <a:gd name="T28" fmla="*/ 13 w 58"/>
              <a:gd name="T29" fmla="*/ 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40">
                <a:moveTo>
                  <a:pt x="13" y="3"/>
                </a:moveTo>
                <a:lnTo>
                  <a:pt x="24" y="4"/>
                </a:lnTo>
                <a:lnTo>
                  <a:pt x="39" y="0"/>
                </a:lnTo>
                <a:lnTo>
                  <a:pt x="49" y="9"/>
                </a:lnTo>
                <a:lnTo>
                  <a:pt x="58" y="14"/>
                </a:lnTo>
                <a:lnTo>
                  <a:pt x="57" y="27"/>
                </a:lnTo>
                <a:lnTo>
                  <a:pt x="53" y="28"/>
                </a:lnTo>
                <a:lnTo>
                  <a:pt x="51" y="40"/>
                </a:lnTo>
                <a:lnTo>
                  <a:pt x="37" y="30"/>
                </a:lnTo>
                <a:lnTo>
                  <a:pt x="29" y="32"/>
                </a:lnTo>
                <a:lnTo>
                  <a:pt x="17" y="22"/>
                </a:lnTo>
                <a:lnTo>
                  <a:pt x="10" y="14"/>
                </a:lnTo>
                <a:lnTo>
                  <a:pt x="3" y="14"/>
                </a:lnTo>
                <a:lnTo>
                  <a:pt x="0" y="7"/>
                </a:lnTo>
                <a:lnTo>
                  <a:pt x="13" y="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740104EC-E688-4A71-87FE-0307FACC7229}"/>
              </a:ext>
            </a:extLst>
          </p:cNvPr>
          <p:cNvSpPr>
            <a:spLocks/>
          </p:cNvSpPr>
          <p:nvPr/>
        </p:nvSpPr>
        <p:spPr bwMode="auto">
          <a:xfrm>
            <a:off x="8422437" y="4359635"/>
            <a:ext cx="68655" cy="155699"/>
          </a:xfrm>
          <a:custGeom>
            <a:avLst/>
            <a:gdLst>
              <a:gd name="T0" fmla="*/ 36 w 56"/>
              <a:gd name="T1" fmla="*/ 124 h 127"/>
              <a:gd name="T2" fmla="*/ 20 w 56"/>
              <a:gd name="T3" fmla="*/ 127 h 127"/>
              <a:gd name="T4" fmla="*/ 16 w 56"/>
              <a:gd name="T5" fmla="*/ 113 h 127"/>
              <a:gd name="T6" fmla="*/ 17 w 56"/>
              <a:gd name="T7" fmla="*/ 65 h 127"/>
              <a:gd name="T8" fmla="*/ 13 w 56"/>
              <a:gd name="T9" fmla="*/ 61 h 127"/>
              <a:gd name="T10" fmla="*/ 12 w 56"/>
              <a:gd name="T11" fmla="*/ 50 h 127"/>
              <a:gd name="T12" fmla="*/ 6 w 56"/>
              <a:gd name="T13" fmla="*/ 43 h 127"/>
              <a:gd name="T14" fmla="*/ 0 w 56"/>
              <a:gd name="T15" fmla="*/ 37 h 127"/>
              <a:gd name="T16" fmla="*/ 3 w 56"/>
              <a:gd name="T17" fmla="*/ 26 h 127"/>
              <a:gd name="T18" fmla="*/ 9 w 56"/>
              <a:gd name="T19" fmla="*/ 23 h 127"/>
              <a:gd name="T20" fmla="*/ 13 w 56"/>
              <a:gd name="T21" fmla="*/ 14 h 127"/>
              <a:gd name="T22" fmla="*/ 22 w 56"/>
              <a:gd name="T23" fmla="*/ 13 h 127"/>
              <a:gd name="T24" fmla="*/ 26 w 56"/>
              <a:gd name="T25" fmla="*/ 6 h 127"/>
              <a:gd name="T26" fmla="*/ 32 w 56"/>
              <a:gd name="T27" fmla="*/ 0 h 127"/>
              <a:gd name="T28" fmla="*/ 38 w 56"/>
              <a:gd name="T29" fmla="*/ 0 h 127"/>
              <a:gd name="T30" fmla="*/ 52 w 56"/>
              <a:gd name="T31" fmla="*/ 12 h 127"/>
              <a:gd name="T32" fmla="*/ 52 w 56"/>
              <a:gd name="T33" fmla="*/ 19 h 127"/>
              <a:gd name="T34" fmla="*/ 56 w 56"/>
              <a:gd name="T35" fmla="*/ 31 h 127"/>
              <a:gd name="T36" fmla="*/ 52 w 56"/>
              <a:gd name="T37" fmla="*/ 40 h 127"/>
              <a:gd name="T38" fmla="*/ 54 w 56"/>
              <a:gd name="T39" fmla="*/ 45 h 127"/>
              <a:gd name="T40" fmla="*/ 45 w 56"/>
              <a:gd name="T41" fmla="*/ 58 h 127"/>
              <a:gd name="T42" fmla="*/ 40 w 56"/>
              <a:gd name="T43" fmla="*/ 64 h 127"/>
              <a:gd name="T44" fmla="*/ 36 w 56"/>
              <a:gd name="T45" fmla="*/ 78 h 127"/>
              <a:gd name="T46" fmla="*/ 37 w 56"/>
              <a:gd name="T47" fmla="*/ 91 h 127"/>
              <a:gd name="T48" fmla="*/ 36 w 56"/>
              <a:gd name="T49" fmla="*/ 12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" h="127">
                <a:moveTo>
                  <a:pt x="36" y="124"/>
                </a:moveTo>
                <a:lnTo>
                  <a:pt x="20" y="127"/>
                </a:lnTo>
                <a:lnTo>
                  <a:pt x="16" y="113"/>
                </a:lnTo>
                <a:lnTo>
                  <a:pt x="17" y="65"/>
                </a:lnTo>
                <a:lnTo>
                  <a:pt x="13" y="61"/>
                </a:lnTo>
                <a:lnTo>
                  <a:pt x="12" y="50"/>
                </a:lnTo>
                <a:lnTo>
                  <a:pt x="6" y="43"/>
                </a:lnTo>
                <a:lnTo>
                  <a:pt x="0" y="37"/>
                </a:lnTo>
                <a:lnTo>
                  <a:pt x="3" y="26"/>
                </a:lnTo>
                <a:lnTo>
                  <a:pt x="9" y="23"/>
                </a:lnTo>
                <a:lnTo>
                  <a:pt x="13" y="14"/>
                </a:lnTo>
                <a:lnTo>
                  <a:pt x="22" y="13"/>
                </a:lnTo>
                <a:lnTo>
                  <a:pt x="26" y="6"/>
                </a:lnTo>
                <a:lnTo>
                  <a:pt x="32" y="0"/>
                </a:lnTo>
                <a:lnTo>
                  <a:pt x="38" y="0"/>
                </a:lnTo>
                <a:lnTo>
                  <a:pt x="52" y="12"/>
                </a:lnTo>
                <a:lnTo>
                  <a:pt x="52" y="19"/>
                </a:lnTo>
                <a:lnTo>
                  <a:pt x="56" y="31"/>
                </a:lnTo>
                <a:lnTo>
                  <a:pt x="52" y="40"/>
                </a:lnTo>
                <a:lnTo>
                  <a:pt x="54" y="45"/>
                </a:lnTo>
                <a:lnTo>
                  <a:pt x="45" y="58"/>
                </a:lnTo>
                <a:lnTo>
                  <a:pt x="40" y="64"/>
                </a:lnTo>
                <a:lnTo>
                  <a:pt x="36" y="78"/>
                </a:lnTo>
                <a:lnTo>
                  <a:pt x="37" y="91"/>
                </a:lnTo>
                <a:lnTo>
                  <a:pt x="36" y="12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Freeform 20">
            <a:extLst>
              <a:ext uri="{FF2B5EF4-FFF2-40B4-BE49-F238E27FC236}">
                <a16:creationId xmlns:a16="http://schemas.microsoft.com/office/drawing/2014/main" id="{89EFA556-6D81-49C0-A4F8-CC7F140B85E8}"/>
              </a:ext>
            </a:extLst>
          </p:cNvPr>
          <p:cNvSpPr>
            <a:spLocks/>
          </p:cNvSpPr>
          <p:nvPr/>
        </p:nvSpPr>
        <p:spPr bwMode="auto">
          <a:xfrm>
            <a:off x="8282677" y="4286077"/>
            <a:ext cx="171636" cy="140987"/>
          </a:xfrm>
          <a:custGeom>
            <a:avLst/>
            <a:gdLst>
              <a:gd name="T0" fmla="*/ 49 w 140"/>
              <a:gd name="T1" fmla="*/ 114 h 115"/>
              <a:gd name="T2" fmla="*/ 36 w 140"/>
              <a:gd name="T3" fmla="*/ 109 h 115"/>
              <a:gd name="T4" fmla="*/ 28 w 140"/>
              <a:gd name="T5" fmla="*/ 110 h 115"/>
              <a:gd name="T6" fmla="*/ 21 w 140"/>
              <a:gd name="T7" fmla="*/ 115 h 115"/>
              <a:gd name="T8" fmla="*/ 13 w 140"/>
              <a:gd name="T9" fmla="*/ 110 h 115"/>
              <a:gd name="T10" fmla="*/ 10 w 140"/>
              <a:gd name="T11" fmla="*/ 103 h 115"/>
              <a:gd name="T12" fmla="*/ 1 w 140"/>
              <a:gd name="T13" fmla="*/ 99 h 115"/>
              <a:gd name="T14" fmla="*/ 0 w 140"/>
              <a:gd name="T15" fmla="*/ 87 h 115"/>
              <a:gd name="T16" fmla="*/ 5 w 140"/>
              <a:gd name="T17" fmla="*/ 78 h 115"/>
              <a:gd name="T18" fmla="*/ 5 w 140"/>
              <a:gd name="T19" fmla="*/ 71 h 115"/>
              <a:gd name="T20" fmla="*/ 19 w 140"/>
              <a:gd name="T21" fmla="*/ 54 h 115"/>
              <a:gd name="T22" fmla="*/ 22 w 140"/>
              <a:gd name="T23" fmla="*/ 40 h 115"/>
              <a:gd name="T24" fmla="*/ 27 w 140"/>
              <a:gd name="T25" fmla="*/ 34 h 115"/>
              <a:gd name="T26" fmla="*/ 36 w 140"/>
              <a:gd name="T27" fmla="*/ 37 h 115"/>
              <a:gd name="T28" fmla="*/ 44 w 140"/>
              <a:gd name="T29" fmla="*/ 33 h 115"/>
              <a:gd name="T30" fmla="*/ 46 w 140"/>
              <a:gd name="T31" fmla="*/ 28 h 115"/>
              <a:gd name="T32" fmla="*/ 61 w 140"/>
              <a:gd name="T33" fmla="*/ 18 h 115"/>
              <a:gd name="T34" fmla="*/ 64 w 140"/>
              <a:gd name="T35" fmla="*/ 12 h 115"/>
              <a:gd name="T36" fmla="*/ 81 w 140"/>
              <a:gd name="T37" fmla="*/ 3 h 115"/>
              <a:gd name="T38" fmla="*/ 91 w 140"/>
              <a:gd name="T39" fmla="*/ 0 h 115"/>
              <a:gd name="T40" fmla="*/ 95 w 140"/>
              <a:gd name="T41" fmla="*/ 4 h 115"/>
              <a:gd name="T42" fmla="*/ 107 w 140"/>
              <a:gd name="T43" fmla="*/ 4 h 115"/>
              <a:gd name="T44" fmla="*/ 106 w 140"/>
              <a:gd name="T45" fmla="*/ 14 h 115"/>
              <a:gd name="T46" fmla="*/ 108 w 140"/>
              <a:gd name="T47" fmla="*/ 24 h 115"/>
              <a:gd name="T48" fmla="*/ 118 w 140"/>
              <a:gd name="T49" fmla="*/ 37 h 115"/>
              <a:gd name="T50" fmla="*/ 119 w 140"/>
              <a:gd name="T51" fmla="*/ 47 h 115"/>
              <a:gd name="T52" fmla="*/ 140 w 140"/>
              <a:gd name="T53" fmla="*/ 52 h 115"/>
              <a:gd name="T54" fmla="*/ 140 w 140"/>
              <a:gd name="T55" fmla="*/ 66 h 115"/>
              <a:gd name="T56" fmla="*/ 136 w 140"/>
              <a:gd name="T57" fmla="*/ 73 h 115"/>
              <a:gd name="T58" fmla="*/ 127 w 140"/>
              <a:gd name="T59" fmla="*/ 74 h 115"/>
              <a:gd name="T60" fmla="*/ 123 w 140"/>
              <a:gd name="T61" fmla="*/ 83 h 115"/>
              <a:gd name="T62" fmla="*/ 117 w 140"/>
              <a:gd name="T63" fmla="*/ 86 h 115"/>
              <a:gd name="T64" fmla="*/ 101 w 140"/>
              <a:gd name="T65" fmla="*/ 85 h 115"/>
              <a:gd name="T66" fmla="*/ 92 w 140"/>
              <a:gd name="T67" fmla="*/ 84 h 115"/>
              <a:gd name="T68" fmla="*/ 86 w 140"/>
              <a:gd name="T69" fmla="*/ 87 h 115"/>
              <a:gd name="T70" fmla="*/ 78 w 140"/>
              <a:gd name="T71" fmla="*/ 86 h 115"/>
              <a:gd name="T72" fmla="*/ 47 w 140"/>
              <a:gd name="T73" fmla="*/ 87 h 115"/>
              <a:gd name="T74" fmla="*/ 46 w 140"/>
              <a:gd name="T75" fmla="*/ 98 h 115"/>
              <a:gd name="T76" fmla="*/ 49 w 140"/>
              <a:gd name="T77" fmla="*/ 11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0" h="115">
                <a:moveTo>
                  <a:pt x="49" y="114"/>
                </a:moveTo>
                <a:lnTo>
                  <a:pt x="36" y="109"/>
                </a:lnTo>
                <a:lnTo>
                  <a:pt x="28" y="110"/>
                </a:lnTo>
                <a:lnTo>
                  <a:pt x="21" y="115"/>
                </a:lnTo>
                <a:lnTo>
                  <a:pt x="13" y="110"/>
                </a:lnTo>
                <a:lnTo>
                  <a:pt x="10" y="103"/>
                </a:lnTo>
                <a:lnTo>
                  <a:pt x="1" y="99"/>
                </a:lnTo>
                <a:lnTo>
                  <a:pt x="0" y="87"/>
                </a:lnTo>
                <a:lnTo>
                  <a:pt x="5" y="78"/>
                </a:lnTo>
                <a:lnTo>
                  <a:pt x="5" y="71"/>
                </a:lnTo>
                <a:lnTo>
                  <a:pt x="19" y="54"/>
                </a:lnTo>
                <a:lnTo>
                  <a:pt x="22" y="40"/>
                </a:lnTo>
                <a:lnTo>
                  <a:pt x="27" y="34"/>
                </a:lnTo>
                <a:lnTo>
                  <a:pt x="36" y="37"/>
                </a:lnTo>
                <a:lnTo>
                  <a:pt x="44" y="33"/>
                </a:lnTo>
                <a:lnTo>
                  <a:pt x="46" y="28"/>
                </a:lnTo>
                <a:lnTo>
                  <a:pt x="61" y="18"/>
                </a:lnTo>
                <a:lnTo>
                  <a:pt x="64" y="12"/>
                </a:lnTo>
                <a:lnTo>
                  <a:pt x="81" y="3"/>
                </a:lnTo>
                <a:lnTo>
                  <a:pt x="91" y="0"/>
                </a:lnTo>
                <a:lnTo>
                  <a:pt x="95" y="4"/>
                </a:lnTo>
                <a:lnTo>
                  <a:pt x="107" y="4"/>
                </a:lnTo>
                <a:lnTo>
                  <a:pt x="106" y="14"/>
                </a:lnTo>
                <a:lnTo>
                  <a:pt x="108" y="24"/>
                </a:lnTo>
                <a:lnTo>
                  <a:pt x="118" y="37"/>
                </a:lnTo>
                <a:lnTo>
                  <a:pt x="119" y="47"/>
                </a:lnTo>
                <a:lnTo>
                  <a:pt x="140" y="52"/>
                </a:lnTo>
                <a:lnTo>
                  <a:pt x="140" y="66"/>
                </a:lnTo>
                <a:lnTo>
                  <a:pt x="136" y="73"/>
                </a:lnTo>
                <a:lnTo>
                  <a:pt x="127" y="74"/>
                </a:lnTo>
                <a:lnTo>
                  <a:pt x="123" y="83"/>
                </a:lnTo>
                <a:lnTo>
                  <a:pt x="117" y="86"/>
                </a:lnTo>
                <a:lnTo>
                  <a:pt x="101" y="85"/>
                </a:lnTo>
                <a:lnTo>
                  <a:pt x="92" y="84"/>
                </a:lnTo>
                <a:lnTo>
                  <a:pt x="86" y="87"/>
                </a:lnTo>
                <a:lnTo>
                  <a:pt x="78" y="86"/>
                </a:lnTo>
                <a:lnTo>
                  <a:pt x="47" y="87"/>
                </a:lnTo>
                <a:lnTo>
                  <a:pt x="46" y="98"/>
                </a:lnTo>
                <a:lnTo>
                  <a:pt x="49" y="11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F25338BD-0041-4E6E-BC24-31B447395CD4}"/>
              </a:ext>
            </a:extLst>
          </p:cNvPr>
          <p:cNvSpPr>
            <a:spLocks/>
          </p:cNvSpPr>
          <p:nvPr/>
        </p:nvSpPr>
        <p:spPr bwMode="auto">
          <a:xfrm>
            <a:off x="10332503" y="3997973"/>
            <a:ext cx="118920" cy="147117"/>
          </a:xfrm>
          <a:custGeom>
            <a:avLst/>
            <a:gdLst>
              <a:gd name="T0" fmla="*/ 94 w 97"/>
              <a:gd name="T1" fmla="*/ 92 h 120"/>
              <a:gd name="T2" fmla="*/ 97 w 97"/>
              <a:gd name="T3" fmla="*/ 106 h 120"/>
              <a:gd name="T4" fmla="*/ 90 w 97"/>
              <a:gd name="T5" fmla="*/ 103 h 120"/>
              <a:gd name="T6" fmla="*/ 94 w 97"/>
              <a:gd name="T7" fmla="*/ 120 h 120"/>
              <a:gd name="T8" fmla="*/ 87 w 97"/>
              <a:gd name="T9" fmla="*/ 109 h 120"/>
              <a:gd name="T10" fmla="*/ 84 w 97"/>
              <a:gd name="T11" fmla="*/ 99 h 120"/>
              <a:gd name="T12" fmla="*/ 79 w 97"/>
              <a:gd name="T13" fmla="*/ 89 h 120"/>
              <a:gd name="T14" fmla="*/ 69 w 97"/>
              <a:gd name="T15" fmla="*/ 76 h 120"/>
              <a:gd name="T16" fmla="*/ 53 w 97"/>
              <a:gd name="T17" fmla="*/ 76 h 120"/>
              <a:gd name="T18" fmla="*/ 56 w 97"/>
              <a:gd name="T19" fmla="*/ 84 h 120"/>
              <a:gd name="T20" fmla="*/ 52 w 97"/>
              <a:gd name="T21" fmla="*/ 96 h 120"/>
              <a:gd name="T22" fmla="*/ 44 w 97"/>
              <a:gd name="T23" fmla="*/ 92 h 120"/>
              <a:gd name="T24" fmla="*/ 42 w 97"/>
              <a:gd name="T25" fmla="*/ 95 h 120"/>
              <a:gd name="T26" fmla="*/ 36 w 97"/>
              <a:gd name="T27" fmla="*/ 93 h 120"/>
              <a:gd name="T28" fmla="*/ 29 w 97"/>
              <a:gd name="T29" fmla="*/ 91 h 120"/>
              <a:gd name="T30" fmla="*/ 23 w 97"/>
              <a:gd name="T31" fmla="*/ 74 h 120"/>
              <a:gd name="T32" fmla="*/ 14 w 97"/>
              <a:gd name="T33" fmla="*/ 58 h 120"/>
              <a:gd name="T34" fmla="*/ 15 w 97"/>
              <a:gd name="T35" fmla="*/ 46 h 120"/>
              <a:gd name="T36" fmla="*/ 3 w 97"/>
              <a:gd name="T37" fmla="*/ 40 h 120"/>
              <a:gd name="T38" fmla="*/ 6 w 97"/>
              <a:gd name="T39" fmla="*/ 33 h 120"/>
              <a:gd name="T40" fmla="*/ 16 w 97"/>
              <a:gd name="T41" fmla="*/ 25 h 120"/>
              <a:gd name="T42" fmla="*/ 0 w 97"/>
              <a:gd name="T43" fmla="*/ 14 h 120"/>
              <a:gd name="T44" fmla="*/ 4 w 97"/>
              <a:gd name="T45" fmla="*/ 0 h 120"/>
              <a:gd name="T46" fmla="*/ 20 w 97"/>
              <a:gd name="T47" fmla="*/ 9 h 120"/>
              <a:gd name="T48" fmla="*/ 28 w 97"/>
              <a:gd name="T49" fmla="*/ 10 h 120"/>
              <a:gd name="T50" fmla="*/ 33 w 97"/>
              <a:gd name="T51" fmla="*/ 24 h 120"/>
              <a:gd name="T52" fmla="*/ 50 w 97"/>
              <a:gd name="T53" fmla="*/ 27 h 120"/>
              <a:gd name="T54" fmla="*/ 67 w 97"/>
              <a:gd name="T55" fmla="*/ 27 h 120"/>
              <a:gd name="T56" fmla="*/ 78 w 97"/>
              <a:gd name="T57" fmla="*/ 31 h 120"/>
              <a:gd name="T58" fmla="*/ 73 w 97"/>
              <a:gd name="T59" fmla="*/ 48 h 120"/>
              <a:gd name="T60" fmla="*/ 65 w 97"/>
              <a:gd name="T61" fmla="*/ 49 h 120"/>
              <a:gd name="T62" fmla="*/ 62 w 97"/>
              <a:gd name="T63" fmla="*/ 61 h 120"/>
              <a:gd name="T64" fmla="*/ 74 w 97"/>
              <a:gd name="T65" fmla="*/ 72 h 120"/>
              <a:gd name="T66" fmla="*/ 74 w 97"/>
              <a:gd name="T67" fmla="*/ 59 h 120"/>
              <a:gd name="T68" fmla="*/ 79 w 97"/>
              <a:gd name="T69" fmla="*/ 59 h 120"/>
              <a:gd name="T70" fmla="*/ 94 w 97"/>
              <a:gd name="T71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" h="120">
                <a:moveTo>
                  <a:pt x="94" y="92"/>
                </a:moveTo>
                <a:lnTo>
                  <a:pt x="97" y="106"/>
                </a:lnTo>
                <a:lnTo>
                  <a:pt x="90" y="103"/>
                </a:lnTo>
                <a:lnTo>
                  <a:pt x="94" y="120"/>
                </a:lnTo>
                <a:lnTo>
                  <a:pt x="87" y="109"/>
                </a:lnTo>
                <a:lnTo>
                  <a:pt x="84" y="99"/>
                </a:lnTo>
                <a:lnTo>
                  <a:pt x="79" y="89"/>
                </a:lnTo>
                <a:lnTo>
                  <a:pt x="69" y="76"/>
                </a:lnTo>
                <a:lnTo>
                  <a:pt x="53" y="76"/>
                </a:lnTo>
                <a:lnTo>
                  <a:pt x="56" y="84"/>
                </a:lnTo>
                <a:lnTo>
                  <a:pt x="52" y="96"/>
                </a:lnTo>
                <a:lnTo>
                  <a:pt x="44" y="92"/>
                </a:lnTo>
                <a:lnTo>
                  <a:pt x="42" y="95"/>
                </a:lnTo>
                <a:lnTo>
                  <a:pt x="36" y="93"/>
                </a:lnTo>
                <a:lnTo>
                  <a:pt x="29" y="91"/>
                </a:lnTo>
                <a:lnTo>
                  <a:pt x="23" y="74"/>
                </a:lnTo>
                <a:lnTo>
                  <a:pt x="14" y="58"/>
                </a:lnTo>
                <a:lnTo>
                  <a:pt x="15" y="46"/>
                </a:lnTo>
                <a:lnTo>
                  <a:pt x="3" y="40"/>
                </a:lnTo>
                <a:lnTo>
                  <a:pt x="6" y="33"/>
                </a:lnTo>
                <a:lnTo>
                  <a:pt x="16" y="25"/>
                </a:lnTo>
                <a:lnTo>
                  <a:pt x="0" y="14"/>
                </a:lnTo>
                <a:lnTo>
                  <a:pt x="4" y="0"/>
                </a:lnTo>
                <a:lnTo>
                  <a:pt x="20" y="9"/>
                </a:lnTo>
                <a:lnTo>
                  <a:pt x="28" y="10"/>
                </a:lnTo>
                <a:lnTo>
                  <a:pt x="33" y="24"/>
                </a:lnTo>
                <a:lnTo>
                  <a:pt x="50" y="27"/>
                </a:lnTo>
                <a:lnTo>
                  <a:pt x="67" y="27"/>
                </a:lnTo>
                <a:lnTo>
                  <a:pt x="78" y="31"/>
                </a:lnTo>
                <a:lnTo>
                  <a:pt x="73" y="48"/>
                </a:lnTo>
                <a:lnTo>
                  <a:pt x="65" y="49"/>
                </a:lnTo>
                <a:lnTo>
                  <a:pt x="62" y="61"/>
                </a:lnTo>
                <a:lnTo>
                  <a:pt x="74" y="72"/>
                </a:lnTo>
                <a:lnTo>
                  <a:pt x="74" y="59"/>
                </a:lnTo>
                <a:lnTo>
                  <a:pt x="79" y="59"/>
                </a:lnTo>
                <a:lnTo>
                  <a:pt x="94" y="92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5FFE8B54-9EBA-4242-AF28-028FE724FE90}"/>
              </a:ext>
            </a:extLst>
          </p:cNvPr>
          <p:cNvSpPr>
            <a:spLocks/>
          </p:cNvSpPr>
          <p:nvPr/>
        </p:nvSpPr>
        <p:spPr bwMode="auto">
          <a:xfrm>
            <a:off x="8861336" y="3546815"/>
            <a:ext cx="125049" cy="76010"/>
          </a:xfrm>
          <a:custGeom>
            <a:avLst/>
            <a:gdLst>
              <a:gd name="T0" fmla="*/ 3 w 102"/>
              <a:gd name="T1" fmla="*/ 0 h 62"/>
              <a:gd name="T2" fmla="*/ 9 w 102"/>
              <a:gd name="T3" fmla="*/ 9 h 62"/>
              <a:gd name="T4" fmla="*/ 15 w 102"/>
              <a:gd name="T5" fmla="*/ 7 h 62"/>
              <a:gd name="T6" fmla="*/ 28 w 102"/>
              <a:gd name="T7" fmla="*/ 10 h 62"/>
              <a:gd name="T8" fmla="*/ 53 w 102"/>
              <a:gd name="T9" fmla="*/ 12 h 62"/>
              <a:gd name="T10" fmla="*/ 60 w 102"/>
              <a:gd name="T11" fmla="*/ 6 h 62"/>
              <a:gd name="T12" fmla="*/ 80 w 102"/>
              <a:gd name="T13" fmla="*/ 2 h 62"/>
              <a:gd name="T14" fmla="*/ 92 w 102"/>
              <a:gd name="T15" fmla="*/ 9 h 62"/>
              <a:gd name="T16" fmla="*/ 102 w 102"/>
              <a:gd name="T17" fmla="*/ 11 h 62"/>
              <a:gd name="T18" fmla="*/ 95 w 102"/>
              <a:gd name="T19" fmla="*/ 20 h 62"/>
              <a:gd name="T20" fmla="*/ 91 w 102"/>
              <a:gd name="T21" fmla="*/ 34 h 62"/>
              <a:gd name="T22" fmla="*/ 98 w 102"/>
              <a:gd name="T23" fmla="*/ 46 h 62"/>
              <a:gd name="T24" fmla="*/ 83 w 102"/>
              <a:gd name="T25" fmla="*/ 43 h 62"/>
              <a:gd name="T26" fmla="*/ 66 w 102"/>
              <a:gd name="T27" fmla="*/ 50 h 62"/>
              <a:gd name="T28" fmla="*/ 67 w 102"/>
              <a:gd name="T29" fmla="*/ 60 h 62"/>
              <a:gd name="T30" fmla="*/ 52 w 102"/>
              <a:gd name="T31" fmla="*/ 62 h 62"/>
              <a:gd name="T32" fmla="*/ 40 w 102"/>
              <a:gd name="T33" fmla="*/ 55 h 62"/>
              <a:gd name="T34" fmla="*/ 27 w 102"/>
              <a:gd name="T35" fmla="*/ 60 h 62"/>
              <a:gd name="T36" fmla="*/ 14 w 102"/>
              <a:gd name="T37" fmla="*/ 60 h 62"/>
              <a:gd name="T38" fmla="*/ 12 w 102"/>
              <a:gd name="T39" fmla="*/ 46 h 62"/>
              <a:gd name="T40" fmla="*/ 3 w 102"/>
              <a:gd name="T41" fmla="*/ 40 h 62"/>
              <a:gd name="T42" fmla="*/ 5 w 102"/>
              <a:gd name="T43" fmla="*/ 37 h 62"/>
              <a:gd name="T44" fmla="*/ 3 w 102"/>
              <a:gd name="T45" fmla="*/ 34 h 62"/>
              <a:gd name="T46" fmla="*/ 5 w 102"/>
              <a:gd name="T47" fmla="*/ 28 h 62"/>
              <a:gd name="T48" fmla="*/ 11 w 102"/>
              <a:gd name="T49" fmla="*/ 21 h 62"/>
              <a:gd name="T50" fmla="*/ 2 w 102"/>
              <a:gd name="T51" fmla="*/ 13 h 62"/>
              <a:gd name="T52" fmla="*/ 0 w 102"/>
              <a:gd name="T53" fmla="*/ 5 h 62"/>
              <a:gd name="T54" fmla="*/ 3 w 102"/>
              <a:gd name="T55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2" h="62">
                <a:moveTo>
                  <a:pt x="3" y="0"/>
                </a:moveTo>
                <a:lnTo>
                  <a:pt x="9" y="9"/>
                </a:lnTo>
                <a:lnTo>
                  <a:pt x="15" y="7"/>
                </a:lnTo>
                <a:lnTo>
                  <a:pt x="28" y="10"/>
                </a:lnTo>
                <a:lnTo>
                  <a:pt x="53" y="12"/>
                </a:lnTo>
                <a:lnTo>
                  <a:pt x="60" y="6"/>
                </a:lnTo>
                <a:lnTo>
                  <a:pt x="80" y="2"/>
                </a:lnTo>
                <a:lnTo>
                  <a:pt x="92" y="9"/>
                </a:lnTo>
                <a:lnTo>
                  <a:pt x="102" y="11"/>
                </a:lnTo>
                <a:lnTo>
                  <a:pt x="95" y="20"/>
                </a:lnTo>
                <a:lnTo>
                  <a:pt x="91" y="34"/>
                </a:lnTo>
                <a:lnTo>
                  <a:pt x="98" y="46"/>
                </a:lnTo>
                <a:lnTo>
                  <a:pt x="83" y="43"/>
                </a:lnTo>
                <a:lnTo>
                  <a:pt x="66" y="50"/>
                </a:lnTo>
                <a:lnTo>
                  <a:pt x="67" y="60"/>
                </a:lnTo>
                <a:lnTo>
                  <a:pt x="52" y="62"/>
                </a:lnTo>
                <a:lnTo>
                  <a:pt x="40" y="55"/>
                </a:lnTo>
                <a:lnTo>
                  <a:pt x="27" y="60"/>
                </a:lnTo>
                <a:lnTo>
                  <a:pt x="14" y="60"/>
                </a:lnTo>
                <a:lnTo>
                  <a:pt x="12" y="46"/>
                </a:lnTo>
                <a:lnTo>
                  <a:pt x="3" y="40"/>
                </a:lnTo>
                <a:lnTo>
                  <a:pt x="5" y="37"/>
                </a:lnTo>
                <a:lnTo>
                  <a:pt x="3" y="34"/>
                </a:lnTo>
                <a:lnTo>
                  <a:pt x="5" y="28"/>
                </a:lnTo>
                <a:lnTo>
                  <a:pt x="11" y="21"/>
                </a:lnTo>
                <a:lnTo>
                  <a:pt x="2" y="13"/>
                </a:lnTo>
                <a:lnTo>
                  <a:pt x="0" y="5"/>
                </a:lnTo>
                <a:lnTo>
                  <a:pt x="3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E48EB78F-73DF-4657-B2A8-9B747DAEAF81}"/>
              </a:ext>
            </a:extLst>
          </p:cNvPr>
          <p:cNvSpPr>
            <a:spLocks/>
          </p:cNvSpPr>
          <p:nvPr/>
        </p:nvSpPr>
        <p:spPr bwMode="auto">
          <a:xfrm>
            <a:off x="6687686" y="4029848"/>
            <a:ext cx="18390" cy="38006"/>
          </a:xfrm>
          <a:custGeom>
            <a:avLst/>
            <a:gdLst>
              <a:gd name="T0" fmla="*/ 13 w 15"/>
              <a:gd name="T1" fmla="*/ 30 h 31"/>
              <a:gd name="T2" fmla="*/ 8 w 15"/>
              <a:gd name="T3" fmla="*/ 31 h 31"/>
              <a:gd name="T4" fmla="*/ 5 w 15"/>
              <a:gd name="T5" fmla="*/ 19 h 31"/>
              <a:gd name="T6" fmla="*/ 0 w 15"/>
              <a:gd name="T7" fmla="*/ 13 h 31"/>
              <a:gd name="T8" fmla="*/ 6 w 15"/>
              <a:gd name="T9" fmla="*/ 0 h 31"/>
              <a:gd name="T10" fmla="*/ 11 w 15"/>
              <a:gd name="T11" fmla="*/ 0 h 31"/>
              <a:gd name="T12" fmla="*/ 15 w 15"/>
              <a:gd name="T13" fmla="*/ 18 h 31"/>
              <a:gd name="T14" fmla="*/ 13 w 15"/>
              <a:gd name="T15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31">
                <a:moveTo>
                  <a:pt x="13" y="30"/>
                </a:moveTo>
                <a:lnTo>
                  <a:pt x="8" y="31"/>
                </a:lnTo>
                <a:lnTo>
                  <a:pt x="5" y="19"/>
                </a:lnTo>
                <a:lnTo>
                  <a:pt x="0" y="13"/>
                </a:lnTo>
                <a:lnTo>
                  <a:pt x="6" y="0"/>
                </a:lnTo>
                <a:lnTo>
                  <a:pt x="11" y="0"/>
                </a:lnTo>
                <a:lnTo>
                  <a:pt x="15" y="18"/>
                </a:lnTo>
                <a:lnTo>
                  <a:pt x="13" y="3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8" name="Freeform 24">
            <a:extLst>
              <a:ext uri="{FF2B5EF4-FFF2-40B4-BE49-F238E27FC236}">
                <a16:creationId xmlns:a16="http://schemas.microsoft.com/office/drawing/2014/main" id="{1D8500AA-5AF4-444C-8249-D0B0B846016F}"/>
              </a:ext>
            </a:extLst>
          </p:cNvPr>
          <p:cNvSpPr>
            <a:spLocks/>
          </p:cNvSpPr>
          <p:nvPr/>
        </p:nvSpPr>
        <p:spPr bwMode="auto">
          <a:xfrm>
            <a:off x="6684008" y="3986940"/>
            <a:ext cx="25746" cy="12260"/>
          </a:xfrm>
          <a:custGeom>
            <a:avLst/>
            <a:gdLst>
              <a:gd name="T0" fmla="*/ 20 w 21"/>
              <a:gd name="T1" fmla="*/ 6 h 10"/>
              <a:gd name="T2" fmla="*/ 0 w 21"/>
              <a:gd name="T3" fmla="*/ 10 h 10"/>
              <a:gd name="T4" fmla="*/ 0 w 21"/>
              <a:gd name="T5" fmla="*/ 2 h 10"/>
              <a:gd name="T6" fmla="*/ 9 w 21"/>
              <a:gd name="T7" fmla="*/ 0 h 10"/>
              <a:gd name="T8" fmla="*/ 21 w 21"/>
              <a:gd name="T9" fmla="*/ 1 h 10"/>
              <a:gd name="T10" fmla="*/ 20 w 21"/>
              <a:gd name="T11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0">
                <a:moveTo>
                  <a:pt x="20" y="6"/>
                </a:moveTo>
                <a:lnTo>
                  <a:pt x="0" y="10"/>
                </a:lnTo>
                <a:lnTo>
                  <a:pt x="0" y="2"/>
                </a:lnTo>
                <a:lnTo>
                  <a:pt x="9" y="0"/>
                </a:lnTo>
                <a:lnTo>
                  <a:pt x="21" y="1"/>
                </a:lnTo>
                <a:lnTo>
                  <a:pt x="20" y="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Freeform 25">
            <a:extLst>
              <a:ext uri="{FF2B5EF4-FFF2-40B4-BE49-F238E27FC236}">
                <a16:creationId xmlns:a16="http://schemas.microsoft.com/office/drawing/2014/main" id="{E3AC8B73-5055-4DE0-8727-BA5F63394864}"/>
              </a:ext>
            </a:extLst>
          </p:cNvPr>
          <p:cNvSpPr>
            <a:spLocks/>
          </p:cNvSpPr>
          <p:nvPr/>
        </p:nvSpPr>
        <p:spPr bwMode="auto">
          <a:xfrm>
            <a:off x="6710980" y="3983262"/>
            <a:ext cx="15938" cy="29423"/>
          </a:xfrm>
          <a:custGeom>
            <a:avLst/>
            <a:gdLst>
              <a:gd name="T0" fmla="*/ 13 w 13"/>
              <a:gd name="T1" fmla="*/ 9 h 24"/>
              <a:gd name="T2" fmla="*/ 7 w 13"/>
              <a:gd name="T3" fmla="*/ 24 h 24"/>
              <a:gd name="T4" fmla="*/ 5 w 13"/>
              <a:gd name="T5" fmla="*/ 21 h 24"/>
              <a:gd name="T6" fmla="*/ 7 w 13"/>
              <a:gd name="T7" fmla="*/ 10 h 24"/>
              <a:gd name="T8" fmla="*/ 0 w 13"/>
              <a:gd name="T9" fmla="*/ 2 h 24"/>
              <a:gd name="T10" fmla="*/ 1 w 13"/>
              <a:gd name="T11" fmla="*/ 0 h 24"/>
              <a:gd name="T12" fmla="*/ 13 w 13"/>
              <a:gd name="T13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24">
                <a:moveTo>
                  <a:pt x="13" y="9"/>
                </a:moveTo>
                <a:lnTo>
                  <a:pt x="7" y="24"/>
                </a:lnTo>
                <a:lnTo>
                  <a:pt x="5" y="21"/>
                </a:lnTo>
                <a:lnTo>
                  <a:pt x="7" y="10"/>
                </a:lnTo>
                <a:lnTo>
                  <a:pt x="0" y="2"/>
                </a:lnTo>
                <a:lnTo>
                  <a:pt x="1" y="0"/>
                </a:lnTo>
                <a:lnTo>
                  <a:pt x="13" y="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F4F30994-E950-434A-8682-893990D25A36}"/>
              </a:ext>
            </a:extLst>
          </p:cNvPr>
          <p:cNvSpPr>
            <a:spLocks/>
          </p:cNvSpPr>
          <p:nvPr/>
        </p:nvSpPr>
        <p:spPr bwMode="auto">
          <a:xfrm>
            <a:off x="8724027" y="3522296"/>
            <a:ext cx="79689" cy="64977"/>
          </a:xfrm>
          <a:custGeom>
            <a:avLst/>
            <a:gdLst>
              <a:gd name="T0" fmla="*/ 54 w 65"/>
              <a:gd name="T1" fmla="*/ 7 h 53"/>
              <a:gd name="T2" fmla="*/ 60 w 65"/>
              <a:gd name="T3" fmla="*/ 7 h 53"/>
              <a:gd name="T4" fmla="*/ 56 w 65"/>
              <a:gd name="T5" fmla="*/ 16 h 53"/>
              <a:gd name="T6" fmla="*/ 65 w 65"/>
              <a:gd name="T7" fmla="*/ 24 h 53"/>
              <a:gd name="T8" fmla="*/ 64 w 65"/>
              <a:gd name="T9" fmla="*/ 34 h 53"/>
              <a:gd name="T10" fmla="*/ 60 w 65"/>
              <a:gd name="T11" fmla="*/ 35 h 53"/>
              <a:gd name="T12" fmla="*/ 57 w 65"/>
              <a:gd name="T13" fmla="*/ 37 h 53"/>
              <a:gd name="T14" fmla="*/ 52 w 65"/>
              <a:gd name="T15" fmla="*/ 42 h 53"/>
              <a:gd name="T16" fmla="*/ 50 w 65"/>
              <a:gd name="T17" fmla="*/ 53 h 53"/>
              <a:gd name="T18" fmla="*/ 35 w 65"/>
              <a:gd name="T19" fmla="*/ 45 h 53"/>
              <a:gd name="T20" fmla="*/ 28 w 65"/>
              <a:gd name="T21" fmla="*/ 37 h 53"/>
              <a:gd name="T22" fmla="*/ 21 w 65"/>
              <a:gd name="T23" fmla="*/ 32 h 53"/>
              <a:gd name="T24" fmla="*/ 13 w 65"/>
              <a:gd name="T25" fmla="*/ 24 h 53"/>
              <a:gd name="T26" fmla="*/ 9 w 65"/>
              <a:gd name="T27" fmla="*/ 18 h 53"/>
              <a:gd name="T28" fmla="*/ 0 w 65"/>
              <a:gd name="T29" fmla="*/ 8 h 53"/>
              <a:gd name="T30" fmla="*/ 3 w 65"/>
              <a:gd name="T31" fmla="*/ 0 h 53"/>
              <a:gd name="T32" fmla="*/ 9 w 65"/>
              <a:gd name="T33" fmla="*/ 5 h 53"/>
              <a:gd name="T34" fmla="*/ 13 w 65"/>
              <a:gd name="T35" fmla="*/ 0 h 53"/>
              <a:gd name="T36" fmla="*/ 20 w 65"/>
              <a:gd name="T37" fmla="*/ 0 h 53"/>
              <a:gd name="T38" fmla="*/ 35 w 65"/>
              <a:gd name="T39" fmla="*/ 3 h 53"/>
              <a:gd name="T40" fmla="*/ 46 w 65"/>
              <a:gd name="T41" fmla="*/ 3 h 53"/>
              <a:gd name="T42" fmla="*/ 54 w 65"/>
              <a:gd name="T43" fmla="*/ 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5" h="53">
                <a:moveTo>
                  <a:pt x="54" y="7"/>
                </a:moveTo>
                <a:lnTo>
                  <a:pt x="60" y="7"/>
                </a:lnTo>
                <a:lnTo>
                  <a:pt x="56" y="16"/>
                </a:lnTo>
                <a:lnTo>
                  <a:pt x="65" y="24"/>
                </a:lnTo>
                <a:lnTo>
                  <a:pt x="64" y="34"/>
                </a:lnTo>
                <a:lnTo>
                  <a:pt x="60" y="35"/>
                </a:lnTo>
                <a:lnTo>
                  <a:pt x="57" y="37"/>
                </a:lnTo>
                <a:lnTo>
                  <a:pt x="52" y="42"/>
                </a:lnTo>
                <a:lnTo>
                  <a:pt x="50" y="53"/>
                </a:lnTo>
                <a:lnTo>
                  <a:pt x="35" y="45"/>
                </a:lnTo>
                <a:lnTo>
                  <a:pt x="28" y="37"/>
                </a:lnTo>
                <a:lnTo>
                  <a:pt x="21" y="32"/>
                </a:lnTo>
                <a:lnTo>
                  <a:pt x="13" y="24"/>
                </a:lnTo>
                <a:lnTo>
                  <a:pt x="9" y="18"/>
                </a:lnTo>
                <a:lnTo>
                  <a:pt x="0" y="8"/>
                </a:lnTo>
                <a:lnTo>
                  <a:pt x="3" y="0"/>
                </a:lnTo>
                <a:lnTo>
                  <a:pt x="9" y="5"/>
                </a:lnTo>
                <a:lnTo>
                  <a:pt x="13" y="0"/>
                </a:lnTo>
                <a:lnTo>
                  <a:pt x="20" y="0"/>
                </a:lnTo>
                <a:lnTo>
                  <a:pt x="35" y="3"/>
                </a:lnTo>
                <a:lnTo>
                  <a:pt x="46" y="3"/>
                </a:lnTo>
                <a:lnTo>
                  <a:pt x="54" y="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6AB79F14-84BF-4285-9947-C331B53C21A2}"/>
              </a:ext>
            </a:extLst>
          </p:cNvPr>
          <p:cNvSpPr>
            <a:spLocks/>
          </p:cNvSpPr>
          <p:nvPr/>
        </p:nvSpPr>
        <p:spPr bwMode="auto">
          <a:xfrm>
            <a:off x="8851529" y="3252582"/>
            <a:ext cx="178992" cy="117693"/>
          </a:xfrm>
          <a:custGeom>
            <a:avLst/>
            <a:gdLst>
              <a:gd name="T0" fmla="*/ 1 w 146"/>
              <a:gd name="T1" fmla="*/ 44 h 96"/>
              <a:gd name="T2" fmla="*/ 15 w 146"/>
              <a:gd name="T3" fmla="*/ 44 h 96"/>
              <a:gd name="T4" fmla="*/ 31 w 146"/>
              <a:gd name="T5" fmla="*/ 37 h 96"/>
              <a:gd name="T6" fmla="*/ 33 w 146"/>
              <a:gd name="T7" fmla="*/ 26 h 96"/>
              <a:gd name="T8" fmla="*/ 45 w 146"/>
              <a:gd name="T9" fmla="*/ 20 h 96"/>
              <a:gd name="T10" fmla="*/ 42 w 146"/>
              <a:gd name="T11" fmla="*/ 11 h 96"/>
              <a:gd name="T12" fmla="*/ 50 w 146"/>
              <a:gd name="T13" fmla="*/ 7 h 96"/>
              <a:gd name="T14" fmla="*/ 65 w 146"/>
              <a:gd name="T15" fmla="*/ 0 h 96"/>
              <a:gd name="T16" fmla="*/ 82 w 146"/>
              <a:gd name="T17" fmla="*/ 5 h 96"/>
              <a:gd name="T18" fmla="*/ 85 w 146"/>
              <a:gd name="T19" fmla="*/ 10 h 96"/>
              <a:gd name="T20" fmla="*/ 93 w 146"/>
              <a:gd name="T21" fmla="*/ 7 h 96"/>
              <a:gd name="T22" fmla="*/ 109 w 146"/>
              <a:gd name="T23" fmla="*/ 12 h 96"/>
              <a:gd name="T24" fmla="*/ 112 w 146"/>
              <a:gd name="T25" fmla="*/ 21 h 96"/>
              <a:gd name="T26" fmla="*/ 110 w 146"/>
              <a:gd name="T27" fmla="*/ 27 h 96"/>
              <a:gd name="T28" fmla="*/ 122 w 146"/>
              <a:gd name="T29" fmla="*/ 40 h 96"/>
              <a:gd name="T30" fmla="*/ 129 w 146"/>
              <a:gd name="T31" fmla="*/ 43 h 96"/>
              <a:gd name="T32" fmla="*/ 129 w 146"/>
              <a:gd name="T33" fmla="*/ 47 h 96"/>
              <a:gd name="T34" fmla="*/ 140 w 146"/>
              <a:gd name="T35" fmla="*/ 50 h 96"/>
              <a:gd name="T36" fmla="*/ 146 w 146"/>
              <a:gd name="T37" fmla="*/ 56 h 96"/>
              <a:gd name="T38" fmla="*/ 140 w 146"/>
              <a:gd name="T39" fmla="*/ 60 h 96"/>
              <a:gd name="T40" fmla="*/ 128 w 146"/>
              <a:gd name="T41" fmla="*/ 59 h 96"/>
              <a:gd name="T42" fmla="*/ 125 w 146"/>
              <a:gd name="T43" fmla="*/ 61 h 96"/>
              <a:gd name="T44" fmla="*/ 130 w 146"/>
              <a:gd name="T45" fmla="*/ 68 h 96"/>
              <a:gd name="T46" fmla="*/ 136 w 146"/>
              <a:gd name="T47" fmla="*/ 81 h 96"/>
              <a:gd name="T48" fmla="*/ 123 w 146"/>
              <a:gd name="T49" fmla="*/ 82 h 96"/>
              <a:gd name="T50" fmla="*/ 119 w 146"/>
              <a:gd name="T51" fmla="*/ 86 h 96"/>
              <a:gd name="T52" fmla="*/ 119 w 146"/>
              <a:gd name="T53" fmla="*/ 96 h 96"/>
              <a:gd name="T54" fmla="*/ 113 w 146"/>
              <a:gd name="T55" fmla="*/ 95 h 96"/>
              <a:gd name="T56" fmla="*/ 99 w 146"/>
              <a:gd name="T57" fmla="*/ 95 h 96"/>
              <a:gd name="T58" fmla="*/ 94 w 146"/>
              <a:gd name="T59" fmla="*/ 91 h 96"/>
              <a:gd name="T60" fmla="*/ 88 w 146"/>
              <a:gd name="T61" fmla="*/ 94 h 96"/>
              <a:gd name="T62" fmla="*/ 82 w 146"/>
              <a:gd name="T63" fmla="*/ 91 h 96"/>
              <a:gd name="T64" fmla="*/ 70 w 146"/>
              <a:gd name="T65" fmla="*/ 91 h 96"/>
              <a:gd name="T66" fmla="*/ 51 w 146"/>
              <a:gd name="T67" fmla="*/ 86 h 96"/>
              <a:gd name="T68" fmla="*/ 35 w 146"/>
              <a:gd name="T69" fmla="*/ 84 h 96"/>
              <a:gd name="T70" fmla="*/ 23 w 146"/>
              <a:gd name="T71" fmla="*/ 85 h 96"/>
              <a:gd name="T72" fmla="*/ 15 w 146"/>
              <a:gd name="T73" fmla="*/ 90 h 96"/>
              <a:gd name="T74" fmla="*/ 8 w 146"/>
              <a:gd name="T75" fmla="*/ 91 h 96"/>
              <a:gd name="T76" fmla="*/ 6 w 146"/>
              <a:gd name="T77" fmla="*/ 82 h 96"/>
              <a:gd name="T78" fmla="*/ 0 w 146"/>
              <a:gd name="T79" fmla="*/ 73 h 96"/>
              <a:gd name="T80" fmla="*/ 9 w 146"/>
              <a:gd name="T81" fmla="*/ 69 h 96"/>
              <a:gd name="T82" fmla="*/ 8 w 146"/>
              <a:gd name="T83" fmla="*/ 61 h 96"/>
              <a:gd name="T84" fmla="*/ 3 w 146"/>
              <a:gd name="T85" fmla="*/ 53 h 96"/>
              <a:gd name="T86" fmla="*/ 1 w 146"/>
              <a:gd name="T87" fmla="*/ 4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6" h="96">
                <a:moveTo>
                  <a:pt x="1" y="44"/>
                </a:moveTo>
                <a:lnTo>
                  <a:pt x="15" y="44"/>
                </a:lnTo>
                <a:lnTo>
                  <a:pt x="31" y="37"/>
                </a:lnTo>
                <a:lnTo>
                  <a:pt x="33" y="26"/>
                </a:lnTo>
                <a:lnTo>
                  <a:pt x="45" y="20"/>
                </a:lnTo>
                <a:lnTo>
                  <a:pt x="42" y="11"/>
                </a:lnTo>
                <a:lnTo>
                  <a:pt x="50" y="7"/>
                </a:lnTo>
                <a:lnTo>
                  <a:pt x="65" y="0"/>
                </a:lnTo>
                <a:lnTo>
                  <a:pt x="82" y="5"/>
                </a:lnTo>
                <a:lnTo>
                  <a:pt x="85" y="10"/>
                </a:lnTo>
                <a:lnTo>
                  <a:pt x="93" y="7"/>
                </a:lnTo>
                <a:lnTo>
                  <a:pt x="109" y="12"/>
                </a:lnTo>
                <a:lnTo>
                  <a:pt x="112" y="21"/>
                </a:lnTo>
                <a:lnTo>
                  <a:pt x="110" y="27"/>
                </a:lnTo>
                <a:lnTo>
                  <a:pt x="122" y="40"/>
                </a:lnTo>
                <a:lnTo>
                  <a:pt x="129" y="43"/>
                </a:lnTo>
                <a:lnTo>
                  <a:pt x="129" y="47"/>
                </a:lnTo>
                <a:lnTo>
                  <a:pt x="140" y="50"/>
                </a:lnTo>
                <a:lnTo>
                  <a:pt x="146" y="56"/>
                </a:lnTo>
                <a:lnTo>
                  <a:pt x="140" y="60"/>
                </a:lnTo>
                <a:lnTo>
                  <a:pt x="128" y="59"/>
                </a:lnTo>
                <a:lnTo>
                  <a:pt x="125" y="61"/>
                </a:lnTo>
                <a:lnTo>
                  <a:pt x="130" y="68"/>
                </a:lnTo>
                <a:lnTo>
                  <a:pt x="136" y="81"/>
                </a:lnTo>
                <a:lnTo>
                  <a:pt x="123" y="82"/>
                </a:lnTo>
                <a:lnTo>
                  <a:pt x="119" y="86"/>
                </a:lnTo>
                <a:lnTo>
                  <a:pt x="119" y="96"/>
                </a:lnTo>
                <a:lnTo>
                  <a:pt x="113" y="95"/>
                </a:lnTo>
                <a:lnTo>
                  <a:pt x="99" y="95"/>
                </a:lnTo>
                <a:lnTo>
                  <a:pt x="94" y="91"/>
                </a:lnTo>
                <a:lnTo>
                  <a:pt x="88" y="94"/>
                </a:lnTo>
                <a:lnTo>
                  <a:pt x="82" y="91"/>
                </a:lnTo>
                <a:lnTo>
                  <a:pt x="70" y="91"/>
                </a:lnTo>
                <a:lnTo>
                  <a:pt x="51" y="86"/>
                </a:lnTo>
                <a:lnTo>
                  <a:pt x="35" y="84"/>
                </a:lnTo>
                <a:lnTo>
                  <a:pt x="23" y="85"/>
                </a:lnTo>
                <a:lnTo>
                  <a:pt x="15" y="90"/>
                </a:lnTo>
                <a:lnTo>
                  <a:pt x="8" y="91"/>
                </a:lnTo>
                <a:lnTo>
                  <a:pt x="6" y="82"/>
                </a:lnTo>
                <a:lnTo>
                  <a:pt x="0" y="73"/>
                </a:lnTo>
                <a:lnTo>
                  <a:pt x="9" y="69"/>
                </a:lnTo>
                <a:lnTo>
                  <a:pt x="8" y="61"/>
                </a:lnTo>
                <a:lnTo>
                  <a:pt x="3" y="53"/>
                </a:lnTo>
                <a:lnTo>
                  <a:pt x="1" y="4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2" name="Freeform 28">
            <a:extLst>
              <a:ext uri="{FF2B5EF4-FFF2-40B4-BE49-F238E27FC236}">
                <a16:creationId xmlns:a16="http://schemas.microsoft.com/office/drawing/2014/main" id="{1AB21936-0AB8-4B7A-AFDE-DEC55693467E}"/>
              </a:ext>
            </a:extLst>
          </p:cNvPr>
          <p:cNvSpPr>
            <a:spLocks/>
          </p:cNvSpPr>
          <p:nvPr/>
        </p:nvSpPr>
        <p:spPr bwMode="auto">
          <a:xfrm>
            <a:off x="6417971" y="4200259"/>
            <a:ext cx="31875" cy="66202"/>
          </a:xfrm>
          <a:custGeom>
            <a:avLst/>
            <a:gdLst>
              <a:gd name="T0" fmla="*/ 6 w 26"/>
              <a:gd name="T1" fmla="*/ 14 h 54"/>
              <a:gd name="T2" fmla="*/ 6 w 26"/>
              <a:gd name="T3" fmla="*/ 11 h 54"/>
              <a:gd name="T4" fmla="*/ 9 w 26"/>
              <a:gd name="T5" fmla="*/ 11 h 54"/>
              <a:gd name="T6" fmla="*/ 12 w 26"/>
              <a:gd name="T7" fmla="*/ 13 h 54"/>
              <a:gd name="T8" fmla="*/ 20 w 26"/>
              <a:gd name="T9" fmla="*/ 0 h 54"/>
              <a:gd name="T10" fmla="*/ 23 w 26"/>
              <a:gd name="T11" fmla="*/ 0 h 54"/>
              <a:gd name="T12" fmla="*/ 23 w 26"/>
              <a:gd name="T13" fmla="*/ 3 h 54"/>
              <a:gd name="T14" fmla="*/ 26 w 26"/>
              <a:gd name="T15" fmla="*/ 3 h 54"/>
              <a:gd name="T16" fmla="*/ 25 w 26"/>
              <a:gd name="T17" fmla="*/ 9 h 54"/>
              <a:gd name="T18" fmla="*/ 21 w 26"/>
              <a:gd name="T19" fmla="*/ 18 h 54"/>
              <a:gd name="T20" fmla="*/ 22 w 26"/>
              <a:gd name="T21" fmla="*/ 21 h 54"/>
              <a:gd name="T22" fmla="*/ 19 w 26"/>
              <a:gd name="T23" fmla="*/ 29 h 54"/>
              <a:gd name="T24" fmla="*/ 20 w 26"/>
              <a:gd name="T25" fmla="*/ 31 h 54"/>
              <a:gd name="T26" fmla="*/ 17 w 26"/>
              <a:gd name="T27" fmla="*/ 41 h 54"/>
              <a:gd name="T28" fmla="*/ 13 w 26"/>
              <a:gd name="T29" fmla="*/ 46 h 54"/>
              <a:gd name="T30" fmla="*/ 10 w 26"/>
              <a:gd name="T31" fmla="*/ 47 h 54"/>
              <a:gd name="T32" fmla="*/ 5 w 26"/>
              <a:gd name="T33" fmla="*/ 54 h 54"/>
              <a:gd name="T34" fmla="*/ 0 w 26"/>
              <a:gd name="T35" fmla="*/ 54 h 54"/>
              <a:gd name="T36" fmla="*/ 4 w 26"/>
              <a:gd name="T37" fmla="*/ 31 h 54"/>
              <a:gd name="T38" fmla="*/ 6 w 26"/>
              <a:gd name="T3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" h="54">
                <a:moveTo>
                  <a:pt x="6" y="14"/>
                </a:moveTo>
                <a:lnTo>
                  <a:pt x="6" y="11"/>
                </a:lnTo>
                <a:lnTo>
                  <a:pt x="9" y="11"/>
                </a:lnTo>
                <a:lnTo>
                  <a:pt x="12" y="13"/>
                </a:lnTo>
                <a:lnTo>
                  <a:pt x="20" y="0"/>
                </a:lnTo>
                <a:lnTo>
                  <a:pt x="23" y="0"/>
                </a:lnTo>
                <a:lnTo>
                  <a:pt x="23" y="3"/>
                </a:lnTo>
                <a:lnTo>
                  <a:pt x="26" y="3"/>
                </a:lnTo>
                <a:lnTo>
                  <a:pt x="25" y="9"/>
                </a:lnTo>
                <a:lnTo>
                  <a:pt x="21" y="18"/>
                </a:lnTo>
                <a:lnTo>
                  <a:pt x="22" y="21"/>
                </a:lnTo>
                <a:lnTo>
                  <a:pt x="19" y="29"/>
                </a:lnTo>
                <a:lnTo>
                  <a:pt x="20" y="31"/>
                </a:lnTo>
                <a:lnTo>
                  <a:pt x="17" y="41"/>
                </a:lnTo>
                <a:lnTo>
                  <a:pt x="13" y="46"/>
                </a:lnTo>
                <a:lnTo>
                  <a:pt x="10" y="47"/>
                </a:lnTo>
                <a:lnTo>
                  <a:pt x="5" y="54"/>
                </a:lnTo>
                <a:lnTo>
                  <a:pt x="0" y="54"/>
                </a:lnTo>
                <a:lnTo>
                  <a:pt x="4" y="31"/>
                </a:lnTo>
                <a:lnTo>
                  <a:pt x="6" y="1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3" name="Freeform 29">
            <a:extLst>
              <a:ext uri="{FF2B5EF4-FFF2-40B4-BE49-F238E27FC236}">
                <a16:creationId xmlns:a16="http://schemas.microsoft.com/office/drawing/2014/main" id="{93754E8F-0B12-4027-8659-EAD72B41791F}"/>
              </a:ext>
            </a:extLst>
          </p:cNvPr>
          <p:cNvSpPr>
            <a:spLocks/>
          </p:cNvSpPr>
          <p:nvPr/>
        </p:nvSpPr>
        <p:spPr bwMode="auto">
          <a:xfrm>
            <a:off x="6847063" y="4919905"/>
            <a:ext cx="281974" cy="334691"/>
          </a:xfrm>
          <a:custGeom>
            <a:avLst/>
            <a:gdLst>
              <a:gd name="T0" fmla="*/ 141 w 230"/>
              <a:gd name="T1" fmla="*/ 255 h 273"/>
              <a:gd name="T2" fmla="*/ 121 w 230"/>
              <a:gd name="T3" fmla="*/ 254 h 273"/>
              <a:gd name="T4" fmla="*/ 116 w 230"/>
              <a:gd name="T5" fmla="*/ 271 h 273"/>
              <a:gd name="T6" fmla="*/ 104 w 230"/>
              <a:gd name="T7" fmla="*/ 256 h 273"/>
              <a:gd name="T8" fmla="*/ 79 w 230"/>
              <a:gd name="T9" fmla="*/ 251 h 273"/>
              <a:gd name="T10" fmla="*/ 67 w 230"/>
              <a:gd name="T11" fmla="*/ 270 h 273"/>
              <a:gd name="T12" fmla="*/ 54 w 230"/>
              <a:gd name="T13" fmla="*/ 273 h 273"/>
              <a:gd name="T14" fmla="*/ 43 w 230"/>
              <a:gd name="T15" fmla="*/ 244 h 273"/>
              <a:gd name="T16" fmla="*/ 31 w 230"/>
              <a:gd name="T17" fmla="*/ 221 h 273"/>
              <a:gd name="T18" fmla="*/ 34 w 230"/>
              <a:gd name="T19" fmla="*/ 201 h 273"/>
              <a:gd name="T20" fmla="*/ 24 w 230"/>
              <a:gd name="T21" fmla="*/ 192 h 273"/>
              <a:gd name="T22" fmla="*/ 20 w 230"/>
              <a:gd name="T23" fmla="*/ 177 h 273"/>
              <a:gd name="T24" fmla="*/ 10 w 230"/>
              <a:gd name="T25" fmla="*/ 163 h 273"/>
              <a:gd name="T26" fmla="*/ 19 w 230"/>
              <a:gd name="T27" fmla="*/ 140 h 273"/>
              <a:gd name="T28" fmla="*/ 10 w 230"/>
              <a:gd name="T29" fmla="*/ 123 h 273"/>
              <a:gd name="T30" fmla="*/ 13 w 230"/>
              <a:gd name="T31" fmla="*/ 116 h 273"/>
              <a:gd name="T32" fmla="*/ 10 w 230"/>
              <a:gd name="T33" fmla="*/ 108 h 273"/>
              <a:gd name="T34" fmla="*/ 16 w 230"/>
              <a:gd name="T35" fmla="*/ 98 h 273"/>
              <a:gd name="T36" fmla="*/ 15 w 230"/>
              <a:gd name="T37" fmla="*/ 80 h 273"/>
              <a:gd name="T38" fmla="*/ 15 w 230"/>
              <a:gd name="T39" fmla="*/ 65 h 273"/>
              <a:gd name="T40" fmla="*/ 18 w 230"/>
              <a:gd name="T41" fmla="*/ 58 h 273"/>
              <a:gd name="T42" fmla="*/ 0 w 230"/>
              <a:gd name="T43" fmla="*/ 25 h 273"/>
              <a:gd name="T44" fmla="*/ 14 w 230"/>
              <a:gd name="T45" fmla="*/ 27 h 273"/>
              <a:gd name="T46" fmla="*/ 23 w 230"/>
              <a:gd name="T47" fmla="*/ 26 h 273"/>
              <a:gd name="T48" fmla="*/ 27 w 230"/>
              <a:gd name="T49" fmla="*/ 20 h 273"/>
              <a:gd name="T50" fmla="*/ 43 w 230"/>
              <a:gd name="T51" fmla="*/ 12 h 273"/>
              <a:gd name="T52" fmla="*/ 52 w 230"/>
              <a:gd name="T53" fmla="*/ 4 h 273"/>
              <a:gd name="T54" fmla="*/ 76 w 230"/>
              <a:gd name="T55" fmla="*/ 0 h 273"/>
              <a:gd name="T56" fmla="*/ 74 w 230"/>
              <a:gd name="T57" fmla="*/ 16 h 273"/>
              <a:gd name="T58" fmla="*/ 77 w 230"/>
              <a:gd name="T59" fmla="*/ 24 h 273"/>
              <a:gd name="T60" fmla="*/ 76 w 230"/>
              <a:gd name="T61" fmla="*/ 38 h 273"/>
              <a:gd name="T62" fmla="*/ 97 w 230"/>
              <a:gd name="T63" fmla="*/ 56 h 273"/>
              <a:gd name="T64" fmla="*/ 118 w 230"/>
              <a:gd name="T65" fmla="*/ 60 h 273"/>
              <a:gd name="T66" fmla="*/ 126 w 230"/>
              <a:gd name="T67" fmla="*/ 68 h 273"/>
              <a:gd name="T68" fmla="*/ 138 w 230"/>
              <a:gd name="T69" fmla="*/ 72 h 273"/>
              <a:gd name="T70" fmla="*/ 146 w 230"/>
              <a:gd name="T71" fmla="*/ 78 h 273"/>
              <a:gd name="T72" fmla="*/ 158 w 230"/>
              <a:gd name="T73" fmla="*/ 77 h 273"/>
              <a:gd name="T74" fmla="*/ 169 w 230"/>
              <a:gd name="T75" fmla="*/ 84 h 273"/>
              <a:gd name="T76" fmla="*/ 170 w 230"/>
              <a:gd name="T77" fmla="*/ 96 h 273"/>
              <a:gd name="T78" fmla="*/ 174 w 230"/>
              <a:gd name="T79" fmla="*/ 102 h 273"/>
              <a:gd name="T80" fmla="*/ 175 w 230"/>
              <a:gd name="T81" fmla="*/ 111 h 273"/>
              <a:gd name="T82" fmla="*/ 170 w 230"/>
              <a:gd name="T83" fmla="*/ 111 h 273"/>
              <a:gd name="T84" fmla="*/ 179 w 230"/>
              <a:gd name="T85" fmla="*/ 135 h 273"/>
              <a:gd name="T86" fmla="*/ 213 w 230"/>
              <a:gd name="T87" fmla="*/ 136 h 273"/>
              <a:gd name="T88" fmla="*/ 212 w 230"/>
              <a:gd name="T89" fmla="*/ 148 h 273"/>
              <a:gd name="T90" fmla="*/ 214 w 230"/>
              <a:gd name="T91" fmla="*/ 156 h 273"/>
              <a:gd name="T92" fmla="*/ 225 w 230"/>
              <a:gd name="T93" fmla="*/ 162 h 273"/>
              <a:gd name="T94" fmla="*/ 230 w 230"/>
              <a:gd name="T95" fmla="*/ 175 h 273"/>
              <a:gd name="T96" fmla="*/ 228 w 230"/>
              <a:gd name="T97" fmla="*/ 191 h 273"/>
              <a:gd name="T98" fmla="*/ 224 w 230"/>
              <a:gd name="T99" fmla="*/ 201 h 273"/>
              <a:gd name="T100" fmla="*/ 227 w 230"/>
              <a:gd name="T101" fmla="*/ 212 h 273"/>
              <a:gd name="T102" fmla="*/ 222 w 230"/>
              <a:gd name="T103" fmla="*/ 217 h 273"/>
              <a:gd name="T104" fmla="*/ 221 w 230"/>
              <a:gd name="T105" fmla="*/ 210 h 273"/>
              <a:gd name="T106" fmla="*/ 203 w 230"/>
              <a:gd name="T107" fmla="*/ 200 h 273"/>
              <a:gd name="T108" fmla="*/ 186 w 230"/>
              <a:gd name="T109" fmla="*/ 199 h 273"/>
              <a:gd name="T110" fmla="*/ 155 w 230"/>
              <a:gd name="T111" fmla="*/ 205 h 273"/>
              <a:gd name="T112" fmla="*/ 148 w 230"/>
              <a:gd name="T113" fmla="*/ 224 h 273"/>
              <a:gd name="T114" fmla="*/ 149 w 230"/>
              <a:gd name="T115" fmla="*/ 235 h 273"/>
              <a:gd name="T116" fmla="*/ 145 w 230"/>
              <a:gd name="T117" fmla="*/ 260 h 273"/>
              <a:gd name="T118" fmla="*/ 141 w 230"/>
              <a:gd name="T119" fmla="*/ 255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" h="273">
                <a:moveTo>
                  <a:pt x="141" y="255"/>
                </a:moveTo>
                <a:lnTo>
                  <a:pt x="121" y="254"/>
                </a:lnTo>
                <a:lnTo>
                  <a:pt x="116" y="271"/>
                </a:lnTo>
                <a:lnTo>
                  <a:pt x="104" y="256"/>
                </a:lnTo>
                <a:lnTo>
                  <a:pt x="79" y="251"/>
                </a:lnTo>
                <a:lnTo>
                  <a:pt x="67" y="270"/>
                </a:lnTo>
                <a:lnTo>
                  <a:pt x="54" y="273"/>
                </a:lnTo>
                <a:lnTo>
                  <a:pt x="43" y="244"/>
                </a:lnTo>
                <a:lnTo>
                  <a:pt x="31" y="221"/>
                </a:lnTo>
                <a:lnTo>
                  <a:pt x="34" y="201"/>
                </a:lnTo>
                <a:lnTo>
                  <a:pt x="24" y="192"/>
                </a:lnTo>
                <a:lnTo>
                  <a:pt x="20" y="177"/>
                </a:lnTo>
                <a:lnTo>
                  <a:pt x="10" y="163"/>
                </a:lnTo>
                <a:lnTo>
                  <a:pt x="19" y="140"/>
                </a:lnTo>
                <a:lnTo>
                  <a:pt x="10" y="123"/>
                </a:lnTo>
                <a:lnTo>
                  <a:pt x="13" y="116"/>
                </a:lnTo>
                <a:lnTo>
                  <a:pt x="10" y="108"/>
                </a:lnTo>
                <a:lnTo>
                  <a:pt x="16" y="98"/>
                </a:lnTo>
                <a:lnTo>
                  <a:pt x="15" y="80"/>
                </a:lnTo>
                <a:lnTo>
                  <a:pt x="15" y="65"/>
                </a:lnTo>
                <a:lnTo>
                  <a:pt x="18" y="58"/>
                </a:lnTo>
                <a:lnTo>
                  <a:pt x="0" y="25"/>
                </a:lnTo>
                <a:lnTo>
                  <a:pt x="14" y="27"/>
                </a:lnTo>
                <a:lnTo>
                  <a:pt x="23" y="26"/>
                </a:lnTo>
                <a:lnTo>
                  <a:pt x="27" y="20"/>
                </a:lnTo>
                <a:lnTo>
                  <a:pt x="43" y="12"/>
                </a:lnTo>
                <a:lnTo>
                  <a:pt x="52" y="4"/>
                </a:lnTo>
                <a:lnTo>
                  <a:pt x="76" y="0"/>
                </a:lnTo>
                <a:lnTo>
                  <a:pt x="74" y="16"/>
                </a:lnTo>
                <a:lnTo>
                  <a:pt x="77" y="24"/>
                </a:lnTo>
                <a:lnTo>
                  <a:pt x="76" y="38"/>
                </a:lnTo>
                <a:lnTo>
                  <a:pt x="97" y="56"/>
                </a:lnTo>
                <a:lnTo>
                  <a:pt x="118" y="60"/>
                </a:lnTo>
                <a:lnTo>
                  <a:pt x="126" y="68"/>
                </a:lnTo>
                <a:lnTo>
                  <a:pt x="138" y="72"/>
                </a:lnTo>
                <a:lnTo>
                  <a:pt x="146" y="78"/>
                </a:lnTo>
                <a:lnTo>
                  <a:pt x="158" y="77"/>
                </a:lnTo>
                <a:lnTo>
                  <a:pt x="169" y="84"/>
                </a:lnTo>
                <a:lnTo>
                  <a:pt x="170" y="96"/>
                </a:lnTo>
                <a:lnTo>
                  <a:pt x="174" y="102"/>
                </a:lnTo>
                <a:lnTo>
                  <a:pt x="175" y="111"/>
                </a:lnTo>
                <a:lnTo>
                  <a:pt x="170" y="111"/>
                </a:lnTo>
                <a:lnTo>
                  <a:pt x="179" y="135"/>
                </a:lnTo>
                <a:lnTo>
                  <a:pt x="213" y="136"/>
                </a:lnTo>
                <a:lnTo>
                  <a:pt x="212" y="148"/>
                </a:lnTo>
                <a:lnTo>
                  <a:pt x="214" y="156"/>
                </a:lnTo>
                <a:lnTo>
                  <a:pt x="225" y="162"/>
                </a:lnTo>
                <a:lnTo>
                  <a:pt x="230" y="175"/>
                </a:lnTo>
                <a:lnTo>
                  <a:pt x="228" y="191"/>
                </a:lnTo>
                <a:lnTo>
                  <a:pt x="224" y="201"/>
                </a:lnTo>
                <a:lnTo>
                  <a:pt x="227" y="212"/>
                </a:lnTo>
                <a:lnTo>
                  <a:pt x="222" y="217"/>
                </a:lnTo>
                <a:lnTo>
                  <a:pt x="221" y="210"/>
                </a:lnTo>
                <a:lnTo>
                  <a:pt x="203" y="200"/>
                </a:lnTo>
                <a:lnTo>
                  <a:pt x="186" y="199"/>
                </a:lnTo>
                <a:lnTo>
                  <a:pt x="155" y="205"/>
                </a:lnTo>
                <a:lnTo>
                  <a:pt x="148" y="224"/>
                </a:lnTo>
                <a:lnTo>
                  <a:pt x="149" y="235"/>
                </a:lnTo>
                <a:lnTo>
                  <a:pt x="145" y="260"/>
                </a:lnTo>
                <a:lnTo>
                  <a:pt x="141" y="25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C8BEC871-DBF2-48A7-BDDD-A80F961202D3}"/>
              </a:ext>
            </a:extLst>
          </p:cNvPr>
          <p:cNvSpPr>
            <a:spLocks/>
          </p:cNvSpPr>
          <p:nvPr/>
        </p:nvSpPr>
        <p:spPr bwMode="auto">
          <a:xfrm>
            <a:off x="6742855" y="4537402"/>
            <a:ext cx="882701" cy="994264"/>
          </a:xfrm>
          <a:custGeom>
            <a:avLst/>
            <a:gdLst>
              <a:gd name="T0" fmla="*/ 390 w 720"/>
              <a:gd name="T1" fmla="*/ 680 h 811"/>
              <a:gd name="T2" fmla="*/ 383 w 720"/>
              <a:gd name="T3" fmla="*/ 644 h 811"/>
              <a:gd name="T4" fmla="*/ 378 w 720"/>
              <a:gd name="T5" fmla="*/ 605 h 811"/>
              <a:gd name="T6" fmla="*/ 358 w 720"/>
              <a:gd name="T7" fmla="*/ 580 h 811"/>
              <a:gd name="T8" fmla="*/ 315 w 720"/>
              <a:gd name="T9" fmla="*/ 568 h 811"/>
              <a:gd name="T10" fmla="*/ 309 w 720"/>
              <a:gd name="T11" fmla="*/ 513 h 811"/>
              <a:gd name="T12" fmla="*/ 299 w 720"/>
              <a:gd name="T13" fmla="*/ 468 h 811"/>
              <a:gd name="T14" fmla="*/ 255 w 720"/>
              <a:gd name="T15" fmla="*/ 423 h 811"/>
              <a:gd name="T16" fmla="*/ 254 w 720"/>
              <a:gd name="T17" fmla="*/ 396 h 811"/>
              <a:gd name="T18" fmla="*/ 211 w 720"/>
              <a:gd name="T19" fmla="*/ 380 h 811"/>
              <a:gd name="T20" fmla="*/ 162 w 720"/>
              <a:gd name="T21" fmla="*/ 336 h 811"/>
              <a:gd name="T22" fmla="*/ 128 w 720"/>
              <a:gd name="T23" fmla="*/ 324 h 811"/>
              <a:gd name="T24" fmla="*/ 85 w 720"/>
              <a:gd name="T25" fmla="*/ 337 h 811"/>
              <a:gd name="T26" fmla="*/ 52 w 720"/>
              <a:gd name="T27" fmla="*/ 319 h 811"/>
              <a:gd name="T28" fmla="*/ 19 w 720"/>
              <a:gd name="T29" fmla="*/ 297 h 811"/>
              <a:gd name="T30" fmla="*/ 4 w 720"/>
              <a:gd name="T31" fmla="*/ 253 h 811"/>
              <a:gd name="T32" fmla="*/ 19 w 720"/>
              <a:gd name="T33" fmla="*/ 219 h 811"/>
              <a:gd name="T34" fmla="*/ 73 w 720"/>
              <a:gd name="T35" fmla="*/ 199 h 811"/>
              <a:gd name="T36" fmla="*/ 70 w 720"/>
              <a:gd name="T37" fmla="*/ 113 h 811"/>
              <a:gd name="T38" fmla="*/ 85 w 720"/>
              <a:gd name="T39" fmla="*/ 89 h 811"/>
              <a:gd name="T40" fmla="*/ 116 w 720"/>
              <a:gd name="T41" fmla="*/ 67 h 811"/>
              <a:gd name="T42" fmla="*/ 138 w 720"/>
              <a:gd name="T43" fmla="*/ 94 h 811"/>
              <a:gd name="T44" fmla="*/ 177 w 720"/>
              <a:gd name="T45" fmla="*/ 78 h 811"/>
              <a:gd name="T46" fmla="*/ 176 w 720"/>
              <a:gd name="T47" fmla="*/ 58 h 811"/>
              <a:gd name="T48" fmla="*/ 170 w 720"/>
              <a:gd name="T49" fmla="*/ 23 h 811"/>
              <a:gd name="T50" fmla="*/ 216 w 720"/>
              <a:gd name="T51" fmla="*/ 23 h 811"/>
              <a:gd name="T52" fmla="*/ 251 w 720"/>
              <a:gd name="T53" fmla="*/ 0 h 811"/>
              <a:gd name="T54" fmla="*/ 263 w 720"/>
              <a:gd name="T55" fmla="*/ 27 h 811"/>
              <a:gd name="T56" fmla="*/ 261 w 720"/>
              <a:gd name="T57" fmla="*/ 72 h 811"/>
              <a:gd name="T58" fmla="*/ 289 w 720"/>
              <a:gd name="T59" fmla="*/ 78 h 811"/>
              <a:gd name="T60" fmla="*/ 318 w 720"/>
              <a:gd name="T61" fmla="*/ 70 h 811"/>
              <a:gd name="T62" fmla="*/ 328 w 720"/>
              <a:gd name="T63" fmla="*/ 57 h 811"/>
              <a:gd name="T64" fmla="*/ 363 w 720"/>
              <a:gd name="T65" fmla="*/ 66 h 811"/>
              <a:gd name="T66" fmla="*/ 384 w 720"/>
              <a:gd name="T67" fmla="*/ 65 h 811"/>
              <a:gd name="T68" fmla="*/ 414 w 720"/>
              <a:gd name="T69" fmla="*/ 22 h 811"/>
              <a:gd name="T70" fmla="*/ 439 w 720"/>
              <a:gd name="T71" fmla="*/ 88 h 811"/>
              <a:gd name="T72" fmla="*/ 464 w 720"/>
              <a:gd name="T73" fmla="*/ 135 h 811"/>
              <a:gd name="T74" fmla="*/ 540 w 720"/>
              <a:gd name="T75" fmla="*/ 154 h 811"/>
              <a:gd name="T76" fmla="*/ 622 w 720"/>
              <a:gd name="T77" fmla="*/ 169 h 811"/>
              <a:gd name="T78" fmla="*/ 703 w 720"/>
              <a:gd name="T79" fmla="*/ 216 h 811"/>
              <a:gd name="T80" fmla="*/ 713 w 720"/>
              <a:gd name="T81" fmla="*/ 296 h 811"/>
              <a:gd name="T82" fmla="*/ 656 w 720"/>
              <a:gd name="T83" fmla="*/ 380 h 811"/>
              <a:gd name="T84" fmla="*/ 646 w 720"/>
              <a:gd name="T85" fmla="*/ 467 h 811"/>
              <a:gd name="T86" fmla="*/ 622 w 720"/>
              <a:gd name="T87" fmla="*/ 544 h 811"/>
              <a:gd name="T88" fmla="*/ 584 w 720"/>
              <a:gd name="T89" fmla="*/ 587 h 811"/>
              <a:gd name="T90" fmla="*/ 505 w 720"/>
              <a:gd name="T91" fmla="*/ 626 h 811"/>
              <a:gd name="T92" fmla="*/ 495 w 720"/>
              <a:gd name="T93" fmla="*/ 695 h 811"/>
              <a:gd name="T94" fmla="*/ 453 w 720"/>
              <a:gd name="T95" fmla="*/ 770 h 811"/>
              <a:gd name="T96" fmla="*/ 422 w 720"/>
              <a:gd name="T97" fmla="*/ 799 h 811"/>
              <a:gd name="T98" fmla="*/ 380 w 720"/>
              <a:gd name="T99" fmla="*/ 75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0" h="811">
                <a:moveTo>
                  <a:pt x="342" y="737"/>
                </a:moveTo>
                <a:lnTo>
                  <a:pt x="362" y="709"/>
                </a:lnTo>
                <a:lnTo>
                  <a:pt x="379" y="689"/>
                </a:lnTo>
                <a:lnTo>
                  <a:pt x="390" y="680"/>
                </a:lnTo>
                <a:lnTo>
                  <a:pt x="403" y="669"/>
                </a:lnTo>
                <a:lnTo>
                  <a:pt x="401" y="652"/>
                </a:lnTo>
                <a:lnTo>
                  <a:pt x="391" y="640"/>
                </a:lnTo>
                <a:lnTo>
                  <a:pt x="383" y="644"/>
                </a:lnTo>
                <a:lnTo>
                  <a:pt x="385" y="632"/>
                </a:lnTo>
                <a:lnTo>
                  <a:pt x="386" y="620"/>
                </a:lnTo>
                <a:lnTo>
                  <a:pt x="385" y="608"/>
                </a:lnTo>
                <a:lnTo>
                  <a:pt x="378" y="605"/>
                </a:lnTo>
                <a:lnTo>
                  <a:pt x="371" y="608"/>
                </a:lnTo>
                <a:lnTo>
                  <a:pt x="365" y="607"/>
                </a:lnTo>
                <a:lnTo>
                  <a:pt x="362" y="599"/>
                </a:lnTo>
                <a:lnTo>
                  <a:pt x="358" y="580"/>
                </a:lnTo>
                <a:lnTo>
                  <a:pt x="354" y="574"/>
                </a:lnTo>
                <a:lnTo>
                  <a:pt x="341" y="568"/>
                </a:lnTo>
                <a:lnTo>
                  <a:pt x="334" y="572"/>
                </a:lnTo>
                <a:lnTo>
                  <a:pt x="315" y="568"/>
                </a:lnTo>
                <a:lnTo>
                  <a:pt x="313" y="540"/>
                </a:lnTo>
                <a:lnTo>
                  <a:pt x="307" y="529"/>
                </a:lnTo>
                <a:lnTo>
                  <a:pt x="312" y="524"/>
                </a:lnTo>
                <a:lnTo>
                  <a:pt x="309" y="513"/>
                </a:lnTo>
                <a:lnTo>
                  <a:pt x="313" y="503"/>
                </a:lnTo>
                <a:lnTo>
                  <a:pt x="315" y="487"/>
                </a:lnTo>
                <a:lnTo>
                  <a:pt x="310" y="474"/>
                </a:lnTo>
                <a:lnTo>
                  <a:pt x="299" y="468"/>
                </a:lnTo>
                <a:lnTo>
                  <a:pt x="297" y="460"/>
                </a:lnTo>
                <a:lnTo>
                  <a:pt x="298" y="448"/>
                </a:lnTo>
                <a:lnTo>
                  <a:pt x="264" y="447"/>
                </a:lnTo>
                <a:lnTo>
                  <a:pt x="255" y="423"/>
                </a:lnTo>
                <a:lnTo>
                  <a:pt x="260" y="423"/>
                </a:lnTo>
                <a:lnTo>
                  <a:pt x="259" y="414"/>
                </a:lnTo>
                <a:lnTo>
                  <a:pt x="255" y="408"/>
                </a:lnTo>
                <a:lnTo>
                  <a:pt x="254" y="396"/>
                </a:lnTo>
                <a:lnTo>
                  <a:pt x="243" y="389"/>
                </a:lnTo>
                <a:lnTo>
                  <a:pt x="231" y="390"/>
                </a:lnTo>
                <a:lnTo>
                  <a:pt x="223" y="384"/>
                </a:lnTo>
                <a:lnTo>
                  <a:pt x="211" y="380"/>
                </a:lnTo>
                <a:lnTo>
                  <a:pt x="203" y="372"/>
                </a:lnTo>
                <a:lnTo>
                  <a:pt x="182" y="368"/>
                </a:lnTo>
                <a:lnTo>
                  <a:pt x="161" y="350"/>
                </a:lnTo>
                <a:lnTo>
                  <a:pt x="162" y="336"/>
                </a:lnTo>
                <a:lnTo>
                  <a:pt x="159" y="328"/>
                </a:lnTo>
                <a:lnTo>
                  <a:pt x="161" y="312"/>
                </a:lnTo>
                <a:lnTo>
                  <a:pt x="137" y="316"/>
                </a:lnTo>
                <a:lnTo>
                  <a:pt x="128" y="324"/>
                </a:lnTo>
                <a:lnTo>
                  <a:pt x="112" y="332"/>
                </a:lnTo>
                <a:lnTo>
                  <a:pt x="108" y="338"/>
                </a:lnTo>
                <a:lnTo>
                  <a:pt x="99" y="339"/>
                </a:lnTo>
                <a:lnTo>
                  <a:pt x="85" y="337"/>
                </a:lnTo>
                <a:lnTo>
                  <a:pt x="75" y="341"/>
                </a:lnTo>
                <a:lnTo>
                  <a:pt x="67" y="338"/>
                </a:lnTo>
                <a:lnTo>
                  <a:pt x="66" y="307"/>
                </a:lnTo>
                <a:lnTo>
                  <a:pt x="52" y="319"/>
                </a:lnTo>
                <a:lnTo>
                  <a:pt x="36" y="318"/>
                </a:lnTo>
                <a:lnTo>
                  <a:pt x="28" y="307"/>
                </a:lnTo>
                <a:lnTo>
                  <a:pt x="16" y="306"/>
                </a:lnTo>
                <a:lnTo>
                  <a:pt x="19" y="297"/>
                </a:lnTo>
                <a:lnTo>
                  <a:pt x="9" y="284"/>
                </a:lnTo>
                <a:lnTo>
                  <a:pt x="0" y="266"/>
                </a:lnTo>
                <a:lnTo>
                  <a:pt x="5" y="262"/>
                </a:lnTo>
                <a:lnTo>
                  <a:pt x="4" y="253"/>
                </a:lnTo>
                <a:lnTo>
                  <a:pt x="15" y="247"/>
                </a:lnTo>
                <a:lnTo>
                  <a:pt x="13" y="236"/>
                </a:lnTo>
                <a:lnTo>
                  <a:pt x="18" y="229"/>
                </a:lnTo>
                <a:lnTo>
                  <a:pt x="19" y="219"/>
                </a:lnTo>
                <a:lnTo>
                  <a:pt x="39" y="205"/>
                </a:lnTo>
                <a:lnTo>
                  <a:pt x="54" y="201"/>
                </a:lnTo>
                <a:lnTo>
                  <a:pt x="56" y="198"/>
                </a:lnTo>
                <a:lnTo>
                  <a:pt x="73" y="199"/>
                </a:lnTo>
                <a:lnTo>
                  <a:pt x="80" y="142"/>
                </a:lnTo>
                <a:lnTo>
                  <a:pt x="81" y="133"/>
                </a:lnTo>
                <a:lnTo>
                  <a:pt x="78" y="121"/>
                </a:lnTo>
                <a:lnTo>
                  <a:pt x="70" y="113"/>
                </a:lnTo>
                <a:lnTo>
                  <a:pt x="70" y="98"/>
                </a:lnTo>
                <a:lnTo>
                  <a:pt x="80" y="95"/>
                </a:lnTo>
                <a:lnTo>
                  <a:pt x="84" y="97"/>
                </a:lnTo>
                <a:lnTo>
                  <a:pt x="85" y="89"/>
                </a:lnTo>
                <a:lnTo>
                  <a:pt x="74" y="87"/>
                </a:lnTo>
                <a:lnTo>
                  <a:pt x="74" y="74"/>
                </a:lnTo>
                <a:lnTo>
                  <a:pt x="109" y="74"/>
                </a:lnTo>
                <a:lnTo>
                  <a:pt x="116" y="67"/>
                </a:lnTo>
                <a:lnTo>
                  <a:pt x="121" y="74"/>
                </a:lnTo>
                <a:lnTo>
                  <a:pt x="124" y="86"/>
                </a:lnTo>
                <a:lnTo>
                  <a:pt x="128" y="83"/>
                </a:lnTo>
                <a:lnTo>
                  <a:pt x="138" y="94"/>
                </a:lnTo>
                <a:lnTo>
                  <a:pt x="152" y="93"/>
                </a:lnTo>
                <a:lnTo>
                  <a:pt x="156" y="87"/>
                </a:lnTo>
                <a:lnTo>
                  <a:pt x="169" y="82"/>
                </a:lnTo>
                <a:lnTo>
                  <a:pt x="177" y="78"/>
                </a:lnTo>
                <a:lnTo>
                  <a:pt x="179" y="70"/>
                </a:lnTo>
                <a:lnTo>
                  <a:pt x="192" y="64"/>
                </a:lnTo>
                <a:lnTo>
                  <a:pt x="191" y="59"/>
                </a:lnTo>
                <a:lnTo>
                  <a:pt x="176" y="58"/>
                </a:lnTo>
                <a:lnTo>
                  <a:pt x="173" y="44"/>
                </a:lnTo>
                <a:lnTo>
                  <a:pt x="174" y="30"/>
                </a:lnTo>
                <a:lnTo>
                  <a:pt x="166" y="25"/>
                </a:lnTo>
                <a:lnTo>
                  <a:pt x="170" y="23"/>
                </a:lnTo>
                <a:lnTo>
                  <a:pt x="183" y="26"/>
                </a:lnTo>
                <a:lnTo>
                  <a:pt x="198" y="31"/>
                </a:lnTo>
                <a:lnTo>
                  <a:pt x="203" y="26"/>
                </a:lnTo>
                <a:lnTo>
                  <a:pt x="216" y="23"/>
                </a:lnTo>
                <a:lnTo>
                  <a:pt x="237" y="15"/>
                </a:lnTo>
                <a:lnTo>
                  <a:pt x="244" y="7"/>
                </a:lnTo>
                <a:lnTo>
                  <a:pt x="242" y="1"/>
                </a:lnTo>
                <a:lnTo>
                  <a:pt x="251" y="0"/>
                </a:lnTo>
                <a:lnTo>
                  <a:pt x="255" y="5"/>
                </a:lnTo>
                <a:lnTo>
                  <a:pt x="253" y="14"/>
                </a:lnTo>
                <a:lnTo>
                  <a:pt x="259" y="18"/>
                </a:lnTo>
                <a:lnTo>
                  <a:pt x="263" y="27"/>
                </a:lnTo>
                <a:lnTo>
                  <a:pt x="258" y="34"/>
                </a:lnTo>
                <a:lnTo>
                  <a:pt x="255" y="52"/>
                </a:lnTo>
                <a:lnTo>
                  <a:pt x="259" y="63"/>
                </a:lnTo>
                <a:lnTo>
                  <a:pt x="261" y="72"/>
                </a:lnTo>
                <a:lnTo>
                  <a:pt x="272" y="82"/>
                </a:lnTo>
                <a:lnTo>
                  <a:pt x="281" y="83"/>
                </a:lnTo>
                <a:lnTo>
                  <a:pt x="283" y="79"/>
                </a:lnTo>
                <a:lnTo>
                  <a:pt x="289" y="78"/>
                </a:lnTo>
                <a:lnTo>
                  <a:pt x="297" y="74"/>
                </a:lnTo>
                <a:lnTo>
                  <a:pt x="303" y="69"/>
                </a:lnTo>
                <a:lnTo>
                  <a:pt x="313" y="71"/>
                </a:lnTo>
                <a:lnTo>
                  <a:pt x="318" y="70"/>
                </a:lnTo>
                <a:lnTo>
                  <a:pt x="328" y="72"/>
                </a:lnTo>
                <a:lnTo>
                  <a:pt x="329" y="67"/>
                </a:lnTo>
                <a:lnTo>
                  <a:pt x="326" y="63"/>
                </a:lnTo>
                <a:lnTo>
                  <a:pt x="328" y="57"/>
                </a:lnTo>
                <a:lnTo>
                  <a:pt x="336" y="59"/>
                </a:lnTo>
                <a:lnTo>
                  <a:pt x="344" y="57"/>
                </a:lnTo>
                <a:lnTo>
                  <a:pt x="355" y="61"/>
                </a:lnTo>
                <a:lnTo>
                  <a:pt x="363" y="66"/>
                </a:lnTo>
                <a:lnTo>
                  <a:pt x="368" y="60"/>
                </a:lnTo>
                <a:lnTo>
                  <a:pt x="373" y="61"/>
                </a:lnTo>
                <a:lnTo>
                  <a:pt x="375" y="67"/>
                </a:lnTo>
                <a:lnTo>
                  <a:pt x="384" y="65"/>
                </a:lnTo>
                <a:lnTo>
                  <a:pt x="391" y="57"/>
                </a:lnTo>
                <a:lnTo>
                  <a:pt x="397" y="42"/>
                </a:lnTo>
                <a:lnTo>
                  <a:pt x="408" y="23"/>
                </a:lnTo>
                <a:lnTo>
                  <a:pt x="414" y="22"/>
                </a:lnTo>
                <a:lnTo>
                  <a:pt x="419" y="34"/>
                </a:lnTo>
                <a:lnTo>
                  <a:pt x="429" y="70"/>
                </a:lnTo>
                <a:lnTo>
                  <a:pt x="438" y="73"/>
                </a:lnTo>
                <a:lnTo>
                  <a:pt x="439" y="88"/>
                </a:lnTo>
                <a:lnTo>
                  <a:pt x="425" y="105"/>
                </a:lnTo>
                <a:lnTo>
                  <a:pt x="430" y="111"/>
                </a:lnTo>
                <a:lnTo>
                  <a:pt x="463" y="114"/>
                </a:lnTo>
                <a:lnTo>
                  <a:pt x="464" y="135"/>
                </a:lnTo>
                <a:lnTo>
                  <a:pt x="478" y="121"/>
                </a:lnTo>
                <a:lnTo>
                  <a:pt x="501" y="129"/>
                </a:lnTo>
                <a:lnTo>
                  <a:pt x="531" y="142"/>
                </a:lnTo>
                <a:lnTo>
                  <a:pt x="540" y="154"/>
                </a:lnTo>
                <a:lnTo>
                  <a:pt x="537" y="165"/>
                </a:lnTo>
                <a:lnTo>
                  <a:pt x="559" y="159"/>
                </a:lnTo>
                <a:lnTo>
                  <a:pt x="595" y="170"/>
                </a:lnTo>
                <a:lnTo>
                  <a:pt x="622" y="169"/>
                </a:lnTo>
                <a:lnTo>
                  <a:pt x="649" y="186"/>
                </a:lnTo>
                <a:lnTo>
                  <a:pt x="673" y="210"/>
                </a:lnTo>
                <a:lnTo>
                  <a:pt x="687" y="216"/>
                </a:lnTo>
                <a:lnTo>
                  <a:pt x="703" y="216"/>
                </a:lnTo>
                <a:lnTo>
                  <a:pt x="710" y="223"/>
                </a:lnTo>
                <a:lnTo>
                  <a:pt x="716" y="249"/>
                </a:lnTo>
                <a:lnTo>
                  <a:pt x="720" y="262"/>
                </a:lnTo>
                <a:lnTo>
                  <a:pt x="713" y="296"/>
                </a:lnTo>
                <a:lnTo>
                  <a:pt x="704" y="310"/>
                </a:lnTo>
                <a:lnTo>
                  <a:pt x="679" y="339"/>
                </a:lnTo>
                <a:lnTo>
                  <a:pt x="668" y="362"/>
                </a:lnTo>
                <a:lnTo>
                  <a:pt x="656" y="380"/>
                </a:lnTo>
                <a:lnTo>
                  <a:pt x="651" y="381"/>
                </a:lnTo>
                <a:lnTo>
                  <a:pt x="647" y="396"/>
                </a:lnTo>
                <a:lnTo>
                  <a:pt x="649" y="435"/>
                </a:lnTo>
                <a:lnTo>
                  <a:pt x="646" y="467"/>
                </a:lnTo>
                <a:lnTo>
                  <a:pt x="645" y="481"/>
                </a:lnTo>
                <a:lnTo>
                  <a:pt x="640" y="489"/>
                </a:lnTo>
                <a:lnTo>
                  <a:pt x="638" y="516"/>
                </a:lnTo>
                <a:lnTo>
                  <a:pt x="622" y="544"/>
                </a:lnTo>
                <a:lnTo>
                  <a:pt x="620" y="565"/>
                </a:lnTo>
                <a:lnTo>
                  <a:pt x="606" y="574"/>
                </a:lnTo>
                <a:lnTo>
                  <a:pt x="603" y="587"/>
                </a:lnTo>
                <a:lnTo>
                  <a:pt x="584" y="587"/>
                </a:lnTo>
                <a:lnTo>
                  <a:pt x="556" y="595"/>
                </a:lnTo>
                <a:lnTo>
                  <a:pt x="544" y="604"/>
                </a:lnTo>
                <a:lnTo>
                  <a:pt x="525" y="610"/>
                </a:lnTo>
                <a:lnTo>
                  <a:pt x="505" y="626"/>
                </a:lnTo>
                <a:lnTo>
                  <a:pt x="492" y="647"/>
                </a:lnTo>
                <a:lnTo>
                  <a:pt x="491" y="662"/>
                </a:lnTo>
                <a:lnTo>
                  <a:pt x="496" y="674"/>
                </a:lnTo>
                <a:lnTo>
                  <a:pt x="495" y="695"/>
                </a:lnTo>
                <a:lnTo>
                  <a:pt x="492" y="705"/>
                </a:lnTo>
                <a:lnTo>
                  <a:pt x="481" y="717"/>
                </a:lnTo>
                <a:lnTo>
                  <a:pt x="466" y="753"/>
                </a:lnTo>
                <a:lnTo>
                  <a:pt x="453" y="770"/>
                </a:lnTo>
                <a:lnTo>
                  <a:pt x="443" y="779"/>
                </a:lnTo>
                <a:lnTo>
                  <a:pt x="438" y="799"/>
                </a:lnTo>
                <a:lnTo>
                  <a:pt x="429" y="811"/>
                </a:lnTo>
                <a:lnTo>
                  <a:pt x="422" y="799"/>
                </a:lnTo>
                <a:lnTo>
                  <a:pt x="428" y="789"/>
                </a:lnTo>
                <a:lnTo>
                  <a:pt x="416" y="775"/>
                </a:lnTo>
                <a:lnTo>
                  <a:pt x="400" y="764"/>
                </a:lnTo>
                <a:lnTo>
                  <a:pt x="380" y="750"/>
                </a:lnTo>
                <a:lnTo>
                  <a:pt x="374" y="751"/>
                </a:lnTo>
                <a:lnTo>
                  <a:pt x="353" y="735"/>
                </a:lnTo>
                <a:lnTo>
                  <a:pt x="342" y="73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5" name="Freeform 31">
            <a:extLst>
              <a:ext uri="{FF2B5EF4-FFF2-40B4-BE49-F238E27FC236}">
                <a16:creationId xmlns:a16="http://schemas.microsoft.com/office/drawing/2014/main" id="{FA3ECEF5-2B81-437E-BE40-04CBFDD93B51}"/>
              </a:ext>
            </a:extLst>
          </p:cNvPr>
          <p:cNvSpPr>
            <a:spLocks/>
          </p:cNvSpPr>
          <p:nvPr/>
        </p:nvSpPr>
        <p:spPr bwMode="auto">
          <a:xfrm>
            <a:off x="10976139" y="4532498"/>
            <a:ext cx="26971" cy="36779"/>
          </a:xfrm>
          <a:custGeom>
            <a:avLst/>
            <a:gdLst>
              <a:gd name="T0" fmla="*/ 0 w 22"/>
              <a:gd name="T1" fmla="*/ 19 h 30"/>
              <a:gd name="T2" fmla="*/ 7 w 22"/>
              <a:gd name="T3" fmla="*/ 12 h 30"/>
              <a:gd name="T4" fmla="*/ 22 w 22"/>
              <a:gd name="T5" fmla="*/ 0 h 30"/>
              <a:gd name="T6" fmla="*/ 22 w 22"/>
              <a:gd name="T7" fmla="*/ 11 h 30"/>
              <a:gd name="T8" fmla="*/ 21 w 22"/>
              <a:gd name="T9" fmla="*/ 24 h 30"/>
              <a:gd name="T10" fmla="*/ 12 w 22"/>
              <a:gd name="T11" fmla="*/ 23 h 30"/>
              <a:gd name="T12" fmla="*/ 9 w 22"/>
              <a:gd name="T13" fmla="*/ 30 h 30"/>
              <a:gd name="T14" fmla="*/ 0 w 22"/>
              <a:gd name="T15" fmla="*/ 1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30">
                <a:moveTo>
                  <a:pt x="0" y="19"/>
                </a:moveTo>
                <a:lnTo>
                  <a:pt x="7" y="12"/>
                </a:lnTo>
                <a:lnTo>
                  <a:pt x="22" y="0"/>
                </a:lnTo>
                <a:lnTo>
                  <a:pt x="22" y="11"/>
                </a:lnTo>
                <a:lnTo>
                  <a:pt x="21" y="24"/>
                </a:lnTo>
                <a:lnTo>
                  <a:pt x="12" y="23"/>
                </a:lnTo>
                <a:lnTo>
                  <a:pt x="9" y="30"/>
                </a:lnTo>
                <a:lnTo>
                  <a:pt x="0" y="1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6" name="Freeform 32">
            <a:extLst>
              <a:ext uri="{FF2B5EF4-FFF2-40B4-BE49-F238E27FC236}">
                <a16:creationId xmlns:a16="http://schemas.microsoft.com/office/drawing/2014/main" id="{0A6819AE-18FB-442C-B6AB-6870F624B0C6}"/>
              </a:ext>
            </a:extLst>
          </p:cNvPr>
          <p:cNvSpPr>
            <a:spLocks/>
          </p:cNvSpPr>
          <p:nvPr/>
        </p:nvSpPr>
        <p:spPr bwMode="auto">
          <a:xfrm>
            <a:off x="10338634" y="3951386"/>
            <a:ext cx="72333" cy="39232"/>
          </a:xfrm>
          <a:custGeom>
            <a:avLst/>
            <a:gdLst>
              <a:gd name="T0" fmla="*/ 49 w 59"/>
              <a:gd name="T1" fmla="*/ 11 h 32"/>
              <a:gd name="T2" fmla="*/ 57 w 59"/>
              <a:gd name="T3" fmla="*/ 17 h 32"/>
              <a:gd name="T4" fmla="*/ 59 w 59"/>
              <a:gd name="T5" fmla="*/ 30 h 32"/>
              <a:gd name="T6" fmla="*/ 45 w 59"/>
              <a:gd name="T7" fmla="*/ 31 h 32"/>
              <a:gd name="T8" fmla="*/ 29 w 59"/>
              <a:gd name="T9" fmla="*/ 29 h 32"/>
              <a:gd name="T10" fmla="*/ 19 w 59"/>
              <a:gd name="T11" fmla="*/ 32 h 32"/>
              <a:gd name="T12" fmla="*/ 1 w 59"/>
              <a:gd name="T13" fmla="*/ 24 h 32"/>
              <a:gd name="T14" fmla="*/ 0 w 59"/>
              <a:gd name="T15" fmla="*/ 20 h 32"/>
              <a:gd name="T16" fmla="*/ 8 w 59"/>
              <a:gd name="T17" fmla="*/ 5 h 32"/>
              <a:gd name="T18" fmla="*/ 17 w 59"/>
              <a:gd name="T19" fmla="*/ 0 h 32"/>
              <a:gd name="T20" fmla="*/ 30 w 59"/>
              <a:gd name="T21" fmla="*/ 4 h 32"/>
              <a:gd name="T22" fmla="*/ 40 w 59"/>
              <a:gd name="T23" fmla="*/ 5 h 32"/>
              <a:gd name="T24" fmla="*/ 49 w 59"/>
              <a:gd name="T25" fmla="*/ 1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32">
                <a:moveTo>
                  <a:pt x="49" y="11"/>
                </a:moveTo>
                <a:lnTo>
                  <a:pt x="57" y="17"/>
                </a:lnTo>
                <a:lnTo>
                  <a:pt x="59" y="30"/>
                </a:lnTo>
                <a:lnTo>
                  <a:pt x="45" y="31"/>
                </a:lnTo>
                <a:lnTo>
                  <a:pt x="29" y="29"/>
                </a:lnTo>
                <a:lnTo>
                  <a:pt x="19" y="32"/>
                </a:lnTo>
                <a:lnTo>
                  <a:pt x="1" y="24"/>
                </a:lnTo>
                <a:lnTo>
                  <a:pt x="0" y="20"/>
                </a:lnTo>
                <a:lnTo>
                  <a:pt x="8" y="5"/>
                </a:lnTo>
                <a:lnTo>
                  <a:pt x="17" y="0"/>
                </a:lnTo>
                <a:lnTo>
                  <a:pt x="30" y="4"/>
                </a:lnTo>
                <a:lnTo>
                  <a:pt x="40" y="5"/>
                </a:lnTo>
                <a:lnTo>
                  <a:pt x="49" y="11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7" name="Freeform 33">
            <a:extLst>
              <a:ext uri="{FF2B5EF4-FFF2-40B4-BE49-F238E27FC236}">
                <a16:creationId xmlns:a16="http://schemas.microsoft.com/office/drawing/2014/main" id="{2AB51CB8-2D74-43F0-B93B-058A17EF7161}"/>
              </a:ext>
            </a:extLst>
          </p:cNvPr>
          <p:cNvSpPr>
            <a:spLocks/>
          </p:cNvSpPr>
          <p:nvPr/>
        </p:nvSpPr>
        <p:spPr bwMode="auto">
          <a:xfrm>
            <a:off x="8841720" y="5120965"/>
            <a:ext cx="212094" cy="234162"/>
          </a:xfrm>
          <a:custGeom>
            <a:avLst/>
            <a:gdLst>
              <a:gd name="T0" fmla="*/ 108 w 173"/>
              <a:gd name="T1" fmla="*/ 19 h 191"/>
              <a:gd name="T2" fmla="*/ 112 w 173"/>
              <a:gd name="T3" fmla="*/ 22 h 191"/>
              <a:gd name="T4" fmla="*/ 117 w 173"/>
              <a:gd name="T5" fmla="*/ 34 h 191"/>
              <a:gd name="T6" fmla="*/ 137 w 173"/>
              <a:gd name="T7" fmla="*/ 57 h 191"/>
              <a:gd name="T8" fmla="*/ 144 w 173"/>
              <a:gd name="T9" fmla="*/ 59 h 191"/>
              <a:gd name="T10" fmla="*/ 144 w 173"/>
              <a:gd name="T11" fmla="*/ 67 h 191"/>
              <a:gd name="T12" fmla="*/ 149 w 173"/>
              <a:gd name="T13" fmla="*/ 80 h 191"/>
              <a:gd name="T14" fmla="*/ 162 w 173"/>
              <a:gd name="T15" fmla="*/ 83 h 191"/>
              <a:gd name="T16" fmla="*/ 173 w 173"/>
              <a:gd name="T17" fmla="*/ 92 h 191"/>
              <a:gd name="T18" fmla="*/ 147 w 173"/>
              <a:gd name="T19" fmla="*/ 108 h 191"/>
              <a:gd name="T20" fmla="*/ 130 w 173"/>
              <a:gd name="T21" fmla="*/ 123 h 191"/>
              <a:gd name="T22" fmla="*/ 124 w 173"/>
              <a:gd name="T23" fmla="*/ 137 h 191"/>
              <a:gd name="T24" fmla="*/ 118 w 173"/>
              <a:gd name="T25" fmla="*/ 145 h 191"/>
              <a:gd name="T26" fmla="*/ 108 w 173"/>
              <a:gd name="T27" fmla="*/ 146 h 191"/>
              <a:gd name="T28" fmla="*/ 104 w 173"/>
              <a:gd name="T29" fmla="*/ 156 h 191"/>
              <a:gd name="T30" fmla="*/ 102 w 173"/>
              <a:gd name="T31" fmla="*/ 163 h 191"/>
              <a:gd name="T32" fmla="*/ 90 w 173"/>
              <a:gd name="T33" fmla="*/ 168 h 191"/>
              <a:gd name="T34" fmla="*/ 76 w 173"/>
              <a:gd name="T35" fmla="*/ 167 h 191"/>
              <a:gd name="T36" fmla="*/ 68 w 173"/>
              <a:gd name="T37" fmla="*/ 161 h 191"/>
              <a:gd name="T38" fmla="*/ 60 w 173"/>
              <a:gd name="T39" fmla="*/ 158 h 191"/>
              <a:gd name="T40" fmla="*/ 51 w 173"/>
              <a:gd name="T41" fmla="*/ 163 h 191"/>
              <a:gd name="T42" fmla="*/ 47 w 173"/>
              <a:gd name="T43" fmla="*/ 173 h 191"/>
              <a:gd name="T44" fmla="*/ 38 w 173"/>
              <a:gd name="T45" fmla="*/ 179 h 191"/>
              <a:gd name="T46" fmla="*/ 28 w 173"/>
              <a:gd name="T47" fmla="*/ 189 h 191"/>
              <a:gd name="T48" fmla="*/ 16 w 173"/>
              <a:gd name="T49" fmla="*/ 191 h 191"/>
              <a:gd name="T50" fmla="*/ 12 w 173"/>
              <a:gd name="T51" fmla="*/ 183 h 191"/>
              <a:gd name="T52" fmla="*/ 14 w 173"/>
              <a:gd name="T53" fmla="*/ 171 h 191"/>
              <a:gd name="T54" fmla="*/ 4 w 173"/>
              <a:gd name="T55" fmla="*/ 151 h 191"/>
              <a:gd name="T56" fmla="*/ 0 w 173"/>
              <a:gd name="T57" fmla="*/ 148 h 191"/>
              <a:gd name="T58" fmla="*/ 2 w 173"/>
              <a:gd name="T59" fmla="*/ 87 h 191"/>
              <a:gd name="T60" fmla="*/ 20 w 173"/>
              <a:gd name="T61" fmla="*/ 87 h 191"/>
              <a:gd name="T62" fmla="*/ 23 w 173"/>
              <a:gd name="T63" fmla="*/ 13 h 191"/>
              <a:gd name="T64" fmla="*/ 36 w 173"/>
              <a:gd name="T65" fmla="*/ 12 h 191"/>
              <a:gd name="T66" fmla="*/ 65 w 173"/>
              <a:gd name="T67" fmla="*/ 5 h 191"/>
              <a:gd name="T68" fmla="*/ 71 w 173"/>
              <a:gd name="T69" fmla="*/ 13 h 191"/>
              <a:gd name="T70" fmla="*/ 83 w 173"/>
              <a:gd name="T71" fmla="*/ 5 h 191"/>
              <a:gd name="T72" fmla="*/ 89 w 173"/>
              <a:gd name="T73" fmla="*/ 5 h 191"/>
              <a:gd name="T74" fmla="*/ 99 w 173"/>
              <a:gd name="T75" fmla="*/ 0 h 191"/>
              <a:gd name="T76" fmla="*/ 102 w 173"/>
              <a:gd name="T77" fmla="*/ 2 h 191"/>
              <a:gd name="T78" fmla="*/ 108 w 173"/>
              <a:gd name="T79" fmla="*/ 19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3" h="191">
                <a:moveTo>
                  <a:pt x="108" y="19"/>
                </a:moveTo>
                <a:lnTo>
                  <a:pt x="112" y="22"/>
                </a:lnTo>
                <a:lnTo>
                  <a:pt x="117" y="34"/>
                </a:lnTo>
                <a:lnTo>
                  <a:pt x="137" y="57"/>
                </a:lnTo>
                <a:lnTo>
                  <a:pt x="144" y="59"/>
                </a:lnTo>
                <a:lnTo>
                  <a:pt x="144" y="67"/>
                </a:lnTo>
                <a:lnTo>
                  <a:pt x="149" y="80"/>
                </a:lnTo>
                <a:lnTo>
                  <a:pt x="162" y="83"/>
                </a:lnTo>
                <a:lnTo>
                  <a:pt x="173" y="92"/>
                </a:lnTo>
                <a:lnTo>
                  <a:pt x="147" y="108"/>
                </a:lnTo>
                <a:lnTo>
                  <a:pt x="130" y="123"/>
                </a:lnTo>
                <a:lnTo>
                  <a:pt x="124" y="137"/>
                </a:lnTo>
                <a:lnTo>
                  <a:pt x="118" y="145"/>
                </a:lnTo>
                <a:lnTo>
                  <a:pt x="108" y="146"/>
                </a:lnTo>
                <a:lnTo>
                  <a:pt x="104" y="156"/>
                </a:lnTo>
                <a:lnTo>
                  <a:pt x="102" y="163"/>
                </a:lnTo>
                <a:lnTo>
                  <a:pt x="90" y="168"/>
                </a:lnTo>
                <a:lnTo>
                  <a:pt x="76" y="167"/>
                </a:lnTo>
                <a:lnTo>
                  <a:pt x="68" y="161"/>
                </a:lnTo>
                <a:lnTo>
                  <a:pt x="60" y="158"/>
                </a:lnTo>
                <a:lnTo>
                  <a:pt x="51" y="163"/>
                </a:lnTo>
                <a:lnTo>
                  <a:pt x="47" y="173"/>
                </a:lnTo>
                <a:lnTo>
                  <a:pt x="38" y="179"/>
                </a:lnTo>
                <a:lnTo>
                  <a:pt x="28" y="189"/>
                </a:lnTo>
                <a:lnTo>
                  <a:pt x="16" y="191"/>
                </a:lnTo>
                <a:lnTo>
                  <a:pt x="12" y="183"/>
                </a:lnTo>
                <a:lnTo>
                  <a:pt x="14" y="171"/>
                </a:lnTo>
                <a:lnTo>
                  <a:pt x="4" y="151"/>
                </a:lnTo>
                <a:lnTo>
                  <a:pt x="0" y="148"/>
                </a:lnTo>
                <a:lnTo>
                  <a:pt x="2" y="87"/>
                </a:lnTo>
                <a:lnTo>
                  <a:pt x="20" y="87"/>
                </a:lnTo>
                <a:lnTo>
                  <a:pt x="23" y="13"/>
                </a:lnTo>
                <a:lnTo>
                  <a:pt x="36" y="12"/>
                </a:lnTo>
                <a:lnTo>
                  <a:pt x="65" y="5"/>
                </a:lnTo>
                <a:lnTo>
                  <a:pt x="71" y="13"/>
                </a:lnTo>
                <a:lnTo>
                  <a:pt x="83" y="5"/>
                </a:lnTo>
                <a:lnTo>
                  <a:pt x="89" y="5"/>
                </a:lnTo>
                <a:lnTo>
                  <a:pt x="99" y="0"/>
                </a:lnTo>
                <a:lnTo>
                  <a:pt x="102" y="2"/>
                </a:lnTo>
                <a:lnTo>
                  <a:pt x="108" y="1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0" name="Freeform 34">
            <a:extLst>
              <a:ext uri="{FF2B5EF4-FFF2-40B4-BE49-F238E27FC236}">
                <a16:creationId xmlns:a16="http://schemas.microsoft.com/office/drawing/2014/main" id="{1EC23055-9430-4DEF-8116-2F8E1A507678}"/>
              </a:ext>
            </a:extLst>
          </p:cNvPr>
          <p:cNvSpPr>
            <a:spLocks/>
          </p:cNvSpPr>
          <p:nvPr/>
        </p:nvSpPr>
        <p:spPr bwMode="auto">
          <a:xfrm>
            <a:off x="8731382" y="4387833"/>
            <a:ext cx="290556" cy="225579"/>
          </a:xfrm>
          <a:custGeom>
            <a:avLst/>
            <a:gdLst>
              <a:gd name="T0" fmla="*/ 14 w 237"/>
              <a:gd name="T1" fmla="*/ 77 h 184"/>
              <a:gd name="T2" fmla="*/ 29 w 237"/>
              <a:gd name="T3" fmla="*/ 76 h 184"/>
              <a:gd name="T4" fmla="*/ 33 w 237"/>
              <a:gd name="T5" fmla="*/ 70 h 184"/>
              <a:gd name="T6" fmla="*/ 36 w 237"/>
              <a:gd name="T7" fmla="*/ 71 h 184"/>
              <a:gd name="T8" fmla="*/ 40 w 237"/>
              <a:gd name="T9" fmla="*/ 75 h 184"/>
              <a:gd name="T10" fmla="*/ 64 w 237"/>
              <a:gd name="T11" fmla="*/ 68 h 184"/>
              <a:gd name="T12" fmla="*/ 71 w 237"/>
              <a:gd name="T13" fmla="*/ 59 h 184"/>
              <a:gd name="T14" fmla="*/ 81 w 237"/>
              <a:gd name="T15" fmla="*/ 52 h 184"/>
              <a:gd name="T16" fmla="*/ 79 w 237"/>
              <a:gd name="T17" fmla="*/ 45 h 184"/>
              <a:gd name="T18" fmla="*/ 84 w 237"/>
              <a:gd name="T19" fmla="*/ 43 h 184"/>
              <a:gd name="T20" fmla="*/ 102 w 237"/>
              <a:gd name="T21" fmla="*/ 44 h 184"/>
              <a:gd name="T22" fmla="*/ 119 w 237"/>
              <a:gd name="T23" fmla="*/ 35 h 184"/>
              <a:gd name="T24" fmla="*/ 132 w 237"/>
              <a:gd name="T25" fmla="*/ 12 h 184"/>
              <a:gd name="T26" fmla="*/ 141 w 237"/>
              <a:gd name="T27" fmla="*/ 3 h 184"/>
              <a:gd name="T28" fmla="*/ 152 w 237"/>
              <a:gd name="T29" fmla="*/ 0 h 184"/>
              <a:gd name="T30" fmla="*/ 155 w 237"/>
              <a:gd name="T31" fmla="*/ 9 h 184"/>
              <a:gd name="T32" fmla="*/ 165 w 237"/>
              <a:gd name="T33" fmla="*/ 22 h 184"/>
              <a:gd name="T34" fmla="*/ 165 w 237"/>
              <a:gd name="T35" fmla="*/ 30 h 184"/>
              <a:gd name="T36" fmla="*/ 163 w 237"/>
              <a:gd name="T37" fmla="*/ 39 h 184"/>
              <a:gd name="T38" fmla="*/ 164 w 237"/>
              <a:gd name="T39" fmla="*/ 45 h 184"/>
              <a:gd name="T40" fmla="*/ 170 w 237"/>
              <a:gd name="T41" fmla="*/ 51 h 184"/>
              <a:gd name="T42" fmla="*/ 185 w 237"/>
              <a:gd name="T43" fmla="*/ 61 h 184"/>
              <a:gd name="T44" fmla="*/ 195 w 237"/>
              <a:gd name="T45" fmla="*/ 69 h 184"/>
              <a:gd name="T46" fmla="*/ 195 w 237"/>
              <a:gd name="T47" fmla="*/ 76 h 184"/>
              <a:gd name="T48" fmla="*/ 207 w 237"/>
              <a:gd name="T49" fmla="*/ 86 h 184"/>
              <a:gd name="T50" fmla="*/ 215 w 237"/>
              <a:gd name="T51" fmla="*/ 95 h 184"/>
              <a:gd name="T52" fmla="*/ 220 w 237"/>
              <a:gd name="T53" fmla="*/ 108 h 184"/>
              <a:gd name="T54" fmla="*/ 234 w 237"/>
              <a:gd name="T55" fmla="*/ 116 h 184"/>
              <a:gd name="T56" fmla="*/ 237 w 237"/>
              <a:gd name="T57" fmla="*/ 123 h 184"/>
              <a:gd name="T58" fmla="*/ 231 w 237"/>
              <a:gd name="T59" fmla="*/ 125 h 184"/>
              <a:gd name="T60" fmla="*/ 219 w 237"/>
              <a:gd name="T61" fmla="*/ 124 h 184"/>
              <a:gd name="T62" fmla="*/ 205 w 237"/>
              <a:gd name="T63" fmla="*/ 122 h 184"/>
              <a:gd name="T64" fmla="*/ 198 w 237"/>
              <a:gd name="T65" fmla="*/ 124 h 184"/>
              <a:gd name="T66" fmla="*/ 196 w 237"/>
              <a:gd name="T67" fmla="*/ 129 h 184"/>
              <a:gd name="T68" fmla="*/ 190 w 237"/>
              <a:gd name="T69" fmla="*/ 130 h 184"/>
              <a:gd name="T70" fmla="*/ 182 w 237"/>
              <a:gd name="T71" fmla="*/ 125 h 184"/>
              <a:gd name="T72" fmla="*/ 162 w 237"/>
              <a:gd name="T73" fmla="*/ 136 h 184"/>
              <a:gd name="T74" fmla="*/ 154 w 237"/>
              <a:gd name="T75" fmla="*/ 133 h 184"/>
              <a:gd name="T76" fmla="*/ 151 w 237"/>
              <a:gd name="T77" fmla="*/ 135 h 184"/>
              <a:gd name="T78" fmla="*/ 146 w 237"/>
              <a:gd name="T79" fmla="*/ 148 h 184"/>
              <a:gd name="T80" fmla="*/ 132 w 237"/>
              <a:gd name="T81" fmla="*/ 144 h 184"/>
              <a:gd name="T82" fmla="*/ 119 w 237"/>
              <a:gd name="T83" fmla="*/ 142 h 184"/>
              <a:gd name="T84" fmla="*/ 107 w 237"/>
              <a:gd name="T85" fmla="*/ 134 h 184"/>
              <a:gd name="T86" fmla="*/ 92 w 237"/>
              <a:gd name="T87" fmla="*/ 127 h 184"/>
              <a:gd name="T88" fmla="*/ 82 w 237"/>
              <a:gd name="T89" fmla="*/ 133 h 184"/>
              <a:gd name="T90" fmla="*/ 75 w 237"/>
              <a:gd name="T91" fmla="*/ 144 h 184"/>
              <a:gd name="T92" fmla="*/ 73 w 237"/>
              <a:gd name="T93" fmla="*/ 159 h 184"/>
              <a:gd name="T94" fmla="*/ 61 w 237"/>
              <a:gd name="T95" fmla="*/ 157 h 184"/>
              <a:gd name="T96" fmla="*/ 49 w 237"/>
              <a:gd name="T97" fmla="*/ 154 h 184"/>
              <a:gd name="T98" fmla="*/ 38 w 237"/>
              <a:gd name="T99" fmla="*/ 165 h 184"/>
              <a:gd name="T100" fmla="*/ 29 w 237"/>
              <a:gd name="T101" fmla="*/ 184 h 184"/>
              <a:gd name="T102" fmla="*/ 27 w 237"/>
              <a:gd name="T103" fmla="*/ 178 h 184"/>
              <a:gd name="T104" fmla="*/ 26 w 237"/>
              <a:gd name="T105" fmla="*/ 169 h 184"/>
              <a:gd name="T106" fmla="*/ 17 w 237"/>
              <a:gd name="T107" fmla="*/ 162 h 184"/>
              <a:gd name="T108" fmla="*/ 10 w 237"/>
              <a:gd name="T109" fmla="*/ 152 h 184"/>
              <a:gd name="T110" fmla="*/ 9 w 237"/>
              <a:gd name="T111" fmla="*/ 144 h 184"/>
              <a:gd name="T112" fmla="*/ 0 w 237"/>
              <a:gd name="T113" fmla="*/ 133 h 184"/>
              <a:gd name="T114" fmla="*/ 2 w 237"/>
              <a:gd name="T115" fmla="*/ 127 h 184"/>
              <a:gd name="T116" fmla="*/ 0 w 237"/>
              <a:gd name="T117" fmla="*/ 118 h 184"/>
              <a:gd name="T118" fmla="*/ 1 w 237"/>
              <a:gd name="T119" fmla="*/ 102 h 184"/>
              <a:gd name="T120" fmla="*/ 5 w 237"/>
              <a:gd name="T121" fmla="*/ 98 h 184"/>
              <a:gd name="T122" fmla="*/ 14 w 237"/>
              <a:gd name="T123" fmla="*/ 7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" h="184">
                <a:moveTo>
                  <a:pt x="14" y="77"/>
                </a:moveTo>
                <a:lnTo>
                  <a:pt x="29" y="76"/>
                </a:lnTo>
                <a:lnTo>
                  <a:pt x="33" y="70"/>
                </a:lnTo>
                <a:lnTo>
                  <a:pt x="36" y="71"/>
                </a:lnTo>
                <a:lnTo>
                  <a:pt x="40" y="75"/>
                </a:lnTo>
                <a:lnTo>
                  <a:pt x="64" y="68"/>
                </a:lnTo>
                <a:lnTo>
                  <a:pt x="71" y="59"/>
                </a:lnTo>
                <a:lnTo>
                  <a:pt x="81" y="52"/>
                </a:lnTo>
                <a:lnTo>
                  <a:pt x="79" y="45"/>
                </a:lnTo>
                <a:lnTo>
                  <a:pt x="84" y="43"/>
                </a:lnTo>
                <a:lnTo>
                  <a:pt x="102" y="44"/>
                </a:lnTo>
                <a:lnTo>
                  <a:pt x="119" y="35"/>
                </a:lnTo>
                <a:lnTo>
                  <a:pt x="132" y="12"/>
                </a:lnTo>
                <a:lnTo>
                  <a:pt x="141" y="3"/>
                </a:lnTo>
                <a:lnTo>
                  <a:pt x="152" y="0"/>
                </a:lnTo>
                <a:lnTo>
                  <a:pt x="155" y="9"/>
                </a:lnTo>
                <a:lnTo>
                  <a:pt x="165" y="22"/>
                </a:lnTo>
                <a:lnTo>
                  <a:pt x="165" y="30"/>
                </a:lnTo>
                <a:lnTo>
                  <a:pt x="163" y="39"/>
                </a:lnTo>
                <a:lnTo>
                  <a:pt x="164" y="45"/>
                </a:lnTo>
                <a:lnTo>
                  <a:pt x="170" y="51"/>
                </a:lnTo>
                <a:lnTo>
                  <a:pt x="185" y="61"/>
                </a:lnTo>
                <a:lnTo>
                  <a:pt x="195" y="69"/>
                </a:lnTo>
                <a:lnTo>
                  <a:pt x="195" y="76"/>
                </a:lnTo>
                <a:lnTo>
                  <a:pt x="207" y="86"/>
                </a:lnTo>
                <a:lnTo>
                  <a:pt x="215" y="95"/>
                </a:lnTo>
                <a:lnTo>
                  <a:pt x="220" y="108"/>
                </a:lnTo>
                <a:lnTo>
                  <a:pt x="234" y="116"/>
                </a:lnTo>
                <a:lnTo>
                  <a:pt x="237" y="123"/>
                </a:lnTo>
                <a:lnTo>
                  <a:pt x="231" y="125"/>
                </a:lnTo>
                <a:lnTo>
                  <a:pt x="219" y="124"/>
                </a:lnTo>
                <a:lnTo>
                  <a:pt x="205" y="122"/>
                </a:lnTo>
                <a:lnTo>
                  <a:pt x="198" y="124"/>
                </a:lnTo>
                <a:lnTo>
                  <a:pt x="196" y="129"/>
                </a:lnTo>
                <a:lnTo>
                  <a:pt x="190" y="130"/>
                </a:lnTo>
                <a:lnTo>
                  <a:pt x="182" y="125"/>
                </a:lnTo>
                <a:lnTo>
                  <a:pt x="162" y="136"/>
                </a:lnTo>
                <a:lnTo>
                  <a:pt x="154" y="133"/>
                </a:lnTo>
                <a:lnTo>
                  <a:pt x="151" y="135"/>
                </a:lnTo>
                <a:lnTo>
                  <a:pt x="146" y="148"/>
                </a:lnTo>
                <a:lnTo>
                  <a:pt x="132" y="144"/>
                </a:lnTo>
                <a:lnTo>
                  <a:pt x="119" y="142"/>
                </a:lnTo>
                <a:lnTo>
                  <a:pt x="107" y="134"/>
                </a:lnTo>
                <a:lnTo>
                  <a:pt x="92" y="127"/>
                </a:lnTo>
                <a:lnTo>
                  <a:pt x="82" y="133"/>
                </a:lnTo>
                <a:lnTo>
                  <a:pt x="75" y="144"/>
                </a:lnTo>
                <a:lnTo>
                  <a:pt x="73" y="159"/>
                </a:lnTo>
                <a:lnTo>
                  <a:pt x="61" y="157"/>
                </a:lnTo>
                <a:lnTo>
                  <a:pt x="49" y="154"/>
                </a:lnTo>
                <a:lnTo>
                  <a:pt x="38" y="165"/>
                </a:lnTo>
                <a:lnTo>
                  <a:pt x="29" y="184"/>
                </a:lnTo>
                <a:lnTo>
                  <a:pt x="27" y="178"/>
                </a:lnTo>
                <a:lnTo>
                  <a:pt x="26" y="169"/>
                </a:lnTo>
                <a:lnTo>
                  <a:pt x="17" y="162"/>
                </a:lnTo>
                <a:lnTo>
                  <a:pt x="10" y="152"/>
                </a:lnTo>
                <a:lnTo>
                  <a:pt x="9" y="144"/>
                </a:lnTo>
                <a:lnTo>
                  <a:pt x="0" y="133"/>
                </a:lnTo>
                <a:lnTo>
                  <a:pt x="2" y="127"/>
                </a:lnTo>
                <a:lnTo>
                  <a:pt x="0" y="118"/>
                </a:lnTo>
                <a:lnTo>
                  <a:pt x="1" y="102"/>
                </a:lnTo>
                <a:lnTo>
                  <a:pt x="5" y="98"/>
                </a:lnTo>
                <a:lnTo>
                  <a:pt x="14" y="7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" name="Freeform 35">
            <a:extLst>
              <a:ext uri="{FF2B5EF4-FFF2-40B4-BE49-F238E27FC236}">
                <a16:creationId xmlns:a16="http://schemas.microsoft.com/office/drawing/2014/main" id="{2C56F27D-110E-49E6-A8C2-D3647FF806F8}"/>
              </a:ext>
            </a:extLst>
          </p:cNvPr>
          <p:cNvSpPr>
            <a:spLocks/>
          </p:cNvSpPr>
          <p:nvPr/>
        </p:nvSpPr>
        <p:spPr bwMode="auto">
          <a:xfrm>
            <a:off x="7118003" y="3476935"/>
            <a:ext cx="45361" cy="26971"/>
          </a:xfrm>
          <a:custGeom>
            <a:avLst/>
            <a:gdLst>
              <a:gd name="T0" fmla="*/ 11 w 37"/>
              <a:gd name="T1" fmla="*/ 10 h 22"/>
              <a:gd name="T2" fmla="*/ 22 w 37"/>
              <a:gd name="T3" fmla="*/ 13 h 22"/>
              <a:gd name="T4" fmla="*/ 37 w 37"/>
              <a:gd name="T5" fmla="*/ 12 h 22"/>
              <a:gd name="T6" fmla="*/ 26 w 37"/>
              <a:gd name="T7" fmla="*/ 21 h 22"/>
              <a:gd name="T8" fmla="*/ 20 w 37"/>
              <a:gd name="T9" fmla="*/ 22 h 22"/>
              <a:gd name="T10" fmla="*/ 2 w 37"/>
              <a:gd name="T11" fmla="*/ 13 h 22"/>
              <a:gd name="T12" fmla="*/ 0 w 37"/>
              <a:gd name="T13" fmla="*/ 6 h 22"/>
              <a:gd name="T14" fmla="*/ 8 w 37"/>
              <a:gd name="T15" fmla="*/ 0 h 22"/>
              <a:gd name="T16" fmla="*/ 11 w 37"/>
              <a:gd name="T17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22">
                <a:moveTo>
                  <a:pt x="11" y="10"/>
                </a:moveTo>
                <a:lnTo>
                  <a:pt x="22" y="13"/>
                </a:lnTo>
                <a:lnTo>
                  <a:pt x="37" y="12"/>
                </a:lnTo>
                <a:lnTo>
                  <a:pt x="26" y="21"/>
                </a:lnTo>
                <a:lnTo>
                  <a:pt x="20" y="22"/>
                </a:lnTo>
                <a:lnTo>
                  <a:pt x="2" y="13"/>
                </a:lnTo>
                <a:lnTo>
                  <a:pt x="0" y="6"/>
                </a:lnTo>
                <a:lnTo>
                  <a:pt x="8" y="0"/>
                </a:lnTo>
                <a:lnTo>
                  <a:pt x="11" y="1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2" name="Freeform 37">
            <a:extLst>
              <a:ext uri="{FF2B5EF4-FFF2-40B4-BE49-F238E27FC236}">
                <a16:creationId xmlns:a16="http://schemas.microsoft.com/office/drawing/2014/main" id="{96F2BAF3-EE6E-45A6-8A7C-5C9E9A224772}"/>
              </a:ext>
            </a:extLst>
          </p:cNvPr>
          <p:cNvSpPr>
            <a:spLocks/>
          </p:cNvSpPr>
          <p:nvPr/>
        </p:nvSpPr>
        <p:spPr bwMode="auto">
          <a:xfrm>
            <a:off x="8526646" y="3457319"/>
            <a:ext cx="87044" cy="51491"/>
          </a:xfrm>
          <a:custGeom>
            <a:avLst/>
            <a:gdLst>
              <a:gd name="T0" fmla="*/ 57 w 71"/>
              <a:gd name="T1" fmla="*/ 6 h 42"/>
              <a:gd name="T2" fmla="*/ 58 w 71"/>
              <a:gd name="T3" fmla="*/ 10 h 42"/>
              <a:gd name="T4" fmla="*/ 56 w 71"/>
              <a:gd name="T5" fmla="*/ 15 h 42"/>
              <a:gd name="T6" fmla="*/ 63 w 71"/>
              <a:gd name="T7" fmla="*/ 19 h 42"/>
              <a:gd name="T8" fmla="*/ 71 w 71"/>
              <a:gd name="T9" fmla="*/ 19 h 42"/>
              <a:gd name="T10" fmla="*/ 71 w 71"/>
              <a:gd name="T11" fmla="*/ 27 h 42"/>
              <a:gd name="T12" fmla="*/ 64 w 71"/>
              <a:gd name="T13" fmla="*/ 31 h 42"/>
              <a:gd name="T14" fmla="*/ 51 w 71"/>
              <a:gd name="T15" fmla="*/ 28 h 42"/>
              <a:gd name="T16" fmla="*/ 48 w 71"/>
              <a:gd name="T17" fmla="*/ 37 h 42"/>
              <a:gd name="T18" fmla="*/ 40 w 71"/>
              <a:gd name="T19" fmla="*/ 37 h 42"/>
              <a:gd name="T20" fmla="*/ 38 w 71"/>
              <a:gd name="T21" fmla="*/ 34 h 42"/>
              <a:gd name="T22" fmla="*/ 29 w 71"/>
              <a:gd name="T23" fmla="*/ 41 h 42"/>
              <a:gd name="T24" fmla="*/ 21 w 71"/>
              <a:gd name="T25" fmla="*/ 42 h 42"/>
              <a:gd name="T26" fmla="*/ 13 w 71"/>
              <a:gd name="T27" fmla="*/ 38 h 42"/>
              <a:gd name="T28" fmla="*/ 8 w 71"/>
              <a:gd name="T29" fmla="*/ 29 h 42"/>
              <a:gd name="T30" fmla="*/ 0 w 71"/>
              <a:gd name="T31" fmla="*/ 32 h 42"/>
              <a:gd name="T32" fmla="*/ 0 w 71"/>
              <a:gd name="T33" fmla="*/ 22 h 42"/>
              <a:gd name="T34" fmla="*/ 11 w 71"/>
              <a:gd name="T35" fmla="*/ 11 h 42"/>
              <a:gd name="T36" fmla="*/ 11 w 71"/>
              <a:gd name="T37" fmla="*/ 6 h 42"/>
              <a:gd name="T38" fmla="*/ 18 w 71"/>
              <a:gd name="T39" fmla="*/ 8 h 42"/>
              <a:gd name="T40" fmla="*/ 22 w 71"/>
              <a:gd name="T41" fmla="*/ 4 h 42"/>
              <a:gd name="T42" fmla="*/ 36 w 71"/>
              <a:gd name="T43" fmla="*/ 4 h 42"/>
              <a:gd name="T44" fmla="*/ 40 w 71"/>
              <a:gd name="T45" fmla="*/ 0 h 42"/>
              <a:gd name="T46" fmla="*/ 57 w 71"/>
              <a:gd name="T47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42">
                <a:moveTo>
                  <a:pt x="57" y="6"/>
                </a:moveTo>
                <a:lnTo>
                  <a:pt x="58" y="10"/>
                </a:lnTo>
                <a:lnTo>
                  <a:pt x="56" y="15"/>
                </a:lnTo>
                <a:lnTo>
                  <a:pt x="63" y="19"/>
                </a:lnTo>
                <a:lnTo>
                  <a:pt x="71" y="19"/>
                </a:lnTo>
                <a:lnTo>
                  <a:pt x="71" y="27"/>
                </a:lnTo>
                <a:lnTo>
                  <a:pt x="64" y="31"/>
                </a:lnTo>
                <a:lnTo>
                  <a:pt x="51" y="28"/>
                </a:lnTo>
                <a:lnTo>
                  <a:pt x="48" y="37"/>
                </a:lnTo>
                <a:lnTo>
                  <a:pt x="40" y="37"/>
                </a:lnTo>
                <a:lnTo>
                  <a:pt x="38" y="34"/>
                </a:lnTo>
                <a:lnTo>
                  <a:pt x="29" y="41"/>
                </a:lnTo>
                <a:lnTo>
                  <a:pt x="21" y="42"/>
                </a:lnTo>
                <a:lnTo>
                  <a:pt x="13" y="38"/>
                </a:lnTo>
                <a:lnTo>
                  <a:pt x="8" y="29"/>
                </a:lnTo>
                <a:lnTo>
                  <a:pt x="0" y="32"/>
                </a:lnTo>
                <a:lnTo>
                  <a:pt x="0" y="22"/>
                </a:lnTo>
                <a:lnTo>
                  <a:pt x="11" y="11"/>
                </a:lnTo>
                <a:lnTo>
                  <a:pt x="11" y="6"/>
                </a:lnTo>
                <a:lnTo>
                  <a:pt x="18" y="8"/>
                </a:lnTo>
                <a:lnTo>
                  <a:pt x="22" y="4"/>
                </a:lnTo>
                <a:lnTo>
                  <a:pt x="36" y="4"/>
                </a:lnTo>
                <a:lnTo>
                  <a:pt x="40" y="0"/>
                </a:lnTo>
                <a:lnTo>
                  <a:pt x="57" y="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3" name="Freeform 38">
            <a:extLst>
              <a:ext uri="{FF2B5EF4-FFF2-40B4-BE49-F238E27FC236}">
                <a16:creationId xmlns:a16="http://schemas.microsoft.com/office/drawing/2014/main" id="{F6E30921-A27E-44AA-BF88-C1F0C5F30DFF}"/>
              </a:ext>
            </a:extLst>
          </p:cNvPr>
          <p:cNvSpPr>
            <a:spLocks noEditPoints="1"/>
          </p:cNvSpPr>
          <p:nvPr/>
        </p:nvSpPr>
        <p:spPr bwMode="auto">
          <a:xfrm>
            <a:off x="6843385" y="5119738"/>
            <a:ext cx="299137" cy="957486"/>
          </a:xfrm>
          <a:custGeom>
            <a:avLst/>
            <a:gdLst>
              <a:gd name="T0" fmla="*/ 233 w 999"/>
              <a:gd name="T1" fmla="*/ 450 h 3202"/>
              <a:gd name="T2" fmla="*/ 296 w 999"/>
              <a:gd name="T3" fmla="*/ 460 h 3202"/>
              <a:gd name="T4" fmla="*/ 208 w 999"/>
              <a:gd name="T5" fmla="*/ 590 h 3202"/>
              <a:gd name="T6" fmla="*/ 221 w 999"/>
              <a:gd name="T7" fmla="*/ 759 h 3202"/>
              <a:gd name="T8" fmla="*/ 205 w 999"/>
              <a:gd name="T9" fmla="*/ 846 h 3202"/>
              <a:gd name="T10" fmla="*/ 159 w 999"/>
              <a:gd name="T11" fmla="*/ 1003 h 3202"/>
              <a:gd name="T12" fmla="*/ 154 w 999"/>
              <a:gd name="T13" fmla="*/ 1173 h 3202"/>
              <a:gd name="T14" fmla="*/ 239 w 999"/>
              <a:gd name="T15" fmla="*/ 1335 h 3202"/>
              <a:gd name="T16" fmla="*/ 234 w 999"/>
              <a:gd name="T17" fmla="*/ 1496 h 3202"/>
              <a:gd name="T18" fmla="*/ 212 w 999"/>
              <a:gd name="T19" fmla="*/ 1622 h 3202"/>
              <a:gd name="T20" fmla="*/ 275 w 999"/>
              <a:gd name="T21" fmla="*/ 1782 h 3202"/>
              <a:gd name="T22" fmla="*/ 244 w 999"/>
              <a:gd name="T23" fmla="*/ 1888 h 3202"/>
              <a:gd name="T24" fmla="*/ 295 w 999"/>
              <a:gd name="T25" fmla="*/ 2078 h 3202"/>
              <a:gd name="T26" fmla="*/ 319 w 999"/>
              <a:gd name="T27" fmla="*/ 2192 h 3202"/>
              <a:gd name="T28" fmla="*/ 349 w 999"/>
              <a:gd name="T29" fmla="*/ 2259 h 3202"/>
              <a:gd name="T30" fmla="*/ 404 w 999"/>
              <a:gd name="T31" fmla="*/ 2307 h 3202"/>
              <a:gd name="T32" fmla="*/ 404 w 999"/>
              <a:gd name="T33" fmla="*/ 2372 h 3202"/>
              <a:gd name="T34" fmla="*/ 409 w 999"/>
              <a:gd name="T35" fmla="*/ 2554 h 3202"/>
              <a:gd name="T36" fmla="*/ 431 w 999"/>
              <a:gd name="T37" fmla="*/ 2649 h 3202"/>
              <a:gd name="T38" fmla="*/ 436 w 999"/>
              <a:gd name="T39" fmla="*/ 2774 h 3202"/>
              <a:gd name="T40" fmla="*/ 513 w 999"/>
              <a:gd name="T41" fmla="*/ 2798 h 3202"/>
              <a:gd name="T42" fmla="*/ 583 w 999"/>
              <a:gd name="T43" fmla="*/ 2908 h 3202"/>
              <a:gd name="T44" fmla="*/ 808 w 999"/>
              <a:gd name="T45" fmla="*/ 2932 h 3202"/>
              <a:gd name="T46" fmla="*/ 728 w 999"/>
              <a:gd name="T47" fmla="*/ 2952 h 3202"/>
              <a:gd name="T48" fmla="*/ 706 w 999"/>
              <a:gd name="T49" fmla="*/ 3058 h 3202"/>
              <a:gd name="T50" fmla="*/ 596 w 999"/>
              <a:gd name="T51" fmla="*/ 3033 h 3202"/>
              <a:gd name="T52" fmla="*/ 498 w 999"/>
              <a:gd name="T53" fmla="*/ 2976 h 3202"/>
              <a:gd name="T54" fmla="*/ 354 w 999"/>
              <a:gd name="T55" fmla="*/ 2877 h 3202"/>
              <a:gd name="T56" fmla="*/ 296 w 999"/>
              <a:gd name="T57" fmla="*/ 2774 h 3202"/>
              <a:gd name="T58" fmla="*/ 226 w 999"/>
              <a:gd name="T59" fmla="*/ 2552 h 3202"/>
              <a:gd name="T60" fmla="*/ 162 w 999"/>
              <a:gd name="T61" fmla="*/ 2463 h 3202"/>
              <a:gd name="T62" fmla="*/ 173 w 999"/>
              <a:gd name="T63" fmla="*/ 2250 h 3202"/>
              <a:gd name="T64" fmla="*/ 237 w 999"/>
              <a:gd name="T65" fmla="*/ 2105 h 3202"/>
              <a:gd name="T66" fmla="*/ 196 w 999"/>
              <a:gd name="T67" fmla="*/ 2188 h 3202"/>
              <a:gd name="T68" fmla="*/ 132 w 999"/>
              <a:gd name="T69" fmla="*/ 2056 h 3202"/>
              <a:gd name="T70" fmla="*/ 124 w 999"/>
              <a:gd name="T71" fmla="*/ 1842 h 3202"/>
              <a:gd name="T72" fmla="*/ 50 w 999"/>
              <a:gd name="T73" fmla="*/ 1664 h 3202"/>
              <a:gd name="T74" fmla="*/ 88 w 999"/>
              <a:gd name="T75" fmla="*/ 1524 h 3202"/>
              <a:gd name="T76" fmla="*/ 107 w 999"/>
              <a:gd name="T77" fmla="*/ 1262 h 3202"/>
              <a:gd name="T78" fmla="*/ 72 w 999"/>
              <a:gd name="T79" fmla="*/ 1065 h 3202"/>
              <a:gd name="T80" fmla="*/ 68 w 999"/>
              <a:gd name="T81" fmla="*/ 856 h 3202"/>
              <a:gd name="T82" fmla="*/ 52 w 999"/>
              <a:gd name="T83" fmla="*/ 515 h 3202"/>
              <a:gd name="T84" fmla="*/ 28 w 999"/>
              <a:gd name="T85" fmla="*/ 185 h 3202"/>
              <a:gd name="T86" fmla="*/ 36 w 999"/>
              <a:gd name="T87" fmla="*/ 43 h 3202"/>
              <a:gd name="T88" fmla="*/ 93 w 999"/>
              <a:gd name="T89" fmla="*/ 57 h 3202"/>
              <a:gd name="T90" fmla="*/ 152 w 999"/>
              <a:gd name="T91" fmla="*/ 155 h 3202"/>
              <a:gd name="T92" fmla="*/ 189 w 999"/>
              <a:gd name="T93" fmla="*/ 333 h 3202"/>
              <a:gd name="T94" fmla="*/ 893 w 999"/>
              <a:gd name="T95" fmla="*/ 3142 h 3202"/>
              <a:gd name="T96" fmla="*/ 999 w 999"/>
              <a:gd name="T97" fmla="*/ 3144 h 3202"/>
              <a:gd name="T98" fmla="*/ 950 w 999"/>
              <a:gd name="T99" fmla="*/ 3202 h 3202"/>
              <a:gd name="T100" fmla="*/ 878 w 999"/>
              <a:gd name="T101" fmla="*/ 3193 h 3202"/>
              <a:gd name="T102" fmla="*/ 750 w 999"/>
              <a:gd name="T103" fmla="*/ 3157 h 3202"/>
              <a:gd name="T104" fmla="*/ 565 w 999"/>
              <a:gd name="T105" fmla="*/ 3068 h 3202"/>
              <a:gd name="T106" fmla="*/ 497 w 999"/>
              <a:gd name="T107" fmla="*/ 2993 h 3202"/>
              <a:gd name="T108" fmla="*/ 708 w 999"/>
              <a:gd name="T109" fmla="*/ 3077 h 3202"/>
              <a:gd name="T110" fmla="*/ 721 w 999"/>
              <a:gd name="T111" fmla="*/ 2984 h 3202"/>
              <a:gd name="T112" fmla="*/ 816 w 999"/>
              <a:gd name="T113" fmla="*/ 2960 h 3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9" h="3202">
                <a:moveTo>
                  <a:pt x="189" y="333"/>
                </a:moveTo>
                <a:lnTo>
                  <a:pt x="233" y="450"/>
                </a:lnTo>
                <a:lnTo>
                  <a:pt x="284" y="439"/>
                </a:lnTo>
                <a:lnTo>
                  <a:pt x="296" y="460"/>
                </a:lnTo>
                <a:lnTo>
                  <a:pt x="282" y="548"/>
                </a:lnTo>
                <a:lnTo>
                  <a:pt x="208" y="590"/>
                </a:lnTo>
                <a:lnTo>
                  <a:pt x="231" y="732"/>
                </a:lnTo>
                <a:lnTo>
                  <a:pt x="221" y="759"/>
                </a:lnTo>
                <a:lnTo>
                  <a:pt x="248" y="793"/>
                </a:lnTo>
                <a:lnTo>
                  <a:pt x="205" y="846"/>
                </a:lnTo>
                <a:lnTo>
                  <a:pt x="171" y="926"/>
                </a:lnTo>
                <a:lnTo>
                  <a:pt x="159" y="1003"/>
                </a:lnTo>
                <a:lnTo>
                  <a:pt x="181" y="1085"/>
                </a:lnTo>
                <a:lnTo>
                  <a:pt x="154" y="1173"/>
                </a:lnTo>
                <a:lnTo>
                  <a:pt x="217" y="1319"/>
                </a:lnTo>
                <a:lnTo>
                  <a:pt x="239" y="1335"/>
                </a:lnTo>
                <a:lnTo>
                  <a:pt x="256" y="1413"/>
                </a:lnTo>
                <a:lnTo>
                  <a:pt x="234" y="1496"/>
                </a:lnTo>
                <a:lnTo>
                  <a:pt x="252" y="1566"/>
                </a:lnTo>
                <a:lnTo>
                  <a:pt x="212" y="1622"/>
                </a:lnTo>
                <a:lnTo>
                  <a:pt x="232" y="1700"/>
                </a:lnTo>
                <a:lnTo>
                  <a:pt x="275" y="1782"/>
                </a:lnTo>
                <a:lnTo>
                  <a:pt x="242" y="1813"/>
                </a:lnTo>
                <a:lnTo>
                  <a:pt x="244" y="1888"/>
                </a:lnTo>
                <a:lnTo>
                  <a:pt x="253" y="1975"/>
                </a:lnTo>
                <a:lnTo>
                  <a:pt x="295" y="2078"/>
                </a:lnTo>
                <a:lnTo>
                  <a:pt x="273" y="2095"/>
                </a:lnTo>
                <a:lnTo>
                  <a:pt x="319" y="2192"/>
                </a:lnTo>
                <a:lnTo>
                  <a:pt x="360" y="2224"/>
                </a:lnTo>
                <a:lnTo>
                  <a:pt x="349" y="2259"/>
                </a:lnTo>
                <a:lnTo>
                  <a:pt x="386" y="2276"/>
                </a:lnTo>
                <a:lnTo>
                  <a:pt x="404" y="2307"/>
                </a:lnTo>
                <a:lnTo>
                  <a:pt x="380" y="2323"/>
                </a:lnTo>
                <a:lnTo>
                  <a:pt x="404" y="2372"/>
                </a:lnTo>
                <a:lnTo>
                  <a:pt x="418" y="2483"/>
                </a:lnTo>
                <a:lnTo>
                  <a:pt x="409" y="2554"/>
                </a:lnTo>
                <a:lnTo>
                  <a:pt x="432" y="2596"/>
                </a:lnTo>
                <a:lnTo>
                  <a:pt x="431" y="2649"/>
                </a:lnTo>
                <a:lnTo>
                  <a:pt x="395" y="2686"/>
                </a:lnTo>
                <a:lnTo>
                  <a:pt x="436" y="2774"/>
                </a:lnTo>
                <a:lnTo>
                  <a:pt x="471" y="2804"/>
                </a:lnTo>
                <a:lnTo>
                  <a:pt x="513" y="2798"/>
                </a:lnTo>
                <a:lnTo>
                  <a:pt x="537" y="2860"/>
                </a:lnTo>
                <a:lnTo>
                  <a:pt x="583" y="2908"/>
                </a:lnTo>
                <a:lnTo>
                  <a:pt x="744" y="2919"/>
                </a:lnTo>
                <a:lnTo>
                  <a:pt x="808" y="2932"/>
                </a:lnTo>
                <a:lnTo>
                  <a:pt x="751" y="2931"/>
                </a:lnTo>
                <a:lnTo>
                  <a:pt x="728" y="2952"/>
                </a:lnTo>
                <a:lnTo>
                  <a:pt x="683" y="2981"/>
                </a:lnTo>
                <a:lnTo>
                  <a:pt x="706" y="3058"/>
                </a:lnTo>
                <a:lnTo>
                  <a:pt x="680" y="3060"/>
                </a:lnTo>
                <a:lnTo>
                  <a:pt x="596" y="3033"/>
                </a:lnTo>
                <a:lnTo>
                  <a:pt x="498" y="2976"/>
                </a:lnTo>
                <a:lnTo>
                  <a:pt x="498" y="2976"/>
                </a:lnTo>
                <a:lnTo>
                  <a:pt x="397" y="2929"/>
                </a:lnTo>
                <a:lnTo>
                  <a:pt x="354" y="2877"/>
                </a:lnTo>
                <a:lnTo>
                  <a:pt x="352" y="2829"/>
                </a:lnTo>
                <a:lnTo>
                  <a:pt x="296" y="2774"/>
                </a:lnTo>
                <a:lnTo>
                  <a:pt x="230" y="2632"/>
                </a:lnTo>
                <a:lnTo>
                  <a:pt x="226" y="2552"/>
                </a:lnTo>
                <a:lnTo>
                  <a:pt x="272" y="2488"/>
                </a:lnTo>
                <a:lnTo>
                  <a:pt x="162" y="2463"/>
                </a:lnTo>
                <a:lnTo>
                  <a:pt x="199" y="2389"/>
                </a:lnTo>
                <a:lnTo>
                  <a:pt x="173" y="2250"/>
                </a:lnTo>
                <a:lnTo>
                  <a:pt x="258" y="2280"/>
                </a:lnTo>
                <a:lnTo>
                  <a:pt x="237" y="2105"/>
                </a:lnTo>
                <a:lnTo>
                  <a:pt x="184" y="2083"/>
                </a:lnTo>
                <a:lnTo>
                  <a:pt x="196" y="2188"/>
                </a:lnTo>
                <a:lnTo>
                  <a:pt x="150" y="2176"/>
                </a:lnTo>
                <a:lnTo>
                  <a:pt x="132" y="2056"/>
                </a:lnTo>
                <a:lnTo>
                  <a:pt x="109" y="1900"/>
                </a:lnTo>
                <a:lnTo>
                  <a:pt x="124" y="1842"/>
                </a:lnTo>
                <a:lnTo>
                  <a:pt x="81" y="1759"/>
                </a:lnTo>
                <a:lnTo>
                  <a:pt x="50" y="1664"/>
                </a:lnTo>
                <a:lnTo>
                  <a:pt x="79" y="1661"/>
                </a:lnTo>
                <a:lnTo>
                  <a:pt x="88" y="1524"/>
                </a:lnTo>
                <a:lnTo>
                  <a:pt x="105" y="1389"/>
                </a:lnTo>
                <a:lnTo>
                  <a:pt x="107" y="1262"/>
                </a:lnTo>
                <a:lnTo>
                  <a:pt x="65" y="1135"/>
                </a:lnTo>
                <a:lnTo>
                  <a:pt x="72" y="1065"/>
                </a:lnTo>
                <a:lnTo>
                  <a:pt x="44" y="960"/>
                </a:lnTo>
                <a:lnTo>
                  <a:pt x="68" y="856"/>
                </a:lnTo>
                <a:lnTo>
                  <a:pt x="55" y="691"/>
                </a:lnTo>
                <a:lnTo>
                  <a:pt x="52" y="515"/>
                </a:lnTo>
                <a:lnTo>
                  <a:pt x="50" y="324"/>
                </a:lnTo>
                <a:lnTo>
                  <a:pt x="28" y="185"/>
                </a:lnTo>
                <a:lnTo>
                  <a:pt x="0" y="65"/>
                </a:lnTo>
                <a:lnTo>
                  <a:pt x="36" y="43"/>
                </a:lnTo>
                <a:lnTo>
                  <a:pt x="51" y="0"/>
                </a:lnTo>
                <a:lnTo>
                  <a:pt x="93" y="57"/>
                </a:lnTo>
                <a:lnTo>
                  <a:pt x="110" y="119"/>
                </a:lnTo>
                <a:lnTo>
                  <a:pt x="152" y="155"/>
                </a:lnTo>
                <a:lnTo>
                  <a:pt x="138" y="237"/>
                </a:lnTo>
                <a:lnTo>
                  <a:pt x="189" y="333"/>
                </a:lnTo>
                <a:moveTo>
                  <a:pt x="816" y="2960"/>
                </a:moveTo>
                <a:lnTo>
                  <a:pt x="893" y="3142"/>
                </a:lnTo>
                <a:lnTo>
                  <a:pt x="960" y="3142"/>
                </a:lnTo>
                <a:lnTo>
                  <a:pt x="999" y="3144"/>
                </a:lnTo>
                <a:lnTo>
                  <a:pt x="992" y="3177"/>
                </a:lnTo>
                <a:lnTo>
                  <a:pt x="950" y="3202"/>
                </a:lnTo>
                <a:lnTo>
                  <a:pt x="918" y="3200"/>
                </a:lnTo>
                <a:lnTo>
                  <a:pt x="878" y="3193"/>
                </a:lnTo>
                <a:lnTo>
                  <a:pt x="821" y="3169"/>
                </a:lnTo>
                <a:lnTo>
                  <a:pt x="750" y="3157"/>
                </a:lnTo>
                <a:lnTo>
                  <a:pt x="650" y="3112"/>
                </a:lnTo>
                <a:lnTo>
                  <a:pt x="565" y="3068"/>
                </a:lnTo>
                <a:lnTo>
                  <a:pt x="436" y="2976"/>
                </a:lnTo>
                <a:lnTo>
                  <a:pt x="497" y="2993"/>
                </a:lnTo>
                <a:lnTo>
                  <a:pt x="611" y="3048"/>
                </a:lnTo>
                <a:lnTo>
                  <a:pt x="708" y="3077"/>
                </a:lnTo>
                <a:lnTo>
                  <a:pt x="724" y="3040"/>
                </a:lnTo>
                <a:lnTo>
                  <a:pt x="721" y="2984"/>
                </a:lnTo>
                <a:lnTo>
                  <a:pt x="766" y="2950"/>
                </a:lnTo>
                <a:lnTo>
                  <a:pt x="816" y="2960"/>
                </a:lnTo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" name="Freeform 39">
            <a:extLst>
              <a:ext uri="{FF2B5EF4-FFF2-40B4-BE49-F238E27FC236}">
                <a16:creationId xmlns:a16="http://schemas.microsoft.com/office/drawing/2014/main" id="{0F31ACD6-D5ED-4D3E-862B-FA050016EB33}"/>
              </a:ext>
            </a:extLst>
          </p:cNvPr>
          <p:cNvSpPr>
            <a:spLocks/>
          </p:cNvSpPr>
          <p:nvPr/>
        </p:nvSpPr>
        <p:spPr bwMode="auto">
          <a:xfrm>
            <a:off x="10813085" y="4159801"/>
            <a:ext cx="50265" cy="47813"/>
          </a:xfrm>
          <a:custGeom>
            <a:avLst/>
            <a:gdLst>
              <a:gd name="T0" fmla="*/ 33 w 41"/>
              <a:gd name="T1" fmla="*/ 29 h 39"/>
              <a:gd name="T2" fmla="*/ 19 w 41"/>
              <a:gd name="T3" fmla="*/ 39 h 39"/>
              <a:gd name="T4" fmla="*/ 3 w 41"/>
              <a:gd name="T5" fmla="*/ 33 h 39"/>
              <a:gd name="T6" fmla="*/ 0 w 41"/>
              <a:gd name="T7" fmla="*/ 15 h 39"/>
              <a:gd name="T8" fmla="*/ 7 w 41"/>
              <a:gd name="T9" fmla="*/ 6 h 39"/>
              <a:gd name="T10" fmla="*/ 25 w 41"/>
              <a:gd name="T11" fmla="*/ 0 h 39"/>
              <a:gd name="T12" fmla="*/ 36 w 41"/>
              <a:gd name="T13" fmla="*/ 0 h 39"/>
              <a:gd name="T14" fmla="*/ 41 w 41"/>
              <a:gd name="T15" fmla="*/ 8 h 39"/>
              <a:gd name="T16" fmla="*/ 35 w 41"/>
              <a:gd name="T17" fmla="*/ 17 h 39"/>
              <a:gd name="T18" fmla="*/ 33 w 41"/>
              <a:gd name="T19" fmla="*/ 2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39">
                <a:moveTo>
                  <a:pt x="33" y="29"/>
                </a:moveTo>
                <a:lnTo>
                  <a:pt x="19" y="39"/>
                </a:lnTo>
                <a:lnTo>
                  <a:pt x="3" y="33"/>
                </a:lnTo>
                <a:lnTo>
                  <a:pt x="0" y="15"/>
                </a:lnTo>
                <a:lnTo>
                  <a:pt x="7" y="6"/>
                </a:lnTo>
                <a:lnTo>
                  <a:pt x="25" y="0"/>
                </a:lnTo>
                <a:lnTo>
                  <a:pt x="36" y="0"/>
                </a:lnTo>
                <a:lnTo>
                  <a:pt x="41" y="8"/>
                </a:lnTo>
                <a:lnTo>
                  <a:pt x="35" y="17"/>
                </a:lnTo>
                <a:lnTo>
                  <a:pt x="33" y="2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" name="Freeform 40">
            <a:extLst>
              <a:ext uri="{FF2B5EF4-FFF2-40B4-BE49-F238E27FC236}">
                <a16:creationId xmlns:a16="http://schemas.microsoft.com/office/drawing/2014/main" id="{1E4A9F6A-0AFA-46F8-8DBA-48371E25AB1F}"/>
              </a:ext>
            </a:extLst>
          </p:cNvPr>
          <p:cNvSpPr>
            <a:spLocks/>
          </p:cNvSpPr>
          <p:nvPr/>
        </p:nvSpPr>
        <p:spPr bwMode="auto">
          <a:xfrm>
            <a:off x="9938965" y="3318784"/>
            <a:ext cx="1153640" cy="836113"/>
          </a:xfrm>
          <a:custGeom>
            <a:avLst/>
            <a:gdLst>
              <a:gd name="T0" fmla="*/ 872 w 941"/>
              <a:gd name="T1" fmla="*/ 114 h 682"/>
              <a:gd name="T2" fmla="*/ 932 w 941"/>
              <a:gd name="T3" fmla="*/ 118 h 682"/>
              <a:gd name="T4" fmla="*/ 919 w 941"/>
              <a:gd name="T5" fmla="*/ 164 h 682"/>
              <a:gd name="T6" fmla="*/ 928 w 941"/>
              <a:gd name="T7" fmla="*/ 214 h 682"/>
              <a:gd name="T8" fmla="*/ 895 w 941"/>
              <a:gd name="T9" fmla="*/ 232 h 682"/>
              <a:gd name="T10" fmla="*/ 873 w 941"/>
              <a:gd name="T11" fmla="*/ 251 h 682"/>
              <a:gd name="T12" fmla="*/ 825 w 941"/>
              <a:gd name="T13" fmla="*/ 291 h 682"/>
              <a:gd name="T14" fmla="*/ 813 w 941"/>
              <a:gd name="T15" fmla="*/ 265 h 682"/>
              <a:gd name="T16" fmla="*/ 771 w 941"/>
              <a:gd name="T17" fmla="*/ 289 h 682"/>
              <a:gd name="T18" fmla="*/ 781 w 941"/>
              <a:gd name="T19" fmla="*/ 317 h 682"/>
              <a:gd name="T20" fmla="*/ 833 w 941"/>
              <a:gd name="T21" fmla="*/ 325 h 682"/>
              <a:gd name="T22" fmla="*/ 827 w 941"/>
              <a:gd name="T23" fmla="*/ 354 h 682"/>
              <a:gd name="T24" fmla="*/ 849 w 941"/>
              <a:gd name="T25" fmla="*/ 410 h 682"/>
              <a:gd name="T26" fmla="*/ 880 w 941"/>
              <a:gd name="T27" fmla="*/ 466 h 682"/>
              <a:gd name="T28" fmla="*/ 903 w 941"/>
              <a:gd name="T29" fmla="*/ 517 h 682"/>
              <a:gd name="T30" fmla="*/ 871 w 941"/>
              <a:gd name="T31" fmla="*/ 593 h 682"/>
              <a:gd name="T32" fmla="*/ 801 w 941"/>
              <a:gd name="T33" fmla="*/ 642 h 682"/>
              <a:gd name="T34" fmla="*/ 744 w 941"/>
              <a:gd name="T35" fmla="*/ 659 h 682"/>
              <a:gd name="T36" fmla="*/ 727 w 941"/>
              <a:gd name="T37" fmla="*/ 659 h 682"/>
              <a:gd name="T38" fmla="*/ 664 w 941"/>
              <a:gd name="T39" fmla="*/ 642 h 682"/>
              <a:gd name="T40" fmla="*/ 624 w 941"/>
              <a:gd name="T41" fmla="*/ 629 h 682"/>
              <a:gd name="T42" fmla="*/ 576 w 941"/>
              <a:gd name="T43" fmla="*/ 640 h 682"/>
              <a:gd name="T44" fmla="*/ 569 w 941"/>
              <a:gd name="T45" fmla="*/ 649 h 682"/>
              <a:gd name="T46" fmla="*/ 535 w 941"/>
              <a:gd name="T47" fmla="*/ 627 h 682"/>
              <a:gd name="T48" fmla="*/ 494 w 941"/>
              <a:gd name="T49" fmla="*/ 582 h 682"/>
              <a:gd name="T50" fmla="*/ 491 w 941"/>
              <a:gd name="T51" fmla="*/ 527 h 682"/>
              <a:gd name="T52" fmla="*/ 456 w 941"/>
              <a:gd name="T53" fmla="*/ 505 h 682"/>
              <a:gd name="T54" fmla="*/ 401 w 941"/>
              <a:gd name="T55" fmla="*/ 508 h 682"/>
              <a:gd name="T56" fmla="*/ 356 w 941"/>
              <a:gd name="T57" fmla="*/ 520 h 682"/>
              <a:gd name="T58" fmla="*/ 321 w 941"/>
              <a:gd name="T59" fmla="*/ 520 h 682"/>
              <a:gd name="T60" fmla="*/ 253 w 941"/>
              <a:gd name="T61" fmla="*/ 508 h 682"/>
              <a:gd name="T62" fmla="*/ 199 w 941"/>
              <a:gd name="T63" fmla="*/ 478 h 682"/>
              <a:gd name="T64" fmla="*/ 129 w 941"/>
              <a:gd name="T65" fmla="*/ 449 h 682"/>
              <a:gd name="T66" fmla="*/ 120 w 941"/>
              <a:gd name="T67" fmla="*/ 408 h 682"/>
              <a:gd name="T68" fmla="*/ 54 w 941"/>
              <a:gd name="T69" fmla="*/ 342 h 682"/>
              <a:gd name="T70" fmla="*/ 26 w 941"/>
              <a:gd name="T71" fmla="*/ 307 h 682"/>
              <a:gd name="T72" fmla="*/ 3 w 941"/>
              <a:gd name="T73" fmla="*/ 280 h 682"/>
              <a:gd name="T74" fmla="*/ 42 w 941"/>
              <a:gd name="T75" fmla="*/ 264 h 682"/>
              <a:gd name="T76" fmla="*/ 91 w 941"/>
              <a:gd name="T77" fmla="*/ 230 h 682"/>
              <a:gd name="T78" fmla="*/ 68 w 941"/>
              <a:gd name="T79" fmla="*/ 172 h 682"/>
              <a:gd name="T80" fmla="*/ 136 w 941"/>
              <a:gd name="T81" fmla="*/ 130 h 682"/>
              <a:gd name="T82" fmla="*/ 151 w 941"/>
              <a:gd name="T83" fmla="*/ 85 h 682"/>
              <a:gd name="T84" fmla="*/ 213 w 941"/>
              <a:gd name="T85" fmla="*/ 116 h 682"/>
              <a:gd name="T86" fmla="*/ 267 w 941"/>
              <a:gd name="T87" fmla="*/ 168 h 682"/>
              <a:gd name="T88" fmla="*/ 343 w 941"/>
              <a:gd name="T89" fmla="*/ 205 h 682"/>
              <a:gd name="T90" fmla="*/ 433 w 941"/>
              <a:gd name="T91" fmla="*/ 219 h 682"/>
              <a:gd name="T92" fmla="*/ 512 w 941"/>
              <a:gd name="T93" fmla="*/ 241 h 682"/>
              <a:gd name="T94" fmla="*/ 591 w 941"/>
              <a:gd name="T95" fmla="*/ 214 h 682"/>
              <a:gd name="T96" fmla="*/ 590 w 941"/>
              <a:gd name="T97" fmla="*/ 182 h 682"/>
              <a:gd name="T98" fmla="*/ 632 w 941"/>
              <a:gd name="T99" fmla="*/ 164 h 682"/>
              <a:gd name="T100" fmla="*/ 687 w 941"/>
              <a:gd name="T101" fmla="*/ 134 h 682"/>
              <a:gd name="T102" fmla="*/ 659 w 941"/>
              <a:gd name="T103" fmla="*/ 108 h 682"/>
              <a:gd name="T104" fmla="*/ 616 w 941"/>
              <a:gd name="T105" fmla="*/ 107 h 682"/>
              <a:gd name="T106" fmla="*/ 652 w 941"/>
              <a:gd name="T107" fmla="*/ 66 h 682"/>
              <a:gd name="T108" fmla="*/ 642 w 941"/>
              <a:gd name="T109" fmla="*/ 18 h 682"/>
              <a:gd name="T110" fmla="*/ 672 w 941"/>
              <a:gd name="T111" fmla="*/ 0 h 682"/>
              <a:gd name="T112" fmla="*/ 757 w 941"/>
              <a:gd name="T113" fmla="*/ 42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41" h="682">
                <a:moveTo>
                  <a:pt x="791" y="74"/>
                </a:moveTo>
                <a:lnTo>
                  <a:pt x="823" y="80"/>
                </a:lnTo>
                <a:lnTo>
                  <a:pt x="852" y="95"/>
                </a:lnTo>
                <a:lnTo>
                  <a:pt x="872" y="114"/>
                </a:lnTo>
                <a:lnTo>
                  <a:pt x="896" y="114"/>
                </a:lnTo>
                <a:lnTo>
                  <a:pt x="905" y="106"/>
                </a:lnTo>
                <a:lnTo>
                  <a:pt x="927" y="100"/>
                </a:lnTo>
                <a:lnTo>
                  <a:pt x="932" y="118"/>
                </a:lnTo>
                <a:lnTo>
                  <a:pt x="930" y="126"/>
                </a:lnTo>
                <a:lnTo>
                  <a:pt x="940" y="148"/>
                </a:lnTo>
                <a:lnTo>
                  <a:pt x="941" y="168"/>
                </a:lnTo>
                <a:lnTo>
                  <a:pt x="919" y="164"/>
                </a:lnTo>
                <a:lnTo>
                  <a:pt x="909" y="171"/>
                </a:lnTo>
                <a:lnTo>
                  <a:pt x="924" y="189"/>
                </a:lnTo>
                <a:lnTo>
                  <a:pt x="936" y="213"/>
                </a:lnTo>
                <a:lnTo>
                  <a:pt x="928" y="214"/>
                </a:lnTo>
                <a:lnTo>
                  <a:pt x="934" y="224"/>
                </a:lnTo>
                <a:lnTo>
                  <a:pt x="916" y="212"/>
                </a:lnTo>
                <a:lnTo>
                  <a:pt x="916" y="223"/>
                </a:lnTo>
                <a:lnTo>
                  <a:pt x="895" y="232"/>
                </a:lnTo>
                <a:lnTo>
                  <a:pt x="904" y="243"/>
                </a:lnTo>
                <a:lnTo>
                  <a:pt x="889" y="243"/>
                </a:lnTo>
                <a:lnTo>
                  <a:pt x="877" y="236"/>
                </a:lnTo>
                <a:lnTo>
                  <a:pt x="873" y="251"/>
                </a:lnTo>
                <a:lnTo>
                  <a:pt x="861" y="262"/>
                </a:lnTo>
                <a:lnTo>
                  <a:pt x="853" y="275"/>
                </a:lnTo>
                <a:lnTo>
                  <a:pt x="833" y="281"/>
                </a:lnTo>
                <a:lnTo>
                  <a:pt x="825" y="291"/>
                </a:lnTo>
                <a:lnTo>
                  <a:pt x="809" y="296"/>
                </a:lnTo>
                <a:lnTo>
                  <a:pt x="814" y="287"/>
                </a:lnTo>
                <a:lnTo>
                  <a:pt x="806" y="279"/>
                </a:lnTo>
                <a:lnTo>
                  <a:pt x="813" y="265"/>
                </a:lnTo>
                <a:lnTo>
                  <a:pt x="799" y="254"/>
                </a:lnTo>
                <a:lnTo>
                  <a:pt x="788" y="261"/>
                </a:lnTo>
                <a:lnTo>
                  <a:pt x="776" y="275"/>
                </a:lnTo>
                <a:lnTo>
                  <a:pt x="771" y="289"/>
                </a:lnTo>
                <a:lnTo>
                  <a:pt x="755" y="290"/>
                </a:lnTo>
                <a:lnTo>
                  <a:pt x="751" y="299"/>
                </a:lnTo>
                <a:lnTo>
                  <a:pt x="766" y="313"/>
                </a:lnTo>
                <a:lnTo>
                  <a:pt x="781" y="317"/>
                </a:lnTo>
                <a:lnTo>
                  <a:pt x="786" y="326"/>
                </a:lnTo>
                <a:lnTo>
                  <a:pt x="802" y="332"/>
                </a:lnTo>
                <a:lnTo>
                  <a:pt x="815" y="317"/>
                </a:lnTo>
                <a:lnTo>
                  <a:pt x="833" y="325"/>
                </a:lnTo>
                <a:lnTo>
                  <a:pt x="845" y="326"/>
                </a:lnTo>
                <a:lnTo>
                  <a:pt x="852" y="337"/>
                </a:lnTo>
                <a:lnTo>
                  <a:pt x="830" y="343"/>
                </a:lnTo>
                <a:lnTo>
                  <a:pt x="827" y="354"/>
                </a:lnTo>
                <a:lnTo>
                  <a:pt x="815" y="364"/>
                </a:lnTo>
                <a:lnTo>
                  <a:pt x="811" y="378"/>
                </a:lnTo>
                <a:lnTo>
                  <a:pt x="834" y="390"/>
                </a:lnTo>
                <a:lnTo>
                  <a:pt x="849" y="410"/>
                </a:lnTo>
                <a:lnTo>
                  <a:pt x="867" y="429"/>
                </a:lnTo>
                <a:lnTo>
                  <a:pt x="884" y="445"/>
                </a:lnTo>
                <a:lnTo>
                  <a:pt x="889" y="461"/>
                </a:lnTo>
                <a:lnTo>
                  <a:pt x="880" y="466"/>
                </a:lnTo>
                <a:lnTo>
                  <a:pt x="888" y="477"/>
                </a:lnTo>
                <a:lnTo>
                  <a:pt x="900" y="484"/>
                </a:lnTo>
                <a:lnTo>
                  <a:pt x="903" y="501"/>
                </a:lnTo>
                <a:lnTo>
                  <a:pt x="903" y="517"/>
                </a:lnTo>
                <a:lnTo>
                  <a:pt x="894" y="519"/>
                </a:lnTo>
                <a:lnTo>
                  <a:pt x="888" y="541"/>
                </a:lnTo>
                <a:lnTo>
                  <a:pt x="881" y="569"/>
                </a:lnTo>
                <a:lnTo>
                  <a:pt x="871" y="593"/>
                </a:lnTo>
                <a:lnTo>
                  <a:pt x="851" y="613"/>
                </a:lnTo>
                <a:lnTo>
                  <a:pt x="830" y="630"/>
                </a:lnTo>
                <a:lnTo>
                  <a:pt x="810" y="632"/>
                </a:lnTo>
                <a:lnTo>
                  <a:pt x="801" y="642"/>
                </a:lnTo>
                <a:lnTo>
                  <a:pt x="793" y="635"/>
                </a:lnTo>
                <a:lnTo>
                  <a:pt x="785" y="645"/>
                </a:lnTo>
                <a:lnTo>
                  <a:pt x="762" y="656"/>
                </a:lnTo>
                <a:lnTo>
                  <a:pt x="744" y="659"/>
                </a:lnTo>
                <a:lnTo>
                  <a:pt x="742" y="681"/>
                </a:lnTo>
                <a:lnTo>
                  <a:pt x="732" y="682"/>
                </a:lnTo>
                <a:lnTo>
                  <a:pt x="725" y="667"/>
                </a:lnTo>
                <a:lnTo>
                  <a:pt x="727" y="659"/>
                </a:lnTo>
                <a:lnTo>
                  <a:pt x="702" y="652"/>
                </a:lnTo>
                <a:lnTo>
                  <a:pt x="694" y="656"/>
                </a:lnTo>
                <a:lnTo>
                  <a:pt x="675" y="650"/>
                </a:lnTo>
                <a:lnTo>
                  <a:pt x="664" y="642"/>
                </a:lnTo>
                <a:lnTo>
                  <a:pt x="665" y="630"/>
                </a:lnTo>
                <a:lnTo>
                  <a:pt x="648" y="626"/>
                </a:lnTo>
                <a:lnTo>
                  <a:pt x="638" y="618"/>
                </a:lnTo>
                <a:lnTo>
                  <a:pt x="624" y="629"/>
                </a:lnTo>
                <a:lnTo>
                  <a:pt x="608" y="632"/>
                </a:lnTo>
                <a:lnTo>
                  <a:pt x="593" y="632"/>
                </a:lnTo>
                <a:lnTo>
                  <a:pt x="585" y="637"/>
                </a:lnTo>
                <a:lnTo>
                  <a:pt x="576" y="640"/>
                </a:lnTo>
                <a:lnTo>
                  <a:pt x="583" y="663"/>
                </a:lnTo>
                <a:lnTo>
                  <a:pt x="573" y="663"/>
                </a:lnTo>
                <a:lnTo>
                  <a:pt x="571" y="658"/>
                </a:lnTo>
                <a:lnTo>
                  <a:pt x="569" y="649"/>
                </a:lnTo>
                <a:lnTo>
                  <a:pt x="557" y="656"/>
                </a:lnTo>
                <a:lnTo>
                  <a:pt x="548" y="652"/>
                </a:lnTo>
                <a:lnTo>
                  <a:pt x="533" y="644"/>
                </a:lnTo>
                <a:lnTo>
                  <a:pt x="535" y="627"/>
                </a:lnTo>
                <a:lnTo>
                  <a:pt x="523" y="623"/>
                </a:lnTo>
                <a:lnTo>
                  <a:pt x="515" y="604"/>
                </a:lnTo>
                <a:lnTo>
                  <a:pt x="497" y="607"/>
                </a:lnTo>
                <a:lnTo>
                  <a:pt x="494" y="582"/>
                </a:lnTo>
                <a:lnTo>
                  <a:pt x="507" y="565"/>
                </a:lnTo>
                <a:lnTo>
                  <a:pt x="504" y="548"/>
                </a:lnTo>
                <a:lnTo>
                  <a:pt x="500" y="532"/>
                </a:lnTo>
                <a:lnTo>
                  <a:pt x="491" y="527"/>
                </a:lnTo>
                <a:lnTo>
                  <a:pt x="482" y="515"/>
                </a:lnTo>
                <a:lnTo>
                  <a:pt x="472" y="516"/>
                </a:lnTo>
                <a:lnTo>
                  <a:pt x="452" y="513"/>
                </a:lnTo>
                <a:lnTo>
                  <a:pt x="456" y="505"/>
                </a:lnTo>
                <a:lnTo>
                  <a:pt x="445" y="492"/>
                </a:lnTo>
                <a:lnTo>
                  <a:pt x="434" y="500"/>
                </a:lnTo>
                <a:lnTo>
                  <a:pt x="418" y="495"/>
                </a:lnTo>
                <a:lnTo>
                  <a:pt x="401" y="508"/>
                </a:lnTo>
                <a:lnTo>
                  <a:pt x="389" y="524"/>
                </a:lnTo>
                <a:lnTo>
                  <a:pt x="375" y="527"/>
                </a:lnTo>
                <a:lnTo>
                  <a:pt x="366" y="521"/>
                </a:lnTo>
                <a:lnTo>
                  <a:pt x="356" y="520"/>
                </a:lnTo>
                <a:lnTo>
                  <a:pt x="343" y="516"/>
                </a:lnTo>
                <a:lnTo>
                  <a:pt x="334" y="521"/>
                </a:lnTo>
                <a:lnTo>
                  <a:pt x="326" y="536"/>
                </a:lnTo>
                <a:lnTo>
                  <a:pt x="321" y="520"/>
                </a:lnTo>
                <a:lnTo>
                  <a:pt x="311" y="524"/>
                </a:lnTo>
                <a:lnTo>
                  <a:pt x="290" y="522"/>
                </a:lnTo>
                <a:lnTo>
                  <a:pt x="269" y="517"/>
                </a:lnTo>
                <a:lnTo>
                  <a:pt x="253" y="508"/>
                </a:lnTo>
                <a:lnTo>
                  <a:pt x="238" y="504"/>
                </a:lnTo>
                <a:lnTo>
                  <a:pt x="230" y="494"/>
                </a:lnTo>
                <a:lnTo>
                  <a:pt x="219" y="491"/>
                </a:lnTo>
                <a:lnTo>
                  <a:pt x="199" y="478"/>
                </a:lnTo>
                <a:lnTo>
                  <a:pt x="183" y="472"/>
                </a:lnTo>
                <a:lnTo>
                  <a:pt x="177" y="476"/>
                </a:lnTo>
                <a:lnTo>
                  <a:pt x="149" y="462"/>
                </a:lnTo>
                <a:lnTo>
                  <a:pt x="129" y="449"/>
                </a:lnTo>
                <a:lnTo>
                  <a:pt x="119" y="426"/>
                </a:lnTo>
                <a:lnTo>
                  <a:pt x="132" y="429"/>
                </a:lnTo>
                <a:lnTo>
                  <a:pt x="130" y="418"/>
                </a:lnTo>
                <a:lnTo>
                  <a:pt x="120" y="408"/>
                </a:lnTo>
                <a:lnTo>
                  <a:pt x="118" y="391"/>
                </a:lnTo>
                <a:lnTo>
                  <a:pt x="93" y="366"/>
                </a:lnTo>
                <a:lnTo>
                  <a:pt x="63" y="358"/>
                </a:lnTo>
                <a:lnTo>
                  <a:pt x="54" y="342"/>
                </a:lnTo>
                <a:lnTo>
                  <a:pt x="38" y="333"/>
                </a:lnTo>
                <a:lnTo>
                  <a:pt x="34" y="327"/>
                </a:lnTo>
                <a:lnTo>
                  <a:pt x="28" y="315"/>
                </a:lnTo>
                <a:lnTo>
                  <a:pt x="26" y="307"/>
                </a:lnTo>
                <a:lnTo>
                  <a:pt x="15" y="302"/>
                </a:lnTo>
                <a:lnTo>
                  <a:pt x="9" y="304"/>
                </a:lnTo>
                <a:lnTo>
                  <a:pt x="0" y="285"/>
                </a:lnTo>
                <a:lnTo>
                  <a:pt x="3" y="280"/>
                </a:lnTo>
                <a:lnTo>
                  <a:pt x="0" y="276"/>
                </a:lnTo>
                <a:lnTo>
                  <a:pt x="13" y="266"/>
                </a:lnTo>
                <a:lnTo>
                  <a:pt x="23" y="262"/>
                </a:lnTo>
                <a:lnTo>
                  <a:pt x="42" y="264"/>
                </a:lnTo>
                <a:lnTo>
                  <a:pt x="44" y="252"/>
                </a:lnTo>
                <a:lnTo>
                  <a:pt x="65" y="249"/>
                </a:lnTo>
                <a:lnTo>
                  <a:pt x="68" y="241"/>
                </a:lnTo>
                <a:lnTo>
                  <a:pt x="91" y="230"/>
                </a:lnTo>
                <a:lnTo>
                  <a:pt x="92" y="225"/>
                </a:lnTo>
                <a:lnTo>
                  <a:pt x="87" y="213"/>
                </a:lnTo>
                <a:lnTo>
                  <a:pt x="96" y="208"/>
                </a:lnTo>
                <a:lnTo>
                  <a:pt x="68" y="172"/>
                </a:lnTo>
                <a:lnTo>
                  <a:pt x="98" y="164"/>
                </a:lnTo>
                <a:lnTo>
                  <a:pt x="104" y="160"/>
                </a:lnTo>
                <a:lnTo>
                  <a:pt x="101" y="123"/>
                </a:lnTo>
                <a:lnTo>
                  <a:pt x="136" y="130"/>
                </a:lnTo>
                <a:lnTo>
                  <a:pt x="141" y="121"/>
                </a:lnTo>
                <a:lnTo>
                  <a:pt x="133" y="100"/>
                </a:lnTo>
                <a:lnTo>
                  <a:pt x="146" y="98"/>
                </a:lnTo>
                <a:lnTo>
                  <a:pt x="151" y="85"/>
                </a:lnTo>
                <a:lnTo>
                  <a:pt x="157" y="83"/>
                </a:lnTo>
                <a:lnTo>
                  <a:pt x="168" y="97"/>
                </a:lnTo>
                <a:lnTo>
                  <a:pt x="186" y="108"/>
                </a:lnTo>
                <a:lnTo>
                  <a:pt x="213" y="116"/>
                </a:lnTo>
                <a:lnTo>
                  <a:pt x="232" y="132"/>
                </a:lnTo>
                <a:lnTo>
                  <a:pt x="236" y="156"/>
                </a:lnTo>
                <a:lnTo>
                  <a:pt x="246" y="165"/>
                </a:lnTo>
                <a:lnTo>
                  <a:pt x="267" y="168"/>
                </a:lnTo>
                <a:lnTo>
                  <a:pt x="290" y="171"/>
                </a:lnTo>
                <a:lnTo>
                  <a:pt x="316" y="184"/>
                </a:lnTo>
                <a:lnTo>
                  <a:pt x="327" y="186"/>
                </a:lnTo>
                <a:lnTo>
                  <a:pt x="343" y="205"/>
                </a:lnTo>
                <a:lnTo>
                  <a:pt x="358" y="217"/>
                </a:lnTo>
                <a:lnTo>
                  <a:pt x="376" y="217"/>
                </a:lnTo>
                <a:lnTo>
                  <a:pt x="412" y="222"/>
                </a:lnTo>
                <a:lnTo>
                  <a:pt x="433" y="219"/>
                </a:lnTo>
                <a:lnTo>
                  <a:pt x="451" y="222"/>
                </a:lnTo>
                <a:lnTo>
                  <a:pt x="481" y="234"/>
                </a:lnTo>
                <a:lnTo>
                  <a:pt x="502" y="234"/>
                </a:lnTo>
                <a:lnTo>
                  <a:pt x="512" y="241"/>
                </a:lnTo>
                <a:lnTo>
                  <a:pt x="527" y="230"/>
                </a:lnTo>
                <a:lnTo>
                  <a:pt x="550" y="222"/>
                </a:lnTo>
                <a:lnTo>
                  <a:pt x="575" y="222"/>
                </a:lnTo>
                <a:lnTo>
                  <a:pt x="591" y="214"/>
                </a:lnTo>
                <a:lnTo>
                  <a:pt x="598" y="203"/>
                </a:lnTo>
                <a:lnTo>
                  <a:pt x="606" y="196"/>
                </a:lnTo>
                <a:lnTo>
                  <a:pt x="600" y="190"/>
                </a:lnTo>
                <a:lnTo>
                  <a:pt x="590" y="182"/>
                </a:lnTo>
                <a:lnTo>
                  <a:pt x="592" y="169"/>
                </a:lnTo>
                <a:lnTo>
                  <a:pt x="602" y="171"/>
                </a:lnTo>
                <a:lnTo>
                  <a:pt x="621" y="175"/>
                </a:lnTo>
                <a:lnTo>
                  <a:pt x="632" y="164"/>
                </a:lnTo>
                <a:lnTo>
                  <a:pt x="653" y="156"/>
                </a:lnTo>
                <a:lnTo>
                  <a:pt x="657" y="142"/>
                </a:lnTo>
                <a:lnTo>
                  <a:pt x="665" y="137"/>
                </a:lnTo>
                <a:lnTo>
                  <a:pt x="687" y="134"/>
                </a:lnTo>
                <a:lnTo>
                  <a:pt x="702" y="136"/>
                </a:lnTo>
                <a:lnTo>
                  <a:pt x="699" y="129"/>
                </a:lnTo>
                <a:lnTo>
                  <a:pt x="676" y="115"/>
                </a:lnTo>
                <a:lnTo>
                  <a:pt x="659" y="108"/>
                </a:lnTo>
                <a:lnTo>
                  <a:pt x="651" y="116"/>
                </a:lnTo>
                <a:lnTo>
                  <a:pt x="633" y="112"/>
                </a:lnTo>
                <a:lnTo>
                  <a:pt x="625" y="115"/>
                </a:lnTo>
                <a:lnTo>
                  <a:pt x="616" y="107"/>
                </a:lnTo>
                <a:lnTo>
                  <a:pt x="615" y="87"/>
                </a:lnTo>
                <a:lnTo>
                  <a:pt x="613" y="71"/>
                </a:lnTo>
                <a:lnTo>
                  <a:pt x="638" y="79"/>
                </a:lnTo>
                <a:lnTo>
                  <a:pt x="652" y="66"/>
                </a:lnTo>
                <a:lnTo>
                  <a:pt x="646" y="57"/>
                </a:lnTo>
                <a:lnTo>
                  <a:pt x="646" y="36"/>
                </a:lnTo>
                <a:lnTo>
                  <a:pt x="650" y="30"/>
                </a:lnTo>
                <a:lnTo>
                  <a:pt x="642" y="18"/>
                </a:lnTo>
                <a:lnTo>
                  <a:pt x="630" y="14"/>
                </a:lnTo>
                <a:lnTo>
                  <a:pt x="635" y="4"/>
                </a:lnTo>
                <a:lnTo>
                  <a:pt x="652" y="0"/>
                </a:lnTo>
                <a:lnTo>
                  <a:pt x="672" y="0"/>
                </a:lnTo>
                <a:lnTo>
                  <a:pt x="700" y="5"/>
                </a:lnTo>
                <a:lnTo>
                  <a:pt x="719" y="13"/>
                </a:lnTo>
                <a:lnTo>
                  <a:pt x="744" y="33"/>
                </a:lnTo>
                <a:lnTo>
                  <a:pt x="757" y="42"/>
                </a:lnTo>
                <a:lnTo>
                  <a:pt x="771" y="54"/>
                </a:lnTo>
                <a:lnTo>
                  <a:pt x="791" y="74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" name="Freeform 41">
            <a:extLst>
              <a:ext uri="{FF2B5EF4-FFF2-40B4-BE49-F238E27FC236}">
                <a16:creationId xmlns:a16="http://schemas.microsoft.com/office/drawing/2014/main" id="{0A495ACA-925F-480A-B71B-F23A543EC4F1}"/>
              </a:ext>
            </a:extLst>
          </p:cNvPr>
          <p:cNvSpPr>
            <a:spLocks/>
          </p:cNvSpPr>
          <p:nvPr/>
        </p:nvSpPr>
        <p:spPr bwMode="auto">
          <a:xfrm>
            <a:off x="8212796" y="4403770"/>
            <a:ext cx="134857" cy="156925"/>
          </a:xfrm>
          <a:custGeom>
            <a:avLst/>
            <a:gdLst>
              <a:gd name="T0" fmla="*/ 105 w 110"/>
              <a:gd name="T1" fmla="*/ 115 h 128"/>
              <a:gd name="T2" fmla="*/ 97 w 110"/>
              <a:gd name="T3" fmla="*/ 115 h 128"/>
              <a:gd name="T4" fmla="*/ 84 w 110"/>
              <a:gd name="T5" fmla="*/ 111 h 128"/>
              <a:gd name="T6" fmla="*/ 72 w 110"/>
              <a:gd name="T7" fmla="*/ 111 h 128"/>
              <a:gd name="T8" fmla="*/ 50 w 110"/>
              <a:gd name="T9" fmla="*/ 115 h 128"/>
              <a:gd name="T10" fmla="*/ 37 w 110"/>
              <a:gd name="T11" fmla="*/ 121 h 128"/>
              <a:gd name="T12" fmla="*/ 19 w 110"/>
              <a:gd name="T13" fmla="*/ 128 h 128"/>
              <a:gd name="T14" fmla="*/ 16 w 110"/>
              <a:gd name="T15" fmla="*/ 128 h 128"/>
              <a:gd name="T16" fmla="*/ 17 w 110"/>
              <a:gd name="T17" fmla="*/ 111 h 128"/>
              <a:gd name="T18" fmla="*/ 19 w 110"/>
              <a:gd name="T19" fmla="*/ 108 h 128"/>
              <a:gd name="T20" fmla="*/ 18 w 110"/>
              <a:gd name="T21" fmla="*/ 100 h 128"/>
              <a:gd name="T22" fmla="*/ 11 w 110"/>
              <a:gd name="T23" fmla="*/ 91 h 128"/>
              <a:gd name="T24" fmla="*/ 5 w 110"/>
              <a:gd name="T25" fmla="*/ 90 h 128"/>
              <a:gd name="T26" fmla="*/ 0 w 110"/>
              <a:gd name="T27" fmla="*/ 84 h 128"/>
              <a:gd name="T28" fmla="*/ 3 w 110"/>
              <a:gd name="T29" fmla="*/ 75 h 128"/>
              <a:gd name="T30" fmla="*/ 2 w 110"/>
              <a:gd name="T31" fmla="*/ 65 h 128"/>
              <a:gd name="T32" fmla="*/ 3 w 110"/>
              <a:gd name="T33" fmla="*/ 59 h 128"/>
              <a:gd name="T34" fmla="*/ 6 w 110"/>
              <a:gd name="T35" fmla="*/ 59 h 128"/>
              <a:gd name="T36" fmla="*/ 7 w 110"/>
              <a:gd name="T37" fmla="*/ 50 h 128"/>
              <a:gd name="T38" fmla="*/ 5 w 110"/>
              <a:gd name="T39" fmla="*/ 46 h 128"/>
              <a:gd name="T40" fmla="*/ 7 w 110"/>
              <a:gd name="T41" fmla="*/ 43 h 128"/>
              <a:gd name="T42" fmla="*/ 14 w 110"/>
              <a:gd name="T43" fmla="*/ 40 h 128"/>
              <a:gd name="T44" fmla="*/ 9 w 110"/>
              <a:gd name="T45" fmla="*/ 24 h 128"/>
              <a:gd name="T46" fmla="*/ 5 w 110"/>
              <a:gd name="T47" fmla="*/ 15 h 128"/>
              <a:gd name="T48" fmla="*/ 7 w 110"/>
              <a:gd name="T49" fmla="*/ 8 h 128"/>
              <a:gd name="T50" fmla="*/ 11 w 110"/>
              <a:gd name="T51" fmla="*/ 6 h 128"/>
              <a:gd name="T52" fmla="*/ 13 w 110"/>
              <a:gd name="T53" fmla="*/ 5 h 128"/>
              <a:gd name="T54" fmla="*/ 18 w 110"/>
              <a:gd name="T55" fmla="*/ 7 h 128"/>
              <a:gd name="T56" fmla="*/ 32 w 110"/>
              <a:gd name="T57" fmla="*/ 8 h 128"/>
              <a:gd name="T58" fmla="*/ 35 w 110"/>
              <a:gd name="T59" fmla="*/ 2 h 128"/>
              <a:gd name="T60" fmla="*/ 39 w 110"/>
              <a:gd name="T61" fmla="*/ 2 h 128"/>
              <a:gd name="T62" fmla="*/ 44 w 110"/>
              <a:gd name="T63" fmla="*/ 0 h 128"/>
              <a:gd name="T64" fmla="*/ 47 w 110"/>
              <a:gd name="T65" fmla="*/ 9 h 128"/>
              <a:gd name="T66" fmla="*/ 51 w 110"/>
              <a:gd name="T67" fmla="*/ 6 h 128"/>
              <a:gd name="T68" fmla="*/ 58 w 110"/>
              <a:gd name="T69" fmla="*/ 3 h 128"/>
              <a:gd name="T70" fmla="*/ 67 w 110"/>
              <a:gd name="T71" fmla="*/ 7 h 128"/>
              <a:gd name="T72" fmla="*/ 70 w 110"/>
              <a:gd name="T73" fmla="*/ 14 h 128"/>
              <a:gd name="T74" fmla="*/ 78 w 110"/>
              <a:gd name="T75" fmla="*/ 19 h 128"/>
              <a:gd name="T76" fmla="*/ 85 w 110"/>
              <a:gd name="T77" fmla="*/ 14 h 128"/>
              <a:gd name="T78" fmla="*/ 93 w 110"/>
              <a:gd name="T79" fmla="*/ 13 h 128"/>
              <a:gd name="T80" fmla="*/ 106 w 110"/>
              <a:gd name="T81" fmla="*/ 18 h 128"/>
              <a:gd name="T82" fmla="*/ 110 w 110"/>
              <a:gd name="T83" fmla="*/ 48 h 128"/>
              <a:gd name="T84" fmla="*/ 103 w 110"/>
              <a:gd name="T85" fmla="*/ 65 h 128"/>
              <a:gd name="T86" fmla="*/ 98 w 110"/>
              <a:gd name="T87" fmla="*/ 88 h 128"/>
              <a:gd name="T88" fmla="*/ 106 w 110"/>
              <a:gd name="T89" fmla="*/ 107 h 128"/>
              <a:gd name="T90" fmla="*/ 105 w 110"/>
              <a:gd name="T9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0" h="128">
                <a:moveTo>
                  <a:pt x="105" y="115"/>
                </a:moveTo>
                <a:lnTo>
                  <a:pt x="97" y="115"/>
                </a:lnTo>
                <a:lnTo>
                  <a:pt x="84" y="111"/>
                </a:lnTo>
                <a:lnTo>
                  <a:pt x="72" y="111"/>
                </a:lnTo>
                <a:lnTo>
                  <a:pt x="50" y="115"/>
                </a:lnTo>
                <a:lnTo>
                  <a:pt x="37" y="121"/>
                </a:lnTo>
                <a:lnTo>
                  <a:pt x="19" y="128"/>
                </a:lnTo>
                <a:lnTo>
                  <a:pt x="16" y="128"/>
                </a:lnTo>
                <a:lnTo>
                  <a:pt x="17" y="111"/>
                </a:lnTo>
                <a:lnTo>
                  <a:pt x="19" y="108"/>
                </a:lnTo>
                <a:lnTo>
                  <a:pt x="18" y="100"/>
                </a:lnTo>
                <a:lnTo>
                  <a:pt x="11" y="91"/>
                </a:lnTo>
                <a:lnTo>
                  <a:pt x="5" y="90"/>
                </a:lnTo>
                <a:lnTo>
                  <a:pt x="0" y="84"/>
                </a:lnTo>
                <a:lnTo>
                  <a:pt x="3" y="75"/>
                </a:lnTo>
                <a:lnTo>
                  <a:pt x="2" y="65"/>
                </a:lnTo>
                <a:lnTo>
                  <a:pt x="3" y="59"/>
                </a:lnTo>
                <a:lnTo>
                  <a:pt x="6" y="59"/>
                </a:lnTo>
                <a:lnTo>
                  <a:pt x="7" y="50"/>
                </a:lnTo>
                <a:lnTo>
                  <a:pt x="5" y="46"/>
                </a:lnTo>
                <a:lnTo>
                  <a:pt x="7" y="43"/>
                </a:lnTo>
                <a:lnTo>
                  <a:pt x="14" y="40"/>
                </a:lnTo>
                <a:lnTo>
                  <a:pt x="9" y="24"/>
                </a:lnTo>
                <a:lnTo>
                  <a:pt x="5" y="15"/>
                </a:lnTo>
                <a:lnTo>
                  <a:pt x="7" y="8"/>
                </a:lnTo>
                <a:lnTo>
                  <a:pt x="11" y="6"/>
                </a:lnTo>
                <a:lnTo>
                  <a:pt x="13" y="5"/>
                </a:lnTo>
                <a:lnTo>
                  <a:pt x="18" y="7"/>
                </a:lnTo>
                <a:lnTo>
                  <a:pt x="32" y="8"/>
                </a:lnTo>
                <a:lnTo>
                  <a:pt x="35" y="2"/>
                </a:lnTo>
                <a:lnTo>
                  <a:pt x="39" y="2"/>
                </a:lnTo>
                <a:lnTo>
                  <a:pt x="44" y="0"/>
                </a:lnTo>
                <a:lnTo>
                  <a:pt x="47" y="9"/>
                </a:lnTo>
                <a:lnTo>
                  <a:pt x="51" y="6"/>
                </a:lnTo>
                <a:lnTo>
                  <a:pt x="58" y="3"/>
                </a:lnTo>
                <a:lnTo>
                  <a:pt x="67" y="7"/>
                </a:lnTo>
                <a:lnTo>
                  <a:pt x="70" y="14"/>
                </a:lnTo>
                <a:lnTo>
                  <a:pt x="78" y="19"/>
                </a:lnTo>
                <a:lnTo>
                  <a:pt x="85" y="14"/>
                </a:lnTo>
                <a:lnTo>
                  <a:pt x="93" y="13"/>
                </a:lnTo>
                <a:lnTo>
                  <a:pt x="106" y="18"/>
                </a:lnTo>
                <a:lnTo>
                  <a:pt x="110" y="48"/>
                </a:lnTo>
                <a:lnTo>
                  <a:pt x="103" y="65"/>
                </a:lnTo>
                <a:lnTo>
                  <a:pt x="98" y="88"/>
                </a:lnTo>
                <a:lnTo>
                  <a:pt x="106" y="107"/>
                </a:lnTo>
                <a:lnTo>
                  <a:pt x="105" y="1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" name="Freeform 42">
            <a:extLst>
              <a:ext uri="{FF2B5EF4-FFF2-40B4-BE49-F238E27FC236}">
                <a16:creationId xmlns:a16="http://schemas.microsoft.com/office/drawing/2014/main" id="{8AC4AAE2-3970-481A-8AC5-15B422D45FEB}"/>
              </a:ext>
            </a:extLst>
          </p:cNvPr>
          <p:cNvSpPr>
            <a:spLocks/>
          </p:cNvSpPr>
          <p:nvPr/>
        </p:nvSpPr>
        <p:spPr bwMode="auto">
          <a:xfrm>
            <a:off x="8596526" y="4343697"/>
            <a:ext cx="170411" cy="283200"/>
          </a:xfrm>
          <a:custGeom>
            <a:avLst/>
            <a:gdLst>
              <a:gd name="T0" fmla="*/ 85 w 139"/>
              <a:gd name="T1" fmla="*/ 220 h 231"/>
              <a:gd name="T2" fmla="*/ 82 w 139"/>
              <a:gd name="T3" fmla="*/ 219 h 231"/>
              <a:gd name="T4" fmla="*/ 71 w 139"/>
              <a:gd name="T5" fmla="*/ 222 h 231"/>
              <a:gd name="T6" fmla="*/ 60 w 139"/>
              <a:gd name="T7" fmla="*/ 219 h 231"/>
              <a:gd name="T8" fmla="*/ 52 w 139"/>
              <a:gd name="T9" fmla="*/ 220 h 231"/>
              <a:gd name="T10" fmla="*/ 22 w 139"/>
              <a:gd name="T11" fmla="*/ 220 h 231"/>
              <a:gd name="T12" fmla="*/ 24 w 139"/>
              <a:gd name="T13" fmla="*/ 204 h 231"/>
              <a:gd name="T14" fmla="*/ 17 w 139"/>
              <a:gd name="T15" fmla="*/ 190 h 231"/>
              <a:gd name="T16" fmla="*/ 9 w 139"/>
              <a:gd name="T17" fmla="*/ 186 h 231"/>
              <a:gd name="T18" fmla="*/ 5 w 139"/>
              <a:gd name="T19" fmla="*/ 177 h 231"/>
              <a:gd name="T20" fmla="*/ 0 w 139"/>
              <a:gd name="T21" fmla="*/ 174 h 231"/>
              <a:gd name="T22" fmla="*/ 0 w 139"/>
              <a:gd name="T23" fmla="*/ 168 h 231"/>
              <a:gd name="T24" fmla="*/ 5 w 139"/>
              <a:gd name="T25" fmla="*/ 154 h 231"/>
              <a:gd name="T26" fmla="*/ 14 w 139"/>
              <a:gd name="T27" fmla="*/ 134 h 231"/>
              <a:gd name="T28" fmla="*/ 19 w 139"/>
              <a:gd name="T29" fmla="*/ 133 h 231"/>
              <a:gd name="T30" fmla="*/ 30 w 139"/>
              <a:gd name="T31" fmla="*/ 121 h 231"/>
              <a:gd name="T32" fmla="*/ 37 w 139"/>
              <a:gd name="T33" fmla="*/ 121 h 231"/>
              <a:gd name="T34" fmla="*/ 47 w 139"/>
              <a:gd name="T35" fmla="*/ 129 h 231"/>
              <a:gd name="T36" fmla="*/ 60 w 139"/>
              <a:gd name="T37" fmla="*/ 122 h 231"/>
              <a:gd name="T38" fmla="*/ 61 w 139"/>
              <a:gd name="T39" fmla="*/ 114 h 231"/>
              <a:gd name="T40" fmla="*/ 66 w 139"/>
              <a:gd name="T41" fmla="*/ 105 h 231"/>
              <a:gd name="T42" fmla="*/ 68 w 139"/>
              <a:gd name="T43" fmla="*/ 95 h 231"/>
              <a:gd name="T44" fmla="*/ 78 w 139"/>
              <a:gd name="T45" fmla="*/ 86 h 231"/>
              <a:gd name="T46" fmla="*/ 81 w 139"/>
              <a:gd name="T47" fmla="*/ 72 h 231"/>
              <a:gd name="T48" fmla="*/ 85 w 139"/>
              <a:gd name="T49" fmla="*/ 67 h 231"/>
              <a:gd name="T50" fmla="*/ 88 w 139"/>
              <a:gd name="T51" fmla="*/ 56 h 231"/>
              <a:gd name="T52" fmla="*/ 93 w 139"/>
              <a:gd name="T53" fmla="*/ 43 h 231"/>
              <a:gd name="T54" fmla="*/ 108 w 139"/>
              <a:gd name="T55" fmla="*/ 27 h 231"/>
              <a:gd name="T56" fmla="*/ 108 w 139"/>
              <a:gd name="T57" fmla="*/ 20 h 231"/>
              <a:gd name="T58" fmla="*/ 110 w 139"/>
              <a:gd name="T59" fmla="*/ 16 h 231"/>
              <a:gd name="T60" fmla="*/ 103 w 139"/>
              <a:gd name="T61" fmla="*/ 8 h 231"/>
              <a:gd name="T62" fmla="*/ 104 w 139"/>
              <a:gd name="T63" fmla="*/ 1 h 231"/>
              <a:gd name="T64" fmla="*/ 109 w 139"/>
              <a:gd name="T65" fmla="*/ 0 h 231"/>
              <a:gd name="T66" fmla="*/ 116 w 139"/>
              <a:gd name="T67" fmla="*/ 14 h 231"/>
              <a:gd name="T68" fmla="*/ 118 w 139"/>
              <a:gd name="T69" fmla="*/ 27 h 231"/>
              <a:gd name="T70" fmla="*/ 117 w 139"/>
              <a:gd name="T71" fmla="*/ 41 h 231"/>
              <a:gd name="T72" fmla="*/ 127 w 139"/>
              <a:gd name="T73" fmla="*/ 60 h 231"/>
              <a:gd name="T74" fmla="*/ 117 w 139"/>
              <a:gd name="T75" fmla="*/ 60 h 231"/>
              <a:gd name="T76" fmla="*/ 112 w 139"/>
              <a:gd name="T77" fmla="*/ 61 h 231"/>
              <a:gd name="T78" fmla="*/ 104 w 139"/>
              <a:gd name="T79" fmla="*/ 59 h 231"/>
              <a:gd name="T80" fmla="*/ 100 w 139"/>
              <a:gd name="T81" fmla="*/ 69 h 231"/>
              <a:gd name="T82" fmla="*/ 111 w 139"/>
              <a:gd name="T83" fmla="*/ 81 h 231"/>
              <a:gd name="T84" fmla="*/ 119 w 139"/>
              <a:gd name="T85" fmla="*/ 85 h 231"/>
              <a:gd name="T86" fmla="*/ 121 w 139"/>
              <a:gd name="T87" fmla="*/ 93 h 231"/>
              <a:gd name="T88" fmla="*/ 127 w 139"/>
              <a:gd name="T89" fmla="*/ 107 h 231"/>
              <a:gd name="T90" fmla="*/ 124 w 139"/>
              <a:gd name="T91" fmla="*/ 113 h 231"/>
              <a:gd name="T92" fmla="*/ 115 w 139"/>
              <a:gd name="T93" fmla="*/ 134 h 231"/>
              <a:gd name="T94" fmla="*/ 111 w 139"/>
              <a:gd name="T95" fmla="*/ 138 h 231"/>
              <a:gd name="T96" fmla="*/ 110 w 139"/>
              <a:gd name="T97" fmla="*/ 154 h 231"/>
              <a:gd name="T98" fmla="*/ 112 w 139"/>
              <a:gd name="T99" fmla="*/ 163 h 231"/>
              <a:gd name="T100" fmla="*/ 110 w 139"/>
              <a:gd name="T101" fmla="*/ 169 h 231"/>
              <a:gd name="T102" fmla="*/ 119 w 139"/>
              <a:gd name="T103" fmla="*/ 180 h 231"/>
              <a:gd name="T104" fmla="*/ 120 w 139"/>
              <a:gd name="T105" fmla="*/ 188 h 231"/>
              <a:gd name="T106" fmla="*/ 127 w 139"/>
              <a:gd name="T107" fmla="*/ 198 h 231"/>
              <a:gd name="T108" fmla="*/ 136 w 139"/>
              <a:gd name="T109" fmla="*/ 205 h 231"/>
              <a:gd name="T110" fmla="*/ 137 w 139"/>
              <a:gd name="T111" fmla="*/ 214 h 231"/>
              <a:gd name="T112" fmla="*/ 139 w 139"/>
              <a:gd name="T113" fmla="*/ 220 h 231"/>
              <a:gd name="T114" fmla="*/ 137 w 139"/>
              <a:gd name="T115" fmla="*/ 231 h 231"/>
              <a:gd name="T116" fmla="*/ 123 w 139"/>
              <a:gd name="T117" fmla="*/ 227 h 231"/>
              <a:gd name="T118" fmla="*/ 108 w 139"/>
              <a:gd name="T119" fmla="*/ 221 h 231"/>
              <a:gd name="T120" fmla="*/ 85 w 139"/>
              <a:gd name="T121" fmla="*/ 22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" h="231">
                <a:moveTo>
                  <a:pt x="85" y="220"/>
                </a:moveTo>
                <a:lnTo>
                  <a:pt x="82" y="219"/>
                </a:lnTo>
                <a:lnTo>
                  <a:pt x="71" y="222"/>
                </a:lnTo>
                <a:lnTo>
                  <a:pt x="60" y="219"/>
                </a:lnTo>
                <a:lnTo>
                  <a:pt x="52" y="220"/>
                </a:lnTo>
                <a:lnTo>
                  <a:pt x="22" y="220"/>
                </a:lnTo>
                <a:lnTo>
                  <a:pt x="24" y="204"/>
                </a:lnTo>
                <a:lnTo>
                  <a:pt x="17" y="190"/>
                </a:lnTo>
                <a:lnTo>
                  <a:pt x="9" y="186"/>
                </a:lnTo>
                <a:lnTo>
                  <a:pt x="5" y="177"/>
                </a:lnTo>
                <a:lnTo>
                  <a:pt x="0" y="174"/>
                </a:lnTo>
                <a:lnTo>
                  <a:pt x="0" y="168"/>
                </a:lnTo>
                <a:lnTo>
                  <a:pt x="5" y="154"/>
                </a:lnTo>
                <a:lnTo>
                  <a:pt x="14" y="134"/>
                </a:lnTo>
                <a:lnTo>
                  <a:pt x="19" y="133"/>
                </a:lnTo>
                <a:lnTo>
                  <a:pt x="30" y="121"/>
                </a:lnTo>
                <a:lnTo>
                  <a:pt x="37" y="121"/>
                </a:lnTo>
                <a:lnTo>
                  <a:pt x="47" y="129"/>
                </a:lnTo>
                <a:lnTo>
                  <a:pt x="60" y="122"/>
                </a:lnTo>
                <a:lnTo>
                  <a:pt x="61" y="114"/>
                </a:lnTo>
                <a:lnTo>
                  <a:pt x="66" y="105"/>
                </a:lnTo>
                <a:lnTo>
                  <a:pt x="68" y="95"/>
                </a:lnTo>
                <a:lnTo>
                  <a:pt x="78" y="86"/>
                </a:lnTo>
                <a:lnTo>
                  <a:pt x="81" y="72"/>
                </a:lnTo>
                <a:lnTo>
                  <a:pt x="85" y="67"/>
                </a:lnTo>
                <a:lnTo>
                  <a:pt x="88" y="56"/>
                </a:lnTo>
                <a:lnTo>
                  <a:pt x="93" y="43"/>
                </a:lnTo>
                <a:lnTo>
                  <a:pt x="108" y="27"/>
                </a:lnTo>
                <a:lnTo>
                  <a:pt x="108" y="20"/>
                </a:lnTo>
                <a:lnTo>
                  <a:pt x="110" y="16"/>
                </a:lnTo>
                <a:lnTo>
                  <a:pt x="103" y="8"/>
                </a:lnTo>
                <a:lnTo>
                  <a:pt x="104" y="1"/>
                </a:lnTo>
                <a:lnTo>
                  <a:pt x="109" y="0"/>
                </a:lnTo>
                <a:lnTo>
                  <a:pt x="116" y="14"/>
                </a:lnTo>
                <a:lnTo>
                  <a:pt x="118" y="27"/>
                </a:lnTo>
                <a:lnTo>
                  <a:pt x="117" y="41"/>
                </a:lnTo>
                <a:lnTo>
                  <a:pt x="127" y="60"/>
                </a:lnTo>
                <a:lnTo>
                  <a:pt x="117" y="60"/>
                </a:lnTo>
                <a:lnTo>
                  <a:pt x="112" y="61"/>
                </a:lnTo>
                <a:lnTo>
                  <a:pt x="104" y="59"/>
                </a:lnTo>
                <a:lnTo>
                  <a:pt x="100" y="69"/>
                </a:lnTo>
                <a:lnTo>
                  <a:pt x="111" y="81"/>
                </a:lnTo>
                <a:lnTo>
                  <a:pt x="119" y="85"/>
                </a:lnTo>
                <a:lnTo>
                  <a:pt x="121" y="93"/>
                </a:lnTo>
                <a:lnTo>
                  <a:pt x="127" y="107"/>
                </a:lnTo>
                <a:lnTo>
                  <a:pt x="124" y="113"/>
                </a:lnTo>
                <a:lnTo>
                  <a:pt x="115" y="134"/>
                </a:lnTo>
                <a:lnTo>
                  <a:pt x="111" y="138"/>
                </a:lnTo>
                <a:lnTo>
                  <a:pt x="110" y="154"/>
                </a:lnTo>
                <a:lnTo>
                  <a:pt x="112" y="163"/>
                </a:lnTo>
                <a:lnTo>
                  <a:pt x="110" y="169"/>
                </a:lnTo>
                <a:lnTo>
                  <a:pt x="119" y="180"/>
                </a:lnTo>
                <a:lnTo>
                  <a:pt x="120" y="188"/>
                </a:lnTo>
                <a:lnTo>
                  <a:pt x="127" y="198"/>
                </a:lnTo>
                <a:lnTo>
                  <a:pt x="136" y="205"/>
                </a:lnTo>
                <a:lnTo>
                  <a:pt x="137" y="214"/>
                </a:lnTo>
                <a:lnTo>
                  <a:pt x="139" y="220"/>
                </a:lnTo>
                <a:lnTo>
                  <a:pt x="137" y="231"/>
                </a:lnTo>
                <a:lnTo>
                  <a:pt x="123" y="227"/>
                </a:lnTo>
                <a:lnTo>
                  <a:pt x="108" y="221"/>
                </a:lnTo>
                <a:lnTo>
                  <a:pt x="85" y="22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8" name="Freeform 43">
            <a:extLst>
              <a:ext uri="{FF2B5EF4-FFF2-40B4-BE49-F238E27FC236}">
                <a16:creationId xmlns:a16="http://schemas.microsoft.com/office/drawing/2014/main" id="{E76EF464-B42D-4B56-BE5D-DA92CE31DBC8}"/>
              </a:ext>
            </a:extLst>
          </p:cNvPr>
          <p:cNvSpPr>
            <a:spLocks/>
          </p:cNvSpPr>
          <p:nvPr/>
        </p:nvSpPr>
        <p:spPr bwMode="auto">
          <a:xfrm>
            <a:off x="8679892" y="4537402"/>
            <a:ext cx="427865" cy="472000"/>
          </a:xfrm>
          <a:custGeom>
            <a:avLst/>
            <a:gdLst>
              <a:gd name="T0" fmla="*/ 342 w 349"/>
              <a:gd name="T1" fmla="*/ 61 h 385"/>
              <a:gd name="T2" fmla="*/ 343 w 349"/>
              <a:gd name="T3" fmla="*/ 71 h 385"/>
              <a:gd name="T4" fmla="*/ 329 w 349"/>
              <a:gd name="T5" fmla="*/ 87 h 385"/>
              <a:gd name="T6" fmla="*/ 324 w 349"/>
              <a:gd name="T7" fmla="*/ 114 h 385"/>
              <a:gd name="T8" fmla="*/ 320 w 349"/>
              <a:gd name="T9" fmla="*/ 137 h 385"/>
              <a:gd name="T10" fmla="*/ 314 w 349"/>
              <a:gd name="T11" fmla="*/ 155 h 385"/>
              <a:gd name="T12" fmla="*/ 310 w 349"/>
              <a:gd name="T13" fmla="*/ 168 h 385"/>
              <a:gd name="T14" fmla="*/ 315 w 349"/>
              <a:gd name="T15" fmla="*/ 203 h 385"/>
              <a:gd name="T16" fmla="*/ 316 w 349"/>
              <a:gd name="T17" fmla="*/ 233 h 385"/>
              <a:gd name="T18" fmla="*/ 330 w 349"/>
              <a:gd name="T19" fmla="*/ 256 h 385"/>
              <a:gd name="T20" fmla="*/ 332 w 349"/>
              <a:gd name="T21" fmla="*/ 281 h 385"/>
              <a:gd name="T22" fmla="*/ 303 w 349"/>
              <a:gd name="T23" fmla="*/ 287 h 385"/>
              <a:gd name="T24" fmla="*/ 301 w 349"/>
              <a:gd name="T25" fmla="*/ 309 h 385"/>
              <a:gd name="T26" fmla="*/ 295 w 349"/>
              <a:gd name="T27" fmla="*/ 354 h 385"/>
              <a:gd name="T28" fmla="*/ 312 w 349"/>
              <a:gd name="T29" fmla="*/ 366 h 385"/>
              <a:gd name="T30" fmla="*/ 318 w 349"/>
              <a:gd name="T31" fmla="*/ 385 h 385"/>
              <a:gd name="T32" fmla="*/ 297 w 349"/>
              <a:gd name="T33" fmla="*/ 373 h 385"/>
              <a:gd name="T34" fmla="*/ 276 w 349"/>
              <a:gd name="T35" fmla="*/ 362 h 385"/>
              <a:gd name="T36" fmla="*/ 261 w 349"/>
              <a:gd name="T37" fmla="*/ 357 h 385"/>
              <a:gd name="T38" fmla="*/ 241 w 349"/>
              <a:gd name="T39" fmla="*/ 345 h 385"/>
              <a:gd name="T40" fmla="*/ 221 w 349"/>
              <a:gd name="T41" fmla="*/ 344 h 385"/>
              <a:gd name="T42" fmla="*/ 214 w 349"/>
              <a:gd name="T43" fmla="*/ 336 h 385"/>
              <a:gd name="T44" fmla="*/ 194 w 349"/>
              <a:gd name="T45" fmla="*/ 338 h 385"/>
              <a:gd name="T46" fmla="*/ 181 w 349"/>
              <a:gd name="T47" fmla="*/ 340 h 385"/>
              <a:gd name="T48" fmla="*/ 177 w 349"/>
              <a:gd name="T49" fmla="*/ 307 h 385"/>
              <a:gd name="T50" fmla="*/ 178 w 349"/>
              <a:gd name="T51" fmla="*/ 282 h 385"/>
              <a:gd name="T52" fmla="*/ 175 w 349"/>
              <a:gd name="T53" fmla="*/ 261 h 385"/>
              <a:gd name="T54" fmla="*/ 154 w 349"/>
              <a:gd name="T55" fmla="*/ 253 h 385"/>
              <a:gd name="T56" fmla="*/ 144 w 349"/>
              <a:gd name="T57" fmla="*/ 257 h 385"/>
              <a:gd name="T58" fmla="*/ 128 w 349"/>
              <a:gd name="T59" fmla="*/ 270 h 385"/>
              <a:gd name="T60" fmla="*/ 115 w 349"/>
              <a:gd name="T61" fmla="*/ 273 h 385"/>
              <a:gd name="T62" fmla="*/ 97 w 349"/>
              <a:gd name="T63" fmla="*/ 277 h 385"/>
              <a:gd name="T64" fmla="*/ 85 w 349"/>
              <a:gd name="T65" fmla="*/ 260 h 385"/>
              <a:gd name="T66" fmla="*/ 76 w 349"/>
              <a:gd name="T67" fmla="*/ 232 h 385"/>
              <a:gd name="T68" fmla="*/ 15 w 349"/>
              <a:gd name="T69" fmla="*/ 234 h 385"/>
              <a:gd name="T70" fmla="*/ 2 w 349"/>
              <a:gd name="T71" fmla="*/ 236 h 385"/>
              <a:gd name="T72" fmla="*/ 5 w 349"/>
              <a:gd name="T73" fmla="*/ 228 h 385"/>
              <a:gd name="T74" fmla="*/ 8 w 349"/>
              <a:gd name="T75" fmla="*/ 213 h 385"/>
              <a:gd name="T76" fmla="*/ 20 w 349"/>
              <a:gd name="T77" fmla="*/ 211 h 385"/>
              <a:gd name="T78" fmla="*/ 36 w 349"/>
              <a:gd name="T79" fmla="*/ 203 h 385"/>
              <a:gd name="T80" fmla="*/ 44 w 349"/>
              <a:gd name="T81" fmla="*/ 213 h 385"/>
              <a:gd name="T82" fmla="*/ 66 w 349"/>
              <a:gd name="T83" fmla="*/ 190 h 385"/>
              <a:gd name="T84" fmla="*/ 70 w 349"/>
              <a:gd name="T85" fmla="*/ 166 h 385"/>
              <a:gd name="T86" fmla="*/ 86 w 349"/>
              <a:gd name="T87" fmla="*/ 135 h 385"/>
              <a:gd name="T88" fmla="*/ 101 w 349"/>
              <a:gd name="T89" fmla="*/ 118 h 385"/>
              <a:gd name="T90" fmla="*/ 104 w 349"/>
              <a:gd name="T91" fmla="*/ 103 h 385"/>
              <a:gd name="T92" fmla="*/ 105 w 349"/>
              <a:gd name="T93" fmla="*/ 73 h 385"/>
              <a:gd name="T94" fmla="*/ 114 w 349"/>
              <a:gd name="T95" fmla="*/ 49 h 385"/>
              <a:gd name="T96" fmla="*/ 117 w 349"/>
              <a:gd name="T97" fmla="*/ 22 h 385"/>
              <a:gd name="T98" fmla="*/ 134 w 349"/>
              <a:gd name="T99" fmla="*/ 5 h 385"/>
              <a:gd name="T100" fmla="*/ 161 w 349"/>
              <a:gd name="T101" fmla="*/ 20 h 385"/>
              <a:gd name="T102" fmla="*/ 188 w 349"/>
              <a:gd name="T103" fmla="*/ 26 h 385"/>
              <a:gd name="T104" fmla="*/ 196 w 349"/>
              <a:gd name="T105" fmla="*/ 11 h 385"/>
              <a:gd name="T106" fmla="*/ 224 w 349"/>
              <a:gd name="T107" fmla="*/ 3 h 385"/>
              <a:gd name="T108" fmla="*/ 238 w 349"/>
              <a:gd name="T109" fmla="*/ 7 h 385"/>
              <a:gd name="T110" fmla="*/ 247 w 349"/>
              <a:gd name="T111" fmla="*/ 0 h 385"/>
              <a:gd name="T112" fmla="*/ 273 w 349"/>
              <a:gd name="T113" fmla="*/ 3 h 385"/>
              <a:gd name="T114" fmla="*/ 290 w 349"/>
              <a:gd name="T115" fmla="*/ 18 h 385"/>
              <a:gd name="T116" fmla="*/ 303 w 349"/>
              <a:gd name="T117" fmla="*/ 17 h 385"/>
              <a:gd name="T118" fmla="*/ 322 w 349"/>
              <a:gd name="T119" fmla="*/ 14 h 385"/>
              <a:gd name="T120" fmla="*/ 343 w 349"/>
              <a:gd name="T121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" h="385">
                <a:moveTo>
                  <a:pt x="343" y="37"/>
                </a:moveTo>
                <a:lnTo>
                  <a:pt x="342" y="61"/>
                </a:lnTo>
                <a:lnTo>
                  <a:pt x="349" y="64"/>
                </a:lnTo>
                <a:lnTo>
                  <a:pt x="343" y="71"/>
                </a:lnTo>
                <a:lnTo>
                  <a:pt x="336" y="77"/>
                </a:lnTo>
                <a:lnTo>
                  <a:pt x="329" y="87"/>
                </a:lnTo>
                <a:lnTo>
                  <a:pt x="325" y="97"/>
                </a:lnTo>
                <a:lnTo>
                  <a:pt x="324" y="114"/>
                </a:lnTo>
                <a:lnTo>
                  <a:pt x="320" y="122"/>
                </a:lnTo>
                <a:lnTo>
                  <a:pt x="320" y="137"/>
                </a:lnTo>
                <a:lnTo>
                  <a:pt x="314" y="143"/>
                </a:lnTo>
                <a:lnTo>
                  <a:pt x="314" y="155"/>
                </a:lnTo>
                <a:lnTo>
                  <a:pt x="311" y="157"/>
                </a:lnTo>
                <a:lnTo>
                  <a:pt x="310" y="168"/>
                </a:lnTo>
                <a:lnTo>
                  <a:pt x="314" y="178"/>
                </a:lnTo>
                <a:lnTo>
                  <a:pt x="315" y="203"/>
                </a:lnTo>
                <a:lnTo>
                  <a:pt x="318" y="222"/>
                </a:lnTo>
                <a:lnTo>
                  <a:pt x="316" y="233"/>
                </a:lnTo>
                <a:lnTo>
                  <a:pt x="320" y="245"/>
                </a:lnTo>
                <a:lnTo>
                  <a:pt x="330" y="256"/>
                </a:lnTo>
                <a:lnTo>
                  <a:pt x="340" y="283"/>
                </a:lnTo>
                <a:lnTo>
                  <a:pt x="332" y="281"/>
                </a:lnTo>
                <a:lnTo>
                  <a:pt x="308" y="284"/>
                </a:lnTo>
                <a:lnTo>
                  <a:pt x="303" y="287"/>
                </a:lnTo>
                <a:lnTo>
                  <a:pt x="297" y="300"/>
                </a:lnTo>
                <a:lnTo>
                  <a:pt x="301" y="309"/>
                </a:lnTo>
                <a:lnTo>
                  <a:pt x="297" y="334"/>
                </a:lnTo>
                <a:lnTo>
                  <a:pt x="295" y="354"/>
                </a:lnTo>
                <a:lnTo>
                  <a:pt x="300" y="358"/>
                </a:lnTo>
                <a:lnTo>
                  <a:pt x="312" y="366"/>
                </a:lnTo>
                <a:lnTo>
                  <a:pt x="317" y="363"/>
                </a:lnTo>
                <a:lnTo>
                  <a:pt x="318" y="385"/>
                </a:lnTo>
                <a:lnTo>
                  <a:pt x="304" y="385"/>
                </a:lnTo>
                <a:lnTo>
                  <a:pt x="297" y="373"/>
                </a:lnTo>
                <a:lnTo>
                  <a:pt x="290" y="364"/>
                </a:lnTo>
                <a:lnTo>
                  <a:pt x="276" y="362"/>
                </a:lnTo>
                <a:lnTo>
                  <a:pt x="273" y="351"/>
                </a:lnTo>
                <a:lnTo>
                  <a:pt x="261" y="357"/>
                </a:lnTo>
                <a:lnTo>
                  <a:pt x="247" y="354"/>
                </a:lnTo>
                <a:lnTo>
                  <a:pt x="241" y="345"/>
                </a:lnTo>
                <a:lnTo>
                  <a:pt x="229" y="343"/>
                </a:lnTo>
                <a:lnTo>
                  <a:pt x="221" y="344"/>
                </a:lnTo>
                <a:lnTo>
                  <a:pt x="220" y="337"/>
                </a:lnTo>
                <a:lnTo>
                  <a:pt x="214" y="336"/>
                </a:lnTo>
                <a:lnTo>
                  <a:pt x="205" y="335"/>
                </a:lnTo>
                <a:lnTo>
                  <a:pt x="194" y="338"/>
                </a:lnTo>
                <a:lnTo>
                  <a:pt x="186" y="338"/>
                </a:lnTo>
                <a:lnTo>
                  <a:pt x="181" y="340"/>
                </a:lnTo>
                <a:lnTo>
                  <a:pt x="183" y="315"/>
                </a:lnTo>
                <a:lnTo>
                  <a:pt x="177" y="307"/>
                </a:lnTo>
                <a:lnTo>
                  <a:pt x="176" y="294"/>
                </a:lnTo>
                <a:lnTo>
                  <a:pt x="178" y="282"/>
                </a:lnTo>
                <a:lnTo>
                  <a:pt x="175" y="274"/>
                </a:lnTo>
                <a:lnTo>
                  <a:pt x="175" y="261"/>
                </a:lnTo>
                <a:lnTo>
                  <a:pt x="153" y="261"/>
                </a:lnTo>
                <a:lnTo>
                  <a:pt x="154" y="253"/>
                </a:lnTo>
                <a:lnTo>
                  <a:pt x="145" y="254"/>
                </a:lnTo>
                <a:lnTo>
                  <a:pt x="144" y="257"/>
                </a:lnTo>
                <a:lnTo>
                  <a:pt x="132" y="258"/>
                </a:lnTo>
                <a:lnTo>
                  <a:pt x="128" y="270"/>
                </a:lnTo>
                <a:lnTo>
                  <a:pt x="125" y="275"/>
                </a:lnTo>
                <a:lnTo>
                  <a:pt x="115" y="273"/>
                </a:lnTo>
                <a:lnTo>
                  <a:pt x="109" y="275"/>
                </a:lnTo>
                <a:lnTo>
                  <a:pt x="97" y="277"/>
                </a:lnTo>
                <a:lnTo>
                  <a:pt x="90" y="266"/>
                </a:lnTo>
                <a:lnTo>
                  <a:pt x="85" y="260"/>
                </a:lnTo>
                <a:lnTo>
                  <a:pt x="80" y="247"/>
                </a:lnTo>
                <a:lnTo>
                  <a:pt x="76" y="232"/>
                </a:lnTo>
                <a:lnTo>
                  <a:pt x="22" y="231"/>
                </a:lnTo>
                <a:lnTo>
                  <a:pt x="15" y="234"/>
                </a:lnTo>
                <a:lnTo>
                  <a:pt x="10" y="233"/>
                </a:lnTo>
                <a:lnTo>
                  <a:pt x="2" y="236"/>
                </a:lnTo>
                <a:lnTo>
                  <a:pt x="0" y="230"/>
                </a:lnTo>
                <a:lnTo>
                  <a:pt x="5" y="228"/>
                </a:lnTo>
                <a:lnTo>
                  <a:pt x="5" y="218"/>
                </a:lnTo>
                <a:lnTo>
                  <a:pt x="8" y="213"/>
                </a:lnTo>
                <a:lnTo>
                  <a:pt x="15" y="209"/>
                </a:lnTo>
                <a:lnTo>
                  <a:pt x="20" y="211"/>
                </a:lnTo>
                <a:lnTo>
                  <a:pt x="26" y="203"/>
                </a:lnTo>
                <a:lnTo>
                  <a:pt x="36" y="203"/>
                </a:lnTo>
                <a:lnTo>
                  <a:pt x="37" y="209"/>
                </a:lnTo>
                <a:lnTo>
                  <a:pt x="44" y="213"/>
                </a:lnTo>
                <a:lnTo>
                  <a:pt x="55" y="200"/>
                </a:lnTo>
                <a:lnTo>
                  <a:pt x="66" y="190"/>
                </a:lnTo>
                <a:lnTo>
                  <a:pt x="70" y="183"/>
                </a:lnTo>
                <a:lnTo>
                  <a:pt x="70" y="166"/>
                </a:lnTo>
                <a:lnTo>
                  <a:pt x="78" y="146"/>
                </a:lnTo>
                <a:lnTo>
                  <a:pt x="86" y="135"/>
                </a:lnTo>
                <a:lnTo>
                  <a:pt x="98" y="125"/>
                </a:lnTo>
                <a:lnTo>
                  <a:pt x="101" y="118"/>
                </a:lnTo>
                <a:lnTo>
                  <a:pt x="101" y="111"/>
                </a:lnTo>
                <a:lnTo>
                  <a:pt x="104" y="103"/>
                </a:lnTo>
                <a:lnTo>
                  <a:pt x="103" y="92"/>
                </a:lnTo>
                <a:lnTo>
                  <a:pt x="105" y="73"/>
                </a:lnTo>
                <a:lnTo>
                  <a:pt x="109" y="60"/>
                </a:lnTo>
                <a:lnTo>
                  <a:pt x="114" y="49"/>
                </a:lnTo>
                <a:lnTo>
                  <a:pt x="115" y="37"/>
                </a:lnTo>
                <a:lnTo>
                  <a:pt x="117" y="22"/>
                </a:lnTo>
                <a:lnTo>
                  <a:pt x="124" y="11"/>
                </a:lnTo>
                <a:lnTo>
                  <a:pt x="134" y="5"/>
                </a:lnTo>
                <a:lnTo>
                  <a:pt x="149" y="12"/>
                </a:lnTo>
                <a:lnTo>
                  <a:pt x="161" y="20"/>
                </a:lnTo>
                <a:lnTo>
                  <a:pt x="174" y="22"/>
                </a:lnTo>
                <a:lnTo>
                  <a:pt x="188" y="26"/>
                </a:lnTo>
                <a:lnTo>
                  <a:pt x="193" y="13"/>
                </a:lnTo>
                <a:lnTo>
                  <a:pt x="196" y="11"/>
                </a:lnTo>
                <a:lnTo>
                  <a:pt x="204" y="14"/>
                </a:lnTo>
                <a:lnTo>
                  <a:pt x="224" y="3"/>
                </a:lnTo>
                <a:lnTo>
                  <a:pt x="232" y="8"/>
                </a:lnTo>
                <a:lnTo>
                  <a:pt x="238" y="7"/>
                </a:lnTo>
                <a:lnTo>
                  <a:pt x="240" y="2"/>
                </a:lnTo>
                <a:lnTo>
                  <a:pt x="247" y="0"/>
                </a:lnTo>
                <a:lnTo>
                  <a:pt x="261" y="2"/>
                </a:lnTo>
                <a:lnTo>
                  <a:pt x="273" y="3"/>
                </a:lnTo>
                <a:lnTo>
                  <a:pt x="279" y="1"/>
                </a:lnTo>
                <a:lnTo>
                  <a:pt x="290" y="18"/>
                </a:lnTo>
                <a:lnTo>
                  <a:pt x="298" y="20"/>
                </a:lnTo>
                <a:lnTo>
                  <a:pt x="303" y="17"/>
                </a:lnTo>
                <a:lnTo>
                  <a:pt x="312" y="18"/>
                </a:lnTo>
                <a:lnTo>
                  <a:pt x="322" y="14"/>
                </a:lnTo>
                <a:lnTo>
                  <a:pt x="326" y="23"/>
                </a:lnTo>
                <a:lnTo>
                  <a:pt x="343" y="3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9" name="Freeform 44">
            <a:extLst>
              <a:ext uri="{FF2B5EF4-FFF2-40B4-BE49-F238E27FC236}">
                <a16:creationId xmlns:a16="http://schemas.microsoft.com/office/drawing/2014/main" id="{92B38417-C759-401C-B44A-A2A89F536D28}"/>
              </a:ext>
            </a:extLst>
          </p:cNvPr>
          <p:cNvSpPr>
            <a:spLocks/>
          </p:cNvSpPr>
          <p:nvPr/>
        </p:nvSpPr>
        <p:spPr bwMode="auto">
          <a:xfrm>
            <a:off x="8655373" y="4576633"/>
            <a:ext cx="165507" cy="223127"/>
          </a:xfrm>
          <a:custGeom>
            <a:avLst/>
            <a:gdLst>
              <a:gd name="T0" fmla="*/ 35 w 135"/>
              <a:gd name="T1" fmla="*/ 177 h 182"/>
              <a:gd name="T2" fmla="*/ 28 w 135"/>
              <a:gd name="T3" fmla="*/ 170 h 182"/>
              <a:gd name="T4" fmla="*/ 22 w 135"/>
              <a:gd name="T5" fmla="*/ 173 h 182"/>
              <a:gd name="T6" fmla="*/ 15 w 135"/>
              <a:gd name="T7" fmla="*/ 182 h 182"/>
              <a:gd name="T8" fmla="*/ 0 w 135"/>
              <a:gd name="T9" fmla="*/ 160 h 182"/>
              <a:gd name="T10" fmla="*/ 14 w 135"/>
              <a:gd name="T11" fmla="*/ 149 h 182"/>
              <a:gd name="T12" fmla="*/ 7 w 135"/>
              <a:gd name="T13" fmla="*/ 135 h 182"/>
              <a:gd name="T14" fmla="*/ 14 w 135"/>
              <a:gd name="T15" fmla="*/ 130 h 182"/>
              <a:gd name="T16" fmla="*/ 26 w 135"/>
              <a:gd name="T17" fmla="*/ 127 h 182"/>
              <a:gd name="T18" fmla="*/ 27 w 135"/>
              <a:gd name="T19" fmla="*/ 118 h 182"/>
              <a:gd name="T20" fmla="*/ 37 w 135"/>
              <a:gd name="T21" fmla="*/ 128 h 182"/>
              <a:gd name="T22" fmla="*/ 53 w 135"/>
              <a:gd name="T23" fmla="*/ 129 h 182"/>
              <a:gd name="T24" fmla="*/ 59 w 135"/>
              <a:gd name="T25" fmla="*/ 119 h 182"/>
              <a:gd name="T26" fmla="*/ 61 w 135"/>
              <a:gd name="T27" fmla="*/ 105 h 182"/>
              <a:gd name="T28" fmla="*/ 60 w 135"/>
              <a:gd name="T29" fmla="*/ 89 h 182"/>
              <a:gd name="T30" fmla="*/ 51 w 135"/>
              <a:gd name="T31" fmla="*/ 77 h 182"/>
              <a:gd name="T32" fmla="*/ 59 w 135"/>
              <a:gd name="T33" fmla="*/ 53 h 182"/>
              <a:gd name="T34" fmla="*/ 54 w 135"/>
              <a:gd name="T35" fmla="*/ 48 h 182"/>
              <a:gd name="T36" fmla="*/ 40 w 135"/>
              <a:gd name="T37" fmla="*/ 50 h 182"/>
              <a:gd name="T38" fmla="*/ 35 w 135"/>
              <a:gd name="T39" fmla="*/ 39 h 182"/>
              <a:gd name="T40" fmla="*/ 37 w 135"/>
              <a:gd name="T41" fmla="*/ 30 h 182"/>
              <a:gd name="T42" fmla="*/ 60 w 135"/>
              <a:gd name="T43" fmla="*/ 31 h 182"/>
              <a:gd name="T44" fmla="*/ 75 w 135"/>
              <a:gd name="T45" fmla="*/ 37 h 182"/>
              <a:gd name="T46" fmla="*/ 89 w 135"/>
              <a:gd name="T47" fmla="*/ 41 h 182"/>
              <a:gd name="T48" fmla="*/ 91 w 135"/>
              <a:gd name="T49" fmla="*/ 30 h 182"/>
              <a:gd name="T50" fmla="*/ 100 w 135"/>
              <a:gd name="T51" fmla="*/ 11 h 182"/>
              <a:gd name="T52" fmla="*/ 111 w 135"/>
              <a:gd name="T53" fmla="*/ 0 h 182"/>
              <a:gd name="T54" fmla="*/ 123 w 135"/>
              <a:gd name="T55" fmla="*/ 3 h 182"/>
              <a:gd name="T56" fmla="*/ 135 w 135"/>
              <a:gd name="T57" fmla="*/ 5 h 182"/>
              <a:gd name="T58" fmla="*/ 134 w 135"/>
              <a:gd name="T59" fmla="*/ 17 h 182"/>
              <a:gd name="T60" fmla="*/ 129 w 135"/>
              <a:gd name="T61" fmla="*/ 28 h 182"/>
              <a:gd name="T62" fmla="*/ 125 w 135"/>
              <a:gd name="T63" fmla="*/ 41 h 182"/>
              <a:gd name="T64" fmla="*/ 123 w 135"/>
              <a:gd name="T65" fmla="*/ 60 h 182"/>
              <a:gd name="T66" fmla="*/ 124 w 135"/>
              <a:gd name="T67" fmla="*/ 71 h 182"/>
              <a:gd name="T68" fmla="*/ 121 w 135"/>
              <a:gd name="T69" fmla="*/ 79 h 182"/>
              <a:gd name="T70" fmla="*/ 121 w 135"/>
              <a:gd name="T71" fmla="*/ 86 h 182"/>
              <a:gd name="T72" fmla="*/ 118 w 135"/>
              <a:gd name="T73" fmla="*/ 93 h 182"/>
              <a:gd name="T74" fmla="*/ 106 w 135"/>
              <a:gd name="T75" fmla="*/ 103 h 182"/>
              <a:gd name="T76" fmla="*/ 98 w 135"/>
              <a:gd name="T77" fmla="*/ 114 h 182"/>
              <a:gd name="T78" fmla="*/ 90 w 135"/>
              <a:gd name="T79" fmla="*/ 134 h 182"/>
              <a:gd name="T80" fmla="*/ 90 w 135"/>
              <a:gd name="T81" fmla="*/ 151 h 182"/>
              <a:gd name="T82" fmla="*/ 86 w 135"/>
              <a:gd name="T83" fmla="*/ 158 h 182"/>
              <a:gd name="T84" fmla="*/ 75 w 135"/>
              <a:gd name="T85" fmla="*/ 168 h 182"/>
              <a:gd name="T86" fmla="*/ 64 w 135"/>
              <a:gd name="T87" fmla="*/ 181 h 182"/>
              <a:gd name="T88" fmla="*/ 57 w 135"/>
              <a:gd name="T89" fmla="*/ 177 h 182"/>
              <a:gd name="T90" fmla="*/ 56 w 135"/>
              <a:gd name="T91" fmla="*/ 171 h 182"/>
              <a:gd name="T92" fmla="*/ 46 w 135"/>
              <a:gd name="T93" fmla="*/ 171 h 182"/>
              <a:gd name="T94" fmla="*/ 40 w 135"/>
              <a:gd name="T95" fmla="*/ 179 h 182"/>
              <a:gd name="T96" fmla="*/ 35 w 135"/>
              <a:gd name="T97" fmla="*/ 17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5" h="182">
                <a:moveTo>
                  <a:pt x="35" y="177"/>
                </a:moveTo>
                <a:lnTo>
                  <a:pt x="28" y="170"/>
                </a:lnTo>
                <a:lnTo>
                  <a:pt x="22" y="173"/>
                </a:lnTo>
                <a:lnTo>
                  <a:pt x="15" y="182"/>
                </a:lnTo>
                <a:lnTo>
                  <a:pt x="0" y="160"/>
                </a:lnTo>
                <a:lnTo>
                  <a:pt x="14" y="149"/>
                </a:lnTo>
                <a:lnTo>
                  <a:pt x="7" y="135"/>
                </a:lnTo>
                <a:lnTo>
                  <a:pt x="14" y="130"/>
                </a:lnTo>
                <a:lnTo>
                  <a:pt x="26" y="127"/>
                </a:lnTo>
                <a:lnTo>
                  <a:pt x="27" y="118"/>
                </a:lnTo>
                <a:lnTo>
                  <a:pt x="37" y="128"/>
                </a:lnTo>
                <a:lnTo>
                  <a:pt x="53" y="129"/>
                </a:lnTo>
                <a:lnTo>
                  <a:pt x="59" y="119"/>
                </a:lnTo>
                <a:lnTo>
                  <a:pt x="61" y="105"/>
                </a:lnTo>
                <a:lnTo>
                  <a:pt x="60" y="89"/>
                </a:lnTo>
                <a:lnTo>
                  <a:pt x="51" y="77"/>
                </a:lnTo>
                <a:lnTo>
                  <a:pt x="59" y="53"/>
                </a:lnTo>
                <a:lnTo>
                  <a:pt x="54" y="48"/>
                </a:lnTo>
                <a:lnTo>
                  <a:pt x="40" y="50"/>
                </a:lnTo>
                <a:lnTo>
                  <a:pt x="35" y="39"/>
                </a:lnTo>
                <a:lnTo>
                  <a:pt x="37" y="30"/>
                </a:lnTo>
                <a:lnTo>
                  <a:pt x="60" y="31"/>
                </a:lnTo>
                <a:lnTo>
                  <a:pt x="75" y="37"/>
                </a:lnTo>
                <a:lnTo>
                  <a:pt x="89" y="41"/>
                </a:lnTo>
                <a:lnTo>
                  <a:pt x="91" y="30"/>
                </a:lnTo>
                <a:lnTo>
                  <a:pt x="100" y="11"/>
                </a:lnTo>
                <a:lnTo>
                  <a:pt x="111" y="0"/>
                </a:lnTo>
                <a:lnTo>
                  <a:pt x="123" y="3"/>
                </a:lnTo>
                <a:lnTo>
                  <a:pt x="135" y="5"/>
                </a:lnTo>
                <a:lnTo>
                  <a:pt x="134" y="17"/>
                </a:lnTo>
                <a:lnTo>
                  <a:pt x="129" y="28"/>
                </a:lnTo>
                <a:lnTo>
                  <a:pt x="125" y="41"/>
                </a:lnTo>
                <a:lnTo>
                  <a:pt x="123" y="60"/>
                </a:lnTo>
                <a:lnTo>
                  <a:pt x="124" y="71"/>
                </a:lnTo>
                <a:lnTo>
                  <a:pt x="121" y="79"/>
                </a:lnTo>
                <a:lnTo>
                  <a:pt x="121" y="86"/>
                </a:lnTo>
                <a:lnTo>
                  <a:pt x="118" y="93"/>
                </a:lnTo>
                <a:lnTo>
                  <a:pt x="106" y="103"/>
                </a:lnTo>
                <a:lnTo>
                  <a:pt x="98" y="114"/>
                </a:lnTo>
                <a:lnTo>
                  <a:pt x="90" y="134"/>
                </a:lnTo>
                <a:lnTo>
                  <a:pt x="90" y="151"/>
                </a:lnTo>
                <a:lnTo>
                  <a:pt x="86" y="158"/>
                </a:lnTo>
                <a:lnTo>
                  <a:pt x="75" y="168"/>
                </a:lnTo>
                <a:lnTo>
                  <a:pt x="64" y="181"/>
                </a:lnTo>
                <a:lnTo>
                  <a:pt x="57" y="177"/>
                </a:lnTo>
                <a:lnTo>
                  <a:pt x="56" y="171"/>
                </a:lnTo>
                <a:lnTo>
                  <a:pt x="46" y="171"/>
                </a:lnTo>
                <a:lnTo>
                  <a:pt x="40" y="179"/>
                </a:lnTo>
                <a:lnTo>
                  <a:pt x="35" y="17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0" name="Freeform 45">
            <a:extLst>
              <a:ext uri="{FF2B5EF4-FFF2-40B4-BE49-F238E27FC236}">
                <a16:creationId xmlns:a16="http://schemas.microsoft.com/office/drawing/2014/main" id="{F0EA7FF2-2E69-4898-A990-A0821E872238}"/>
              </a:ext>
            </a:extLst>
          </p:cNvPr>
          <p:cNvSpPr>
            <a:spLocks/>
          </p:cNvSpPr>
          <p:nvPr/>
        </p:nvSpPr>
        <p:spPr bwMode="auto">
          <a:xfrm>
            <a:off x="6626387" y="4354732"/>
            <a:ext cx="273392" cy="426639"/>
          </a:xfrm>
          <a:custGeom>
            <a:avLst/>
            <a:gdLst>
              <a:gd name="T0" fmla="*/ 59 w 223"/>
              <a:gd name="T1" fmla="*/ 257 h 348"/>
              <a:gd name="T2" fmla="*/ 44 w 223"/>
              <a:gd name="T3" fmla="*/ 253 h 348"/>
              <a:gd name="T4" fmla="*/ 24 w 223"/>
              <a:gd name="T5" fmla="*/ 241 h 348"/>
              <a:gd name="T6" fmla="*/ 3 w 223"/>
              <a:gd name="T7" fmla="*/ 230 h 348"/>
              <a:gd name="T8" fmla="*/ 7 w 223"/>
              <a:gd name="T9" fmla="*/ 222 h 348"/>
              <a:gd name="T10" fmla="*/ 11 w 223"/>
              <a:gd name="T11" fmla="*/ 204 h 348"/>
              <a:gd name="T12" fmla="*/ 28 w 223"/>
              <a:gd name="T13" fmla="*/ 189 h 348"/>
              <a:gd name="T14" fmla="*/ 28 w 223"/>
              <a:gd name="T15" fmla="*/ 173 h 348"/>
              <a:gd name="T16" fmla="*/ 29 w 223"/>
              <a:gd name="T17" fmla="*/ 142 h 348"/>
              <a:gd name="T18" fmla="*/ 30 w 223"/>
              <a:gd name="T19" fmla="*/ 119 h 348"/>
              <a:gd name="T20" fmla="*/ 26 w 223"/>
              <a:gd name="T21" fmla="*/ 98 h 348"/>
              <a:gd name="T22" fmla="*/ 36 w 223"/>
              <a:gd name="T23" fmla="*/ 94 h 348"/>
              <a:gd name="T24" fmla="*/ 34 w 223"/>
              <a:gd name="T25" fmla="*/ 78 h 348"/>
              <a:gd name="T26" fmla="*/ 58 w 223"/>
              <a:gd name="T27" fmla="*/ 64 h 348"/>
              <a:gd name="T28" fmla="*/ 67 w 223"/>
              <a:gd name="T29" fmla="*/ 55 h 348"/>
              <a:gd name="T30" fmla="*/ 82 w 223"/>
              <a:gd name="T31" fmla="*/ 28 h 348"/>
              <a:gd name="T32" fmla="*/ 96 w 223"/>
              <a:gd name="T33" fmla="*/ 23 h 348"/>
              <a:gd name="T34" fmla="*/ 125 w 223"/>
              <a:gd name="T35" fmla="*/ 15 h 348"/>
              <a:gd name="T36" fmla="*/ 142 w 223"/>
              <a:gd name="T37" fmla="*/ 0 h 348"/>
              <a:gd name="T38" fmla="*/ 152 w 223"/>
              <a:gd name="T39" fmla="*/ 7 h 348"/>
              <a:gd name="T40" fmla="*/ 137 w 223"/>
              <a:gd name="T41" fmla="*/ 17 h 348"/>
              <a:gd name="T42" fmla="*/ 124 w 223"/>
              <a:gd name="T43" fmla="*/ 34 h 348"/>
              <a:gd name="T44" fmla="*/ 115 w 223"/>
              <a:gd name="T45" fmla="*/ 56 h 348"/>
              <a:gd name="T46" fmla="*/ 118 w 223"/>
              <a:gd name="T47" fmla="*/ 70 h 348"/>
              <a:gd name="T48" fmla="*/ 124 w 223"/>
              <a:gd name="T49" fmla="*/ 84 h 348"/>
              <a:gd name="T50" fmla="*/ 123 w 223"/>
              <a:gd name="T51" fmla="*/ 100 h 348"/>
              <a:gd name="T52" fmla="*/ 128 w 223"/>
              <a:gd name="T53" fmla="*/ 106 h 348"/>
              <a:gd name="T54" fmla="*/ 156 w 223"/>
              <a:gd name="T55" fmla="*/ 111 h 348"/>
              <a:gd name="T56" fmla="*/ 178 w 223"/>
              <a:gd name="T57" fmla="*/ 132 h 348"/>
              <a:gd name="T58" fmla="*/ 199 w 223"/>
              <a:gd name="T59" fmla="*/ 131 h 348"/>
              <a:gd name="T60" fmla="*/ 216 w 223"/>
              <a:gd name="T61" fmla="*/ 132 h 348"/>
              <a:gd name="T62" fmla="*/ 208 w 223"/>
              <a:gd name="T63" fmla="*/ 150 h 348"/>
              <a:gd name="T64" fmla="*/ 210 w 223"/>
              <a:gd name="T65" fmla="*/ 179 h 348"/>
              <a:gd name="T66" fmla="*/ 215 w 223"/>
              <a:gd name="T67" fmla="*/ 189 h 348"/>
              <a:gd name="T68" fmla="*/ 212 w 223"/>
              <a:gd name="T69" fmla="*/ 204 h 348"/>
              <a:gd name="T70" fmla="*/ 223 w 223"/>
              <a:gd name="T71" fmla="*/ 232 h 348"/>
              <a:gd name="T72" fmla="*/ 216 w 223"/>
              <a:gd name="T73" fmla="*/ 223 h 348"/>
              <a:gd name="T74" fmla="*/ 204 w 223"/>
              <a:gd name="T75" fmla="*/ 223 h 348"/>
              <a:gd name="T76" fmla="*/ 169 w 223"/>
              <a:gd name="T77" fmla="*/ 236 h 348"/>
              <a:gd name="T78" fmla="*/ 179 w 223"/>
              <a:gd name="T79" fmla="*/ 246 h 348"/>
              <a:gd name="T80" fmla="*/ 165 w 223"/>
              <a:gd name="T81" fmla="*/ 247 h 348"/>
              <a:gd name="T82" fmla="*/ 173 w 223"/>
              <a:gd name="T83" fmla="*/ 270 h 348"/>
              <a:gd name="T84" fmla="*/ 175 w 223"/>
              <a:gd name="T85" fmla="*/ 291 h 348"/>
              <a:gd name="T86" fmla="*/ 159 w 223"/>
              <a:gd name="T87" fmla="*/ 337 h 348"/>
              <a:gd name="T88" fmla="*/ 165 w 223"/>
              <a:gd name="T89" fmla="*/ 315 h 348"/>
              <a:gd name="T90" fmla="*/ 139 w 223"/>
              <a:gd name="T91" fmla="*/ 307 h 348"/>
              <a:gd name="T92" fmla="*/ 123 w 223"/>
              <a:gd name="T93" fmla="*/ 309 h 348"/>
              <a:gd name="T94" fmla="*/ 98 w 223"/>
              <a:gd name="T95" fmla="*/ 285 h 348"/>
              <a:gd name="T96" fmla="*/ 84 w 223"/>
              <a:gd name="T97" fmla="*/ 270 h 348"/>
              <a:gd name="T98" fmla="*/ 66 w 223"/>
              <a:gd name="T99" fmla="*/ 26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3" h="348">
                <a:moveTo>
                  <a:pt x="66" y="261"/>
                </a:moveTo>
                <a:lnTo>
                  <a:pt x="59" y="257"/>
                </a:lnTo>
                <a:lnTo>
                  <a:pt x="50" y="250"/>
                </a:lnTo>
                <a:lnTo>
                  <a:pt x="44" y="253"/>
                </a:lnTo>
                <a:lnTo>
                  <a:pt x="29" y="250"/>
                </a:lnTo>
                <a:lnTo>
                  <a:pt x="24" y="241"/>
                </a:lnTo>
                <a:lnTo>
                  <a:pt x="21" y="242"/>
                </a:lnTo>
                <a:lnTo>
                  <a:pt x="3" y="230"/>
                </a:lnTo>
                <a:lnTo>
                  <a:pt x="0" y="223"/>
                </a:lnTo>
                <a:lnTo>
                  <a:pt x="7" y="222"/>
                </a:lnTo>
                <a:lnTo>
                  <a:pt x="6" y="211"/>
                </a:lnTo>
                <a:lnTo>
                  <a:pt x="11" y="204"/>
                </a:lnTo>
                <a:lnTo>
                  <a:pt x="20" y="202"/>
                </a:lnTo>
                <a:lnTo>
                  <a:pt x="28" y="189"/>
                </a:lnTo>
                <a:lnTo>
                  <a:pt x="35" y="179"/>
                </a:lnTo>
                <a:lnTo>
                  <a:pt x="28" y="173"/>
                </a:lnTo>
                <a:lnTo>
                  <a:pt x="32" y="161"/>
                </a:lnTo>
                <a:lnTo>
                  <a:pt x="29" y="142"/>
                </a:lnTo>
                <a:lnTo>
                  <a:pt x="33" y="137"/>
                </a:lnTo>
                <a:lnTo>
                  <a:pt x="30" y="119"/>
                </a:lnTo>
                <a:lnTo>
                  <a:pt x="23" y="108"/>
                </a:lnTo>
                <a:lnTo>
                  <a:pt x="26" y="98"/>
                </a:lnTo>
                <a:lnTo>
                  <a:pt x="32" y="100"/>
                </a:lnTo>
                <a:lnTo>
                  <a:pt x="36" y="94"/>
                </a:lnTo>
                <a:lnTo>
                  <a:pt x="32" y="81"/>
                </a:lnTo>
                <a:lnTo>
                  <a:pt x="34" y="78"/>
                </a:lnTo>
                <a:lnTo>
                  <a:pt x="44" y="79"/>
                </a:lnTo>
                <a:lnTo>
                  <a:pt x="58" y="64"/>
                </a:lnTo>
                <a:lnTo>
                  <a:pt x="66" y="62"/>
                </a:lnTo>
                <a:lnTo>
                  <a:pt x="67" y="55"/>
                </a:lnTo>
                <a:lnTo>
                  <a:pt x="71" y="38"/>
                </a:lnTo>
                <a:lnTo>
                  <a:pt x="82" y="28"/>
                </a:lnTo>
                <a:lnTo>
                  <a:pt x="94" y="28"/>
                </a:lnTo>
                <a:lnTo>
                  <a:pt x="96" y="23"/>
                </a:lnTo>
                <a:lnTo>
                  <a:pt x="110" y="25"/>
                </a:lnTo>
                <a:lnTo>
                  <a:pt x="125" y="15"/>
                </a:lnTo>
                <a:lnTo>
                  <a:pt x="132" y="10"/>
                </a:lnTo>
                <a:lnTo>
                  <a:pt x="142" y="0"/>
                </a:lnTo>
                <a:lnTo>
                  <a:pt x="148" y="1"/>
                </a:lnTo>
                <a:lnTo>
                  <a:pt x="152" y="7"/>
                </a:lnTo>
                <a:lnTo>
                  <a:pt x="149" y="14"/>
                </a:lnTo>
                <a:lnTo>
                  <a:pt x="137" y="17"/>
                </a:lnTo>
                <a:lnTo>
                  <a:pt x="131" y="28"/>
                </a:lnTo>
                <a:lnTo>
                  <a:pt x="124" y="34"/>
                </a:lnTo>
                <a:lnTo>
                  <a:pt x="118" y="41"/>
                </a:lnTo>
                <a:lnTo>
                  <a:pt x="115" y="56"/>
                </a:lnTo>
                <a:lnTo>
                  <a:pt x="109" y="68"/>
                </a:lnTo>
                <a:lnTo>
                  <a:pt x="118" y="70"/>
                </a:lnTo>
                <a:lnTo>
                  <a:pt x="120" y="79"/>
                </a:lnTo>
                <a:lnTo>
                  <a:pt x="124" y="84"/>
                </a:lnTo>
                <a:lnTo>
                  <a:pt x="125" y="92"/>
                </a:lnTo>
                <a:lnTo>
                  <a:pt x="123" y="100"/>
                </a:lnTo>
                <a:lnTo>
                  <a:pt x="123" y="104"/>
                </a:lnTo>
                <a:lnTo>
                  <a:pt x="128" y="106"/>
                </a:lnTo>
                <a:lnTo>
                  <a:pt x="132" y="113"/>
                </a:lnTo>
                <a:lnTo>
                  <a:pt x="156" y="111"/>
                </a:lnTo>
                <a:lnTo>
                  <a:pt x="166" y="114"/>
                </a:lnTo>
                <a:lnTo>
                  <a:pt x="178" y="132"/>
                </a:lnTo>
                <a:lnTo>
                  <a:pt x="186" y="129"/>
                </a:lnTo>
                <a:lnTo>
                  <a:pt x="199" y="131"/>
                </a:lnTo>
                <a:lnTo>
                  <a:pt x="210" y="128"/>
                </a:lnTo>
                <a:lnTo>
                  <a:pt x="216" y="132"/>
                </a:lnTo>
                <a:lnTo>
                  <a:pt x="212" y="143"/>
                </a:lnTo>
                <a:lnTo>
                  <a:pt x="208" y="150"/>
                </a:lnTo>
                <a:lnTo>
                  <a:pt x="206" y="165"/>
                </a:lnTo>
                <a:lnTo>
                  <a:pt x="210" y="179"/>
                </a:lnTo>
                <a:lnTo>
                  <a:pt x="215" y="185"/>
                </a:lnTo>
                <a:lnTo>
                  <a:pt x="215" y="189"/>
                </a:lnTo>
                <a:lnTo>
                  <a:pt x="206" y="200"/>
                </a:lnTo>
                <a:lnTo>
                  <a:pt x="212" y="204"/>
                </a:lnTo>
                <a:lnTo>
                  <a:pt x="217" y="212"/>
                </a:lnTo>
                <a:lnTo>
                  <a:pt x="223" y="232"/>
                </a:lnTo>
                <a:lnTo>
                  <a:pt x="219" y="235"/>
                </a:lnTo>
                <a:lnTo>
                  <a:pt x="216" y="223"/>
                </a:lnTo>
                <a:lnTo>
                  <a:pt x="211" y="216"/>
                </a:lnTo>
                <a:lnTo>
                  <a:pt x="204" y="223"/>
                </a:lnTo>
                <a:lnTo>
                  <a:pt x="169" y="223"/>
                </a:lnTo>
                <a:lnTo>
                  <a:pt x="169" y="236"/>
                </a:lnTo>
                <a:lnTo>
                  <a:pt x="180" y="238"/>
                </a:lnTo>
                <a:lnTo>
                  <a:pt x="179" y="246"/>
                </a:lnTo>
                <a:lnTo>
                  <a:pt x="175" y="244"/>
                </a:lnTo>
                <a:lnTo>
                  <a:pt x="165" y="247"/>
                </a:lnTo>
                <a:lnTo>
                  <a:pt x="165" y="262"/>
                </a:lnTo>
                <a:lnTo>
                  <a:pt x="173" y="270"/>
                </a:lnTo>
                <a:lnTo>
                  <a:pt x="176" y="282"/>
                </a:lnTo>
                <a:lnTo>
                  <a:pt x="175" y="291"/>
                </a:lnTo>
                <a:lnTo>
                  <a:pt x="168" y="348"/>
                </a:lnTo>
                <a:lnTo>
                  <a:pt x="159" y="337"/>
                </a:lnTo>
                <a:lnTo>
                  <a:pt x="153" y="336"/>
                </a:lnTo>
                <a:lnTo>
                  <a:pt x="165" y="315"/>
                </a:lnTo>
                <a:lnTo>
                  <a:pt x="150" y="305"/>
                </a:lnTo>
                <a:lnTo>
                  <a:pt x="139" y="307"/>
                </a:lnTo>
                <a:lnTo>
                  <a:pt x="133" y="303"/>
                </a:lnTo>
                <a:lnTo>
                  <a:pt x="123" y="309"/>
                </a:lnTo>
                <a:lnTo>
                  <a:pt x="109" y="306"/>
                </a:lnTo>
                <a:lnTo>
                  <a:pt x="98" y="285"/>
                </a:lnTo>
                <a:lnTo>
                  <a:pt x="89" y="279"/>
                </a:lnTo>
                <a:lnTo>
                  <a:pt x="84" y="270"/>
                </a:lnTo>
                <a:lnTo>
                  <a:pt x="71" y="260"/>
                </a:lnTo>
                <a:lnTo>
                  <a:pt x="66" y="2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93E17771-B786-4FB8-AB61-84DCFB7E0963}"/>
              </a:ext>
            </a:extLst>
          </p:cNvPr>
          <p:cNvSpPr>
            <a:spLocks/>
          </p:cNvSpPr>
          <p:nvPr/>
        </p:nvSpPr>
        <p:spPr bwMode="auto">
          <a:xfrm>
            <a:off x="6479270" y="4385381"/>
            <a:ext cx="73558" cy="77237"/>
          </a:xfrm>
          <a:custGeom>
            <a:avLst/>
            <a:gdLst>
              <a:gd name="T0" fmla="*/ 51 w 60"/>
              <a:gd name="T1" fmla="*/ 63 h 63"/>
              <a:gd name="T2" fmla="*/ 41 w 60"/>
              <a:gd name="T3" fmla="*/ 58 h 63"/>
              <a:gd name="T4" fmla="*/ 38 w 60"/>
              <a:gd name="T5" fmla="*/ 53 h 63"/>
              <a:gd name="T6" fmla="*/ 40 w 60"/>
              <a:gd name="T7" fmla="*/ 50 h 63"/>
              <a:gd name="T8" fmla="*/ 40 w 60"/>
              <a:gd name="T9" fmla="*/ 45 h 63"/>
              <a:gd name="T10" fmla="*/ 35 w 60"/>
              <a:gd name="T11" fmla="*/ 40 h 63"/>
              <a:gd name="T12" fmla="*/ 28 w 60"/>
              <a:gd name="T13" fmla="*/ 36 h 63"/>
              <a:gd name="T14" fmla="*/ 22 w 60"/>
              <a:gd name="T15" fmla="*/ 34 h 63"/>
              <a:gd name="T16" fmla="*/ 21 w 60"/>
              <a:gd name="T17" fmla="*/ 28 h 63"/>
              <a:gd name="T18" fmla="*/ 17 w 60"/>
              <a:gd name="T19" fmla="*/ 24 h 63"/>
              <a:gd name="T20" fmla="*/ 18 w 60"/>
              <a:gd name="T21" fmla="*/ 30 h 63"/>
              <a:gd name="T22" fmla="*/ 14 w 60"/>
              <a:gd name="T23" fmla="*/ 35 h 63"/>
              <a:gd name="T24" fmla="*/ 10 w 60"/>
              <a:gd name="T25" fmla="*/ 29 h 63"/>
              <a:gd name="T26" fmla="*/ 4 w 60"/>
              <a:gd name="T27" fmla="*/ 27 h 63"/>
              <a:gd name="T28" fmla="*/ 2 w 60"/>
              <a:gd name="T29" fmla="*/ 23 h 63"/>
              <a:gd name="T30" fmla="*/ 2 w 60"/>
              <a:gd name="T31" fmla="*/ 17 h 63"/>
              <a:gd name="T32" fmla="*/ 5 w 60"/>
              <a:gd name="T33" fmla="*/ 10 h 63"/>
              <a:gd name="T34" fmla="*/ 0 w 60"/>
              <a:gd name="T35" fmla="*/ 7 h 63"/>
              <a:gd name="T36" fmla="*/ 5 w 60"/>
              <a:gd name="T37" fmla="*/ 3 h 63"/>
              <a:gd name="T38" fmla="*/ 8 w 60"/>
              <a:gd name="T39" fmla="*/ 0 h 63"/>
              <a:gd name="T40" fmla="*/ 19 w 60"/>
              <a:gd name="T41" fmla="*/ 6 h 63"/>
              <a:gd name="T42" fmla="*/ 24 w 60"/>
              <a:gd name="T43" fmla="*/ 3 h 63"/>
              <a:gd name="T44" fmla="*/ 29 w 60"/>
              <a:gd name="T45" fmla="*/ 5 h 63"/>
              <a:gd name="T46" fmla="*/ 32 w 60"/>
              <a:gd name="T47" fmla="*/ 9 h 63"/>
              <a:gd name="T48" fmla="*/ 37 w 60"/>
              <a:gd name="T49" fmla="*/ 11 h 63"/>
              <a:gd name="T50" fmla="*/ 42 w 60"/>
              <a:gd name="T51" fmla="*/ 6 h 63"/>
              <a:gd name="T52" fmla="*/ 46 w 60"/>
              <a:gd name="T53" fmla="*/ 17 h 63"/>
              <a:gd name="T54" fmla="*/ 52 w 60"/>
              <a:gd name="T55" fmla="*/ 26 h 63"/>
              <a:gd name="T56" fmla="*/ 60 w 60"/>
              <a:gd name="T57" fmla="*/ 35 h 63"/>
              <a:gd name="T58" fmla="*/ 53 w 60"/>
              <a:gd name="T59" fmla="*/ 36 h 63"/>
              <a:gd name="T60" fmla="*/ 53 w 60"/>
              <a:gd name="T61" fmla="*/ 45 h 63"/>
              <a:gd name="T62" fmla="*/ 57 w 60"/>
              <a:gd name="T63" fmla="*/ 48 h 63"/>
              <a:gd name="T64" fmla="*/ 54 w 60"/>
              <a:gd name="T65" fmla="*/ 51 h 63"/>
              <a:gd name="T66" fmla="*/ 54 w 60"/>
              <a:gd name="T67" fmla="*/ 54 h 63"/>
              <a:gd name="T68" fmla="*/ 52 w 60"/>
              <a:gd name="T69" fmla="*/ 58 h 63"/>
              <a:gd name="T70" fmla="*/ 51 w 60"/>
              <a:gd name="T71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0" h="63">
                <a:moveTo>
                  <a:pt x="51" y="63"/>
                </a:moveTo>
                <a:lnTo>
                  <a:pt x="41" y="58"/>
                </a:lnTo>
                <a:lnTo>
                  <a:pt x="38" y="53"/>
                </a:lnTo>
                <a:lnTo>
                  <a:pt x="40" y="50"/>
                </a:lnTo>
                <a:lnTo>
                  <a:pt x="40" y="45"/>
                </a:lnTo>
                <a:lnTo>
                  <a:pt x="35" y="40"/>
                </a:lnTo>
                <a:lnTo>
                  <a:pt x="28" y="36"/>
                </a:lnTo>
                <a:lnTo>
                  <a:pt x="22" y="34"/>
                </a:lnTo>
                <a:lnTo>
                  <a:pt x="21" y="28"/>
                </a:lnTo>
                <a:lnTo>
                  <a:pt x="17" y="24"/>
                </a:lnTo>
                <a:lnTo>
                  <a:pt x="18" y="30"/>
                </a:lnTo>
                <a:lnTo>
                  <a:pt x="14" y="35"/>
                </a:lnTo>
                <a:lnTo>
                  <a:pt x="10" y="29"/>
                </a:lnTo>
                <a:lnTo>
                  <a:pt x="4" y="27"/>
                </a:lnTo>
                <a:lnTo>
                  <a:pt x="2" y="23"/>
                </a:lnTo>
                <a:lnTo>
                  <a:pt x="2" y="17"/>
                </a:lnTo>
                <a:lnTo>
                  <a:pt x="5" y="10"/>
                </a:lnTo>
                <a:lnTo>
                  <a:pt x="0" y="7"/>
                </a:lnTo>
                <a:lnTo>
                  <a:pt x="5" y="3"/>
                </a:lnTo>
                <a:lnTo>
                  <a:pt x="8" y="0"/>
                </a:lnTo>
                <a:lnTo>
                  <a:pt x="19" y="6"/>
                </a:lnTo>
                <a:lnTo>
                  <a:pt x="24" y="3"/>
                </a:lnTo>
                <a:lnTo>
                  <a:pt x="29" y="5"/>
                </a:lnTo>
                <a:lnTo>
                  <a:pt x="32" y="9"/>
                </a:lnTo>
                <a:lnTo>
                  <a:pt x="37" y="11"/>
                </a:lnTo>
                <a:lnTo>
                  <a:pt x="42" y="6"/>
                </a:lnTo>
                <a:lnTo>
                  <a:pt x="46" y="17"/>
                </a:lnTo>
                <a:lnTo>
                  <a:pt x="52" y="26"/>
                </a:lnTo>
                <a:lnTo>
                  <a:pt x="60" y="35"/>
                </a:lnTo>
                <a:lnTo>
                  <a:pt x="53" y="36"/>
                </a:lnTo>
                <a:lnTo>
                  <a:pt x="53" y="45"/>
                </a:lnTo>
                <a:lnTo>
                  <a:pt x="57" y="48"/>
                </a:lnTo>
                <a:lnTo>
                  <a:pt x="54" y="51"/>
                </a:lnTo>
                <a:lnTo>
                  <a:pt x="54" y="54"/>
                </a:lnTo>
                <a:lnTo>
                  <a:pt x="52" y="58"/>
                </a:lnTo>
                <a:lnTo>
                  <a:pt x="51" y="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2" name="Freeform 47">
            <a:extLst>
              <a:ext uri="{FF2B5EF4-FFF2-40B4-BE49-F238E27FC236}">
                <a16:creationId xmlns:a16="http://schemas.microsoft.com/office/drawing/2014/main" id="{2A43849F-42F2-4E0D-B42B-6A195C875CAF}"/>
              </a:ext>
            </a:extLst>
          </p:cNvPr>
          <p:cNvSpPr>
            <a:spLocks/>
          </p:cNvSpPr>
          <p:nvPr/>
        </p:nvSpPr>
        <p:spPr bwMode="auto">
          <a:xfrm>
            <a:off x="6531988" y="4081339"/>
            <a:ext cx="232935" cy="84593"/>
          </a:xfrm>
          <a:custGeom>
            <a:avLst/>
            <a:gdLst>
              <a:gd name="T0" fmla="*/ 53 w 190"/>
              <a:gd name="T1" fmla="*/ 0 h 69"/>
              <a:gd name="T2" fmla="*/ 68 w 190"/>
              <a:gd name="T3" fmla="*/ 1 h 69"/>
              <a:gd name="T4" fmla="*/ 82 w 190"/>
              <a:gd name="T5" fmla="*/ 1 h 69"/>
              <a:gd name="T6" fmla="*/ 98 w 190"/>
              <a:gd name="T7" fmla="*/ 8 h 69"/>
              <a:gd name="T8" fmla="*/ 104 w 190"/>
              <a:gd name="T9" fmla="*/ 16 h 69"/>
              <a:gd name="T10" fmla="*/ 121 w 190"/>
              <a:gd name="T11" fmla="*/ 14 h 69"/>
              <a:gd name="T12" fmla="*/ 127 w 190"/>
              <a:gd name="T13" fmla="*/ 19 h 69"/>
              <a:gd name="T14" fmla="*/ 140 w 190"/>
              <a:gd name="T15" fmla="*/ 31 h 69"/>
              <a:gd name="T16" fmla="*/ 150 w 190"/>
              <a:gd name="T17" fmla="*/ 41 h 69"/>
              <a:gd name="T18" fmla="*/ 156 w 190"/>
              <a:gd name="T19" fmla="*/ 40 h 69"/>
              <a:gd name="T20" fmla="*/ 166 w 190"/>
              <a:gd name="T21" fmla="*/ 45 h 69"/>
              <a:gd name="T22" fmla="*/ 164 w 190"/>
              <a:gd name="T23" fmla="*/ 51 h 69"/>
              <a:gd name="T24" fmla="*/ 177 w 190"/>
              <a:gd name="T25" fmla="*/ 51 h 69"/>
              <a:gd name="T26" fmla="*/ 190 w 190"/>
              <a:gd name="T27" fmla="*/ 60 h 69"/>
              <a:gd name="T28" fmla="*/ 187 w 190"/>
              <a:gd name="T29" fmla="*/ 65 h 69"/>
              <a:gd name="T30" fmla="*/ 175 w 190"/>
              <a:gd name="T31" fmla="*/ 67 h 69"/>
              <a:gd name="T32" fmla="*/ 163 w 190"/>
              <a:gd name="T33" fmla="*/ 68 h 69"/>
              <a:gd name="T34" fmla="*/ 151 w 190"/>
              <a:gd name="T35" fmla="*/ 67 h 69"/>
              <a:gd name="T36" fmla="*/ 124 w 190"/>
              <a:gd name="T37" fmla="*/ 69 h 69"/>
              <a:gd name="T38" fmla="*/ 138 w 190"/>
              <a:gd name="T39" fmla="*/ 57 h 69"/>
              <a:gd name="T40" fmla="*/ 131 w 190"/>
              <a:gd name="T41" fmla="*/ 52 h 69"/>
              <a:gd name="T42" fmla="*/ 120 w 190"/>
              <a:gd name="T43" fmla="*/ 50 h 69"/>
              <a:gd name="T44" fmla="*/ 114 w 190"/>
              <a:gd name="T45" fmla="*/ 45 h 69"/>
              <a:gd name="T46" fmla="*/ 112 w 190"/>
              <a:gd name="T47" fmla="*/ 33 h 69"/>
              <a:gd name="T48" fmla="*/ 101 w 190"/>
              <a:gd name="T49" fmla="*/ 34 h 69"/>
              <a:gd name="T50" fmla="*/ 86 w 190"/>
              <a:gd name="T51" fmla="*/ 28 h 69"/>
              <a:gd name="T52" fmla="*/ 81 w 190"/>
              <a:gd name="T53" fmla="*/ 24 h 69"/>
              <a:gd name="T54" fmla="*/ 58 w 190"/>
              <a:gd name="T55" fmla="*/ 20 h 69"/>
              <a:gd name="T56" fmla="*/ 52 w 190"/>
              <a:gd name="T57" fmla="*/ 16 h 69"/>
              <a:gd name="T58" fmla="*/ 60 w 190"/>
              <a:gd name="T59" fmla="*/ 11 h 69"/>
              <a:gd name="T60" fmla="*/ 42 w 190"/>
              <a:gd name="T61" fmla="*/ 10 h 69"/>
              <a:gd name="T62" fmla="*/ 28 w 190"/>
              <a:gd name="T63" fmla="*/ 21 h 69"/>
              <a:gd name="T64" fmla="*/ 20 w 190"/>
              <a:gd name="T65" fmla="*/ 21 h 69"/>
              <a:gd name="T66" fmla="*/ 17 w 190"/>
              <a:gd name="T67" fmla="*/ 26 h 69"/>
              <a:gd name="T68" fmla="*/ 7 w 190"/>
              <a:gd name="T69" fmla="*/ 28 h 69"/>
              <a:gd name="T70" fmla="*/ 0 w 190"/>
              <a:gd name="T71" fmla="*/ 27 h 69"/>
              <a:gd name="T72" fmla="*/ 11 w 190"/>
              <a:gd name="T73" fmla="*/ 20 h 69"/>
              <a:gd name="T74" fmla="*/ 16 w 190"/>
              <a:gd name="T75" fmla="*/ 13 h 69"/>
              <a:gd name="T76" fmla="*/ 25 w 190"/>
              <a:gd name="T77" fmla="*/ 8 h 69"/>
              <a:gd name="T78" fmla="*/ 34 w 190"/>
              <a:gd name="T79" fmla="*/ 4 h 69"/>
              <a:gd name="T80" fmla="*/ 48 w 190"/>
              <a:gd name="T81" fmla="*/ 2 h 69"/>
              <a:gd name="T82" fmla="*/ 53 w 190"/>
              <a:gd name="T8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0" h="69">
                <a:moveTo>
                  <a:pt x="53" y="0"/>
                </a:moveTo>
                <a:lnTo>
                  <a:pt x="68" y="1"/>
                </a:lnTo>
                <a:lnTo>
                  <a:pt x="82" y="1"/>
                </a:lnTo>
                <a:lnTo>
                  <a:pt x="98" y="8"/>
                </a:lnTo>
                <a:lnTo>
                  <a:pt x="104" y="16"/>
                </a:lnTo>
                <a:lnTo>
                  <a:pt x="121" y="14"/>
                </a:lnTo>
                <a:lnTo>
                  <a:pt x="127" y="19"/>
                </a:lnTo>
                <a:lnTo>
                  <a:pt x="140" y="31"/>
                </a:lnTo>
                <a:lnTo>
                  <a:pt x="150" y="41"/>
                </a:lnTo>
                <a:lnTo>
                  <a:pt x="156" y="40"/>
                </a:lnTo>
                <a:lnTo>
                  <a:pt x="166" y="45"/>
                </a:lnTo>
                <a:lnTo>
                  <a:pt x="164" y="51"/>
                </a:lnTo>
                <a:lnTo>
                  <a:pt x="177" y="51"/>
                </a:lnTo>
                <a:lnTo>
                  <a:pt x="190" y="60"/>
                </a:lnTo>
                <a:lnTo>
                  <a:pt x="187" y="65"/>
                </a:lnTo>
                <a:lnTo>
                  <a:pt x="175" y="67"/>
                </a:lnTo>
                <a:lnTo>
                  <a:pt x="163" y="68"/>
                </a:lnTo>
                <a:lnTo>
                  <a:pt x="151" y="67"/>
                </a:lnTo>
                <a:lnTo>
                  <a:pt x="124" y="69"/>
                </a:lnTo>
                <a:lnTo>
                  <a:pt x="138" y="57"/>
                </a:lnTo>
                <a:lnTo>
                  <a:pt x="131" y="52"/>
                </a:lnTo>
                <a:lnTo>
                  <a:pt x="120" y="50"/>
                </a:lnTo>
                <a:lnTo>
                  <a:pt x="114" y="45"/>
                </a:lnTo>
                <a:lnTo>
                  <a:pt x="112" y="33"/>
                </a:lnTo>
                <a:lnTo>
                  <a:pt x="101" y="34"/>
                </a:lnTo>
                <a:lnTo>
                  <a:pt x="86" y="28"/>
                </a:lnTo>
                <a:lnTo>
                  <a:pt x="81" y="24"/>
                </a:lnTo>
                <a:lnTo>
                  <a:pt x="58" y="20"/>
                </a:lnTo>
                <a:lnTo>
                  <a:pt x="52" y="16"/>
                </a:lnTo>
                <a:lnTo>
                  <a:pt x="60" y="11"/>
                </a:lnTo>
                <a:lnTo>
                  <a:pt x="42" y="10"/>
                </a:lnTo>
                <a:lnTo>
                  <a:pt x="28" y="21"/>
                </a:lnTo>
                <a:lnTo>
                  <a:pt x="20" y="21"/>
                </a:lnTo>
                <a:lnTo>
                  <a:pt x="17" y="26"/>
                </a:lnTo>
                <a:lnTo>
                  <a:pt x="7" y="28"/>
                </a:lnTo>
                <a:lnTo>
                  <a:pt x="0" y="27"/>
                </a:lnTo>
                <a:lnTo>
                  <a:pt x="11" y="20"/>
                </a:lnTo>
                <a:lnTo>
                  <a:pt x="16" y="13"/>
                </a:lnTo>
                <a:lnTo>
                  <a:pt x="25" y="8"/>
                </a:lnTo>
                <a:lnTo>
                  <a:pt x="34" y="4"/>
                </a:lnTo>
                <a:lnTo>
                  <a:pt x="48" y="2"/>
                </a:lnTo>
                <a:lnTo>
                  <a:pt x="53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3" name="Freeform 48">
            <a:extLst>
              <a:ext uri="{FF2B5EF4-FFF2-40B4-BE49-F238E27FC236}">
                <a16:creationId xmlns:a16="http://schemas.microsoft.com/office/drawing/2014/main" id="{88A205AF-2040-4493-8840-AA11578DA4E9}"/>
              </a:ext>
            </a:extLst>
          </p:cNvPr>
          <p:cNvSpPr>
            <a:spLocks/>
          </p:cNvSpPr>
          <p:nvPr/>
        </p:nvSpPr>
        <p:spPr bwMode="auto">
          <a:xfrm>
            <a:off x="9099174" y="3763813"/>
            <a:ext cx="38006" cy="17163"/>
          </a:xfrm>
          <a:custGeom>
            <a:avLst/>
            <a:gdLst>
              <a:gd name="T0" fmla="*/ 0 w 31"/>
              <a:gd name="T1" fmla="*/ 11 h 14"/>
              <a:gd name="T2" fmla="*/ 1 w 31"/>
              <a:gd name="T3" fmla="*/ 11 h 14"/>
              <a:gd name="T4" fmla="*/ 3 w 31"/>
              <a:gd name="T5" fmla="*/ 6 h 14"/>
              <a:gd name="T6" fmla="*/ 16 w 31"/>
              <a:gd name="T7" fmla="*/ 6 h 14"/>
              <a:gd name="T8" fmla="*/ 31 w 31"/>
              <a:gd name="T9" fmla="*/ 0 h 14"/>
              <a:gd name="T10" fmla="*/ 20 w 31"/>
              <a:gd name="T11" fmla="*/ 9 h 14"/>
              <a:gd name="T12" fmla="*/ 22 w 31"/>
              <a:gd name="T13" fmla="*/ 12 h 14"/>
              <a:gd name="T14" fmla="*/ 20 w 31"/>
              <a:gd name="T15" fmla="*/ 12 h 14"/>
              <a:gd name="T16" fmla="*/ 17 w 31"/>
              <a:gd name="T17" fmla="*/ 13 h 14"/>
              <a:gd name="T18" fmla="*/ 14 w 31"/>
              <a:gd name="T19" fmla="*/ 13 h 14"/>
              <a:gd name="T20" fmla="*/ 13 w 31"/>
              <a:gd name="T21" fmla="*/ 14 h 14"/>
              <a:gd name="T22" fmla="*/ 13 w 31"/>
              <a:gd name="T23" fmla="*/ 12 h 14"/>
              <a:gd name="T24" fmla="*/ 11 w 31"/>
              <a:gd name="T25" fmla="*/ 10 h 14"/>
              <a:gd name="T26" fmla="*/ 8 w 31"/>
              <a:gd name="T27" fmla="*/ 10 h 14"/>
              <a:gd name="T28" fmla="*/ 4 w 31"/>
              <a:gd name="T29" fmla="*/ 12 h 14"/>
              <a:gd name="T30" fmla="*/ 0 w 31"/>
              <a:gd name="T31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" h="14">
                <a:moveTo>
                  <a:pt x="0" y="11"/>
                </a:moveTo>
                <a:lnTo>
                  <a:pt x="1" y="11"/>
                </a:lnTo>
                <a:lnTo>
                  <a:pt x="3" y="6"/>
                </a:lnTo>
                <a:lnTo>
                  <a:pt x="16" y="6"/>
                </a:lnTo>
                <a:lnTo>
                  <a:pt x="31" y="0"/>
                </a:lnTo>
                <a:lnTo>
                  <a:pt x="20" y="9"/>
                </a:lnTo>
                <a:lnTo>
                  <a:pt x="22" y="12"/>
                </a:lnTo>
                <a:lnTo>
                  <a:pt x="20" y="12"/>
                </a:lnTo>
                <a:lnTo>
                  <a:pt x="17" y="13"/>
                </a:lnTo>
                <a:lnTo>
                  <a:pt x="14" y="13"/>
                </a:lnTo>
                <a:lnTo>
                  <a:pt x="13" y="14"/>
                </a:lnTo>
                <a:lnTo>
                  <a:pt x="13" y="12"/>
                </a:lnTo>
                <a:lnTo>
                  <a:pt x="11" y="10"/>
                </a:lnTo>
                <a:lnTo>
                  <a:pt x="8" y="10"/>
                </a:lnTo>
                <a:lnTo>
                  <a:pt x="4" y="12"/>
                </a:lnTo>
                <a:lnTo>
                  <a:pt x="0" y="1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4" name="Freeform 49">
            <a:extLst>
              <a:ext uri="{FF2B5EF4-FFF2-40B4-BE49-F238E27FC236}">
                <a16:creationId xmlns:a16="http://schemas.microsoft.com/office/drawing/2014/main" id="{955D45E9-8C38-4459-88CC-169C6B5E9037}"/>
              </a:ext>
            </a:extLst>
          </p:cNvPr>
          <p:cNvSpPr>
            <a:spLocks/>
          </p:cNvSpPr>
          <p:nvPr/>
        </p:nvSpPr>
        <p:spPr bwMode="auto">
          <a:xfrm>
            <a:off x="9089367" y="3776073"/>
            <a:ext cx="38006" cy="14711"/>
          </a:xfrm>
          <a:custGeom>
            <a:avLst/>
            <a:gdLst>
              <a:gd name="T0" fmla="*/ 30 w 31"/>
              <a:gd name="T1" fmla="*/ 2 h 12"/>
              <a:gd name="T2" fmla="*/ 31 w 31"/>
              <a:gd name="T3" fmla="*/ 4 h 12"/>
              <a:gd name="T4" fmla="*/ 14 w 31"/>
              <a:gd name="T5" fmla="*/ 12 h 12"/>
              <a:gd name="T6" fmla="*/ 5 w 31"/>
              <a:gd name="T7" fmla="*/ 10 h 12"/>
              <a:gd name="T8" fmla="*/ 0 w 31"/>
              <a:gd name="T9" fmla="*/ 2 h 12"/>
              <a:gd name="T10" fmla="*/ 8 w 31"/>
              <a:gd name="T11" fmla="*/ 1 h 12"/>
              <a:gd name="T12" fmla="*/ 12 w 31"/>
              <a:gd name="T13" fmla="*/ 2 h 12"/>
              <a:gd name="T14" fmla="*/ 16 w 31"/>
              <a:gd name="T15" fmla="*/ 0 h 12"/>
              <a:gd name="T16" fmla="*/ 19 w 31"/>
              <a:gd name="T17" fmla="*/ 0 h 12"/>
              <a:gd name="T18" fmla="*/ 21 w 31"/>
              <a:gd name="T19" fmla="*/ 2 h 12"/>
              <a:gd name="T20" fmla="*/ 21 w 31"/>
              <a:gd name="T21" fmla="*/ 4 h 12"/>
              <a:gd name="T22" fmla="*/ 22 w 31"/>
              <a:gd name="T23" fmla="*/ 3 h 12"/>
              <a:gd name="T24" fmla="*/ 25 w 31"/>
              <a:gd name="T25" fmla="*/ 3 h 12"/>
              <a:gd name="T26" fmla="*/ 28 w 31"/>
              <a:gd name="T27" fmla="*/ 2 h 12"/>
              <a:gd name="T28" fmla="*/ 30 w 31"/>
              <a:gd name="T29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" h="12">
                <a:moveTo>
                  <a:pt x="30" y="2"/>
                </a:moveTo>
                <a:lnTo>
                  <a:pt x="31" y="4"/>
                </a:lnTo>
                <a:lnTo>
                  <a:pt x="14" y="12"/>
                </a:lnTo>
                <a:lnTo>
                  <a:pt x="5" y="10"/>
                </a:lnTo>
                <a:lnTo>
                  <a:pt x="0" y="2"/>
                </a:lnTo>
                <a:lnTo>
                  <a:pt x="8" y="1"/>
                </a:lnTo>
                <a:lnTo>
                  <a:pt x="12" y="2"/>
                </a:lnTo>
                <a:lnTo>
                  <a:pt x="16" y="0"/>
                </a:lnTo>
                <a:lnTo>
                  <a:pt x="19" y="0"/>
                </a:lnTo>
                <a:lnTo>
                  <a:pt x="21" y="2"/>
                </a:lnTo>
                <a:lnTo>
                  <a:pt x="21" y="4"/>
                </a:lnTo>
                <a:lnTo>
                  <a:pt x="22" y="3"/>
                </a:lnTo>
                <a:lnTo>
                  <a:pt x="25" y="3"/>
                </a:lnTo>
                <a:lnTo>
                  <a:pt x="28" y="2"/>
                </a:lnTo>
                <a:lnTo>
                  <a:pt x="30" y="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5" name="Freeform 50">
            <a:extLst>
              <a:ext uri="{FF2B5EF4-FFF2-40B4-BE49-F238E27FC236}">
                <a16:creationId xmlns:a16="http://schemas.microsoft.com/office/drawing/2014/main" id="{417A2441-51E3-45BF-816D-992C1CC4B0A9}"/>
              </a:ext>
            </a:extLst>
          </p:cNvPr>
          <p:cNvSpPr>
            <a:spLocks/>
          </p:cNvSpPr>
          <p:nvPr/>
        </p:nvSpPr>
        <p:spPr bwMode="auto">
          <a:xfrm>
            <a:off x="8644338" y="3375178"/>
            <a:ext cx="131179" cy="63751"/>
          </a:xfrm>
          <a:custGeom>
            <a:avLst/>
            <a:gdLst>
              <a:gd name="T0" fmla="*/ 79 w 107"/>
              <a:gd name="T1" fmla="*/ 51 h 52"/>
              <a:gd name="T2" fmla="*/ 71 w 107"/>
              <a:gd name="T3" fmla="*/ 48 h 52"/>
              <a:gd name="T4" fmla="*/ 63 w 107"/>
              <a:gd name="T5" fmla="*/ 49 h 52"/>
              <a:gd name="T6" fmla="*/ 50 w 107"/>
              <a:gd name="T7" fmla="*/ 43 h 52"/>
              <a:gd name="T8" fmla="*/ 45 w 107"/>
              <a:gd name="T9" fmla="*/ 44 h 52"/>
              <a:gd name="T10" fmla="*/ 37 w 107"/>
              <a:gd name="T11" fmla="*/ 52 h 52"/>
              <a:gd name="T12" fmla="*/ 24 w 107"/>
              <a:gd name="T13" fmla="*/ 46 h 52"/>
              <a:gd name="T14" fmla="*/ 14 w 107"/>
              <a:gd name="T15" fmla="*/ 37 h 52"/>
              <a:gd name="T16" fmla="*/ 6 w 107"/>
              <a:gd name="T17" fmla="*/ 32 h 52"/>
              <a:gd name="T18" fmla="*/ 4 w 107"/>
              <a:gd name="T19" fmla="*/ 24 h 52"/>
              <a:gd name="T20" fmla="*/ 0 w 107"/>
              <a:gd name="T21" fmla="*/ 18 h 52"/>
              <a:gd name="T22" fmla="*/ 12 w 107"/>
              <a:gd name="T23" fmla="*/ 13 h 52"/>
              <a:gd name="T24" fmla="*/ 17 w 107"/>
              <a:gd name="T25" fmla="*/ 8 h 52"/>
              <a:gd name="T26" fmla="*/ 28 w 107"/>
              <a:gd name="T27" fmla="*/ 4 h 52"/>
              <a:gd name="T28" fmla="*/ 32 w 107"/>
              <a:gd name="T29" fmla="*/ 0 h 52"/>
              <a:gd name="T30" fmla="*/ 36 w 107"/>
              <a:gd name="T31" fmla="*/ 3 h 52"/>
              <a:gd name="T32" fmla="*/ 43 w 107"/>
              <a:gd name="T33" fmla="*/ 1 h 52"/>
              <a:gd name="T34" fmla="*/ 51 w 107"/>
              <a:gd name="T35" fmla="*/ 7 h 52"/>
              <a:gd name="T36" fmla="*/ 63 w 107"/>
              <a:gd name="T37" fmla="*/ 9 h 52"/>
              <a:gd name="T38" fmla="*/ 63 w 107"/>
              <a:gd name="T39" fmla="*/ 15 h 52"/>
              <a:gd name="T40" fmla="*/ 72 w 107"/>
              <a:gd name="T41" fmla="*/ 19 h 52"/>
              <a:gd name="T42" fmla="*/ 74 w 107"/>
              <a:gd name="T43" fmla="*/ 14 h 52"/>
              <a:gd name="T44" fmla="*/ 85 w 107"/>
              <a:gd name="T45" fmla="*/ 16 h 52"/>
              <a:gd name="T46" fmla="*/ 87 w 107"/>
              <a:gd name="T47" fmla="*/ 22 h 52"/>
              <a:gd name="T48" fmla="*/ 99 w 107"/>
              <a:gd name="T49" fmla="*/ 23 h 52"/>
              <a:gd name="T50" fmla="*/ 107 w 107"/>
              <a:gd name="T51" fmla="*/ 33 h 52"/>
              <a:gd name="T52" fmla="*/ 103 w 107"/>
              <a:gd name="T53" fmla="*/ 33 h 52"/>
              <a:gd name="T54" fmla="*/ 100 w 107"/>
              <a:gd name="T55" fmla="*/ 37 h 52"/>
              <a:gd name="T56" fmla="*/ 97 w 107"/>
              <a:gd name="T57" fmla="*/ 38 h 52"/>
              <a:gd name="T58" fmla="*/ 96 w 107"/>
              <a:gd name="T59" fmla="*/ 42 h 52"/>
              <a:gd name="T60" fmla="*/ 93 w 107"/>
              <a:gd name="T61" fmla="*/ 43 h 52"/>
              <a:gd name="T62" fmla="*/ 93 w 107"/>
              <a:gd name="T63" fmla="*/ 45 h 52"/>
              <a:gd name="T64" fmla="*/ 88 w 107"/>
              <a:gd name="T65" fmla="*/ 47 h 52"/>
              <a:gd name="T66" fmla="*/ 80 w 107"/>
              <a:gd name="T67" fmla="*/ 47 h 52"/>
              <a:gd name="T68" fmla="*/ 79 w 107"/>
              <a:gd name="T69" fmla="*/ 5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7" h="52">
                <a:moveTo>
                  <a:pt x="79" y="51"/>
                </a:moveTo>
                <a:lnTo>
                  <a:pt x="71" y="48"/>
                </a:lnTo>
                <a:lnTo>
                  <a:pt x="63" y="49"/>
                </a:lnTo>
                <a:lnTo>
                  <a:pt x="50" y="43"/>
                </a:lnTo>
                <a:lnTo>
                  <a:pt x="45" y="44"/>
                </a:lnTo>
                <a:lnTo>
                  <a:pt x="37" y="52"/>
                </a:lnTo>
                <a:lnTo>
                  <a:pt x="24" y="46"/>
                </a:lnTo>
                <a:lnTo>
                  <a:pt x="14" y="37"/>
                </a:lnTo>
                <a:lnTo>
                  <a:pt x="6" y="32"/>
                </a:lnTo>
                <a:lnTo>
                  <a:pt x="4" y="24"/>
                </a:lnTo>
                <a:lnTo>
                  <a:pt x="0" y="18"/>
                </a:lnTo>
                <a:lnTo>
                  <a:pt x="12" y="13"/>
                </a:lnTo>
                <a:lnTo>
                  <a:pt x="17" y="8"/>
                </a:lnTo>
                <a:lnTo>
                  <a:pt x="28" y="4"/>
                </a:lnTo>
                <a:lnTo>
                  <a:pt x="32" y="0"/>
                </a:lnTo>
                <a:lnTo>
                  <a:pt x="36" y="3"/>
                </a:lnTo>
                <a:lnTo>
                  <a:pt x="43" y="1"/>
                </a:lnTo>
                <a:lnTo>
                  <a:pt x="51" y="7"/>
                </a:lnTo>
                <a:lnTo>
                  <a:pt x="63" y="9"/>
                </a:lnTo>
                <a:lnTo>
                  <a:pt x="63" y="15"/>
                </a:lnTo>
                <a:lnTo>
                  <a:pt x="72" y="19"/>
                </a:lnTo>
                <a:lnTo>
                  <a:pt x="74" y="14"/>
                </a:lnTo>
                <a:lnTo>
                  <a:pt x="85" y="16"/>
                </a:lnTo>
                <a:lnTo>
                  <a:pt x="87" y="22"/>
                </a:lnTo>
                <a:lnTo>
                  <a:pt x="99" y="23"/>
                </a:lnTo>
                <a:lnTo>
                  <a:pt x="107" y="33"/>
                </a:lnTo>
                <a:lnTo>
                  <a:pt x="103" y="33"/>
                </a:lnTo>
                <a:lnTo>
                  <a:pt x="100" y="37"/>
                </a:lnTo>
                <a:lnTo>
                  <a:pt x="97" y="38"/>
                </a:lnTo>
                <a:lnTo>
                  <a:pt x="96" y="42"/>
                </a:lnTo>
                <a:lnTo>
                  <a:pt x="93" y="43"/>
                </a:lnTo>
                <a:lnTo>
                  <a:pt x="93" y="45"/>
                </a:lnTo>
                <a:lnTo>
                  <a:pt x="88" y="47"/>
                </a:lnTo>
                <a:lnTo>
                  <a:pt x="80" y="47"/>
                </a:lnTo>
                <a:lnTo>
                  <a:pt x="79" y="5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6" name="Freeform 51">
            <a:extLst>
              <a:ext uri="{FF2B5EF4-FFF2-40B4-BE49-F238E27FC236}">
                <a16:creationId xmlns:a16="http://schemas.microsoft.com/office/drawing/2014/main" id="{53675E86-19DB-423B-8FB1-1E131DB3CABA}"/>
              </a:ext>
            </a:extLst>
          </p:cNvPr>
          <p:cNvSpPr>
            <a:spLocks/>
          </p:cNvSpPr>
          <p:nvPr/>
        </p:nvSpPr>
        <p:spPr bwMode="auto">
          <a:xfrm>
            <a:off x="8521742" y="3280780"/>
            <a:ext cx="175315" cy="190026"/>
          </a:xfrm>
          <a:custGeom>
            <a:avLst/>
            <a:gdLst>
              <a:gd name="T0" fmla="*/ 58 w 143"/>
              <a:gd name="T1" fmla="*/ 0 h 155"/>
              <a:gd name="T2" fmla="*/ 59 w 143"/>
              <a:gd name="T3" fmla="*/ 8 h 155"/>
              <a:gd name="T4" fmla="*/ 75 w 143"/>
              <a:gd name="T5" fmla="*/ 12 h 155"/>
              <a:gd name="T6" fmla="*/ 75 w 143"/>
              <a:gd name="T7" fmla="*/ 20 h 155"/>
              <a:gd name="T8" fmla="*/ 90 w 143"/>
              <a:gd name="T9" fmla="*/ 16 h 155"/>
              <a:gd name="T10" fmla="*/ 99 w 143"/>
              <a:gd name="T11" fmla="*/ 10 h 155"/>
              <a:gd name="T12" fmla="*/ 117 w 143"/>
              <a:gd name="T13" fmla="*/ 18 h 155"/>
              <a:gd name="T14" fmla="*/ 125 w 143"/>
              <a:gd name="T15" fmla="*/ 25 h 155"/>
              <a:gd name="T16" fmla="*/ 129 w 143"/>
              <a:gd name="T17" fmla="*/ 35 h 155"/>
              <a:gd name="T18" fmla="*/ 125 w 143"/>
              <a:gd name="T19" fmla="*/ 40 h 155"/>
              <a:gd name="T20" fmla="*/ 131 w 143"/>
              <a:gd name="T21" fmla="*/ 47 h 155"/>
              <a:gd name="T22" fmla="*/ 136 w 143"/>
              <a:gd name="T23" fmla="*/ 58 h 155"/>
              <a:gd name="T24" fmla="*/ 136 w 143"/>
              <a:gd name="T25" fmla="*/ 65 h 155"/>
              <a:gd name="T26" fmla="*/ 143 w 143"/>
              <a:gd name="T27" fmla="*/ 78 h 155"/>
              <a:gd name="T28" fmla="*/ 136 w 143"/>
              <a:gd name="T29" fmla="*/ 80 h 155"/>
              <a:gd name="T30" fmla="*/ 132 w 143"/>
              <a:gd name="T31" fmla="*/ 77 h 155"/>
              <a:gd name="T32" fmla="*/ 128 w 143"/>
              <a:gd name="T33" fmla="*/ 81 h 155"/>
              <a:gd name="T34" fmla="*/ 117 w 143"/>
              <a:gd name="T35" fmla="*/ 85 h 155"/>
              <a:gd name="T36" fmla="*/ 112 w 143"/>
              <a:gd name="T37" fmla="*/ 90 h 155"/>
              <a:gd name="T38" fmla="*/ 100 w 143"/>
              <a:gd name="T39" fmla="*/ 95 h 155"/>
              <a:gd name="T40" fmla="*/ 104 w 143"/>
              <a:gd name="T41" fmla="*/ 101 h 155"/>
              <a:gd name="T42" fmla="*/ 106 w 143"/>
              <a:gd name="T43" fmla="*/ 109 h 155"/>
              <a:gd name="T44" fmla="*/ 114 w 143"/>
              <a:gd name="T45" fmla="*/ 114 h 155"/>
              <a:gd name="T46" fmla="*/ 124 w 143"/>
              <a:gd name="T47" fmla="*/ 123 h 155"/>
              <a:gd name="T48" fmla="*/ 119 w 143"/>
              <a:gd name="T49" fmla="*/ 132 h 155"/>
              <a:gd name="T50" fmla="*/ 113 w 143"/>
              <a:gd name="T51" fmla="*/ 135 h 155"/>
              <a:gd name="T52" fmla="*/ 117 w 143"/>
              <a:gd name="T53" fmla="*/ 148 h 155"/>
              <a:gd name="T54" fmla="*/ 115 w 143"/>
              <a:gd name="T55" fmla="*/ 151 h 155"/>
              <a:gd name="T56" fmla="*/ 110 w 143"/>
              <a:gd name="T57" fmla="*/ 147 h 155"/>
              <a:gd name="T58" fmla="*/ 102 w 143"/>
              <a:gd name="T59" fmla="*/ 147 h 155"/>
              <a:gd name="T60" fmla="*/ 91 w 143"/>
              <a:gd name="T61" fmla="*/ 150 h 155"/>
              <a:gd name="T62" fmla="*/ 76 w 143"/>
              <a:gd name="T63" fmla="*/ 149 h 155"/>
              <a:gd name="T64" fmla="*/ 75 w 143"/>
              <a:gd name="T65" fmla="*/ 155 h 155"/>
              <a:gd name="T66" fmla="*/ 66 w 143"/>
              <a:gd name="T67" fmla="*/ 149 h 155"/>
              <a:gd name="T68" fmla="*/ 61 w 143"/>
              <a:gd name="T69" fmla="*/ 150 h 155"/>
              <a:gd name="T70" fmla="*/ 44 w 143"/>
              <a:gd name="T71" fmla="*/ 144 h 155"/>
              <a:gd name="T72" fmla="*/ 40 w 143"/>
              <a:gd name="T73" fmla="*/ 148 h 155"/>
              <a:gd name="T74" fmla="*/ 26 w 143"/>
              <a:gd name="T75" fmla="*/ 148 h 155"/>
              <a:gd name="T76" fmla="*/ 28 w 143"/>
              <a:gd name="T77" fmla="*/ 134 h 155"/>
              <a:gd name="T78" fmla="*/ 35 w 143"/>
              <a:gd name="T79" fmla="*/ 120 h 155"/>
              <a:gd name="T80" fmla="*/ 12 w 143"/>
              <a:gd name="T81" fmla="*/ 116 h 155"/>
              <a:gd name="T82" fmla="*/ 4 w 143"/>
              <a:gd name="T83" fmla="*/ 111 h 155"/>
              <a:gd name="T84" fmla="*/ 5 w 143"/>
              <a:gd name="T85" fmla="*/ 102 h 155"/>
              <a:gd name="T86" fmla="*/ 2 w 143"/>
              <a:gd name="T87" fmla="*/ 97 h 155"/>
              <a:gd name="T88" fmla="*/ 3 w 143"/>
              <a:gd name="T89" fmla="*/ 84 h 155"/>
              <a:gd name="T90" fmla="*/ 0 w 143"/>
              <a:gd name="T91" fmla="*/ 63 h 155"/>
              <a:gd name="T92" fmla="*/ 9 w 143"/>
              <a:gd name="T93" fmla="*/ 63 h 155"/>
              <a:gd name="T94" fmla="*/ 13 w 143"/>
              <a:gd name="T95" fmla="*/ 55 h 155"/>
              <a:gd name="T96" fmla="*/ 16 w 143"/>
              <a:gd name="T97" fmla="*/ 37 h 155"/>
              <a:gd name="T98" fmla="*/ 13 w 143"/>
              <a:gd name="T99" fmla="*/ 30 h 155"/>
              <a:gd name="T100" fmla="*/ 16 w 143"/>
              <a:gd name="T101" fmla="*/ 26 h 155"/>
              <a:gd name="T102" fmla="*/ 29 w 143"/>
              <a:gd name="T103" fmla="*/ 25 h 155"/>
              <a:gd name="T104" fmla="*/ 32 w 143"/>
              <a:gd name="T105" fmla="*/ 29 h 155"/>
              <a:gd name="T106" fmla="*/ 42 w 143"/>
              <a:gd name="T107" fmla="*/ 19 h 155"/>
              <a:gd name="T108" fmla="*/ 38 w 143"/>
              <a:gd name="T109" fmla="*/ 12 h 155"/>
              <a:gd name="T110" fmla="*/ 36 w 143"/>
              <a:gd name="T111" fmla="*/ 1 h 155"/>
              <a:gd name="T112" fmla="*/ 48 w 143"/>
              <a:gd name="T113" fmla="*/ 3 h 155"/>
              <a:gd name="T114" fmla="*/ 58 w 143"/>
              <a:gd name="T115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3" h="155">
                <a:moveTo>
                  <a:pt x="58" y="0"/>
                </a:moveTo>
                <a:lnTo>
                  <a:pt x="59" y="8"/>
                </a:lnTo>
                <a:lnTo>
                  <a:pt x="75" y="12"/>
                </a:lnTo>
                <a:lnTo>
                  <a:pt x="75" y="20"/>
                </a:lnTo>
                <a:lnTo>
                  <a:pt x="90" y="16"/>
                </a:lnTo>
                <a:lnTo>
                  <a:pt x="99" y="10"/>
                </a:lnTo>
                <a:lnTo>
                  <a:pt x="117" y="18"/>
                </a:lnTo>
                <a:lnTo>
                  <a:pt x="125" y="25"/>
                </a:lnTo>
                <a:lnTo>
                  <a:pt x="129" y="35"/>
                </a:lnTo>
                <a:lnTo>
                  <a:pt x="125" y="40"/>
                </a:lnTo>
                <a:lnTo>
                  <a:pt x="131" y="47"/>
                </a:lnTo>
                <a:lnTo>
                  <a:pt x="136" y="58"/>
                </a:lnTo>
                <a:lnTo>
                  <a:pt x="136" y="65"/>
                </a:lnTo>
                <a:lnTo>
                  <a:pt x="143" y="78"/>
                </a:lnTo>
                <a:lnTo>
                  <a:pt x="136" y="80"/>
                </a:lnTo>
                <a:lnTo>
                  <a:pt x="132" y="77"/>
                </a:lnTo>
                <a:lnTo>
                  <a:pt x="128" y="81"/>
                </a:lnTo>
                <a:lnTo>
                  <a:pt x="117" y="85"/>
                </a:lnTo>
                <a:lnTo>
                  <a:pt x="112" y="90"/>
                </a:lnTo>
                <a:lnTo>
                  <a:pt x="100" y="95"/>
                </a:lnTo>
                <a:lnTo>
                  <a:pt x="104" y="101"/>
                </a:lnTo>
                <a:lnTo>
                  <a:pt x="106" y="109"/>
                </a:lnTo>
                <a:lnTo>
                  <a:pt x="114" y="114"/>
                </a:lnTo>
                <a:lnTo>
                  <a:pt x="124" y="123"/>
                </a:lnTo>
                <a:lnTo>
                  <a:pt x="119" y="132"/>
                </a:lnTo>
                <a:lnTo>
                  <a:pt x="113" y="135"/>
                </a:lnTo>
                <a:lnTo>
                  <a:pt x="117" y="148"/>
                </a:lnTo>
                <a:lnTo>
                  <a:pt x="115" y="151"/>
                </a:lnTo>
                <a:lnTo>
                  <a:pt x="110" y="147"/>
                </a:lnTo>
                <a:lnTo>
                  <a:pt x="102" y="147"/>
                </a:lnTo>
                <a:lnTo>
                  <a:pt x="91" y="150"/>
                </a:lnTo>
                <a:lnTo>
                  <a:pt x="76" y="149"/>
                </a:lnTo>
                <a:lnTo>
                  <a:pt x="75" y="155"/>
                </a:lnTo>
                <a:lnTo>
                  <a:pt x="66" y="149"/>
                </a:lnTo>
                <a:lnTo>
                  <a:pt x="61" y="150"/>
                </a:lnTo>
                <a:lnTo>
                  <a:pt x="44" y="144"/>
                </a:lnTo>
                <a:lnTo>
                  <a:pt x="40" y="148"/>
                </a:lnTo>
                <a:lnTo>
                  <a:pt x="26" y="148"/>
                </a:lnTo>
                <a:lnTo>
                  <a:pt x="28" y="134"/>
                </a:lnTo>
                <a:lnTo>
                  <a:pt x="35" y="120"/>
                </a:lnTo>
                <a:lnTo>
                  <a:pt x="12" y="116"/>
                </a:lnTo>
                <a:lnTo>
                  <a:pt x="4" y="111"/>
                </a:lnTo>
                <a:lnTo>
                  <a:pt x="5" y="102"/>
                </a:lnTo>
                <a:lnTo>
                  <a:pt x="2" y="97"/>
                </a:lnTo>
                <a:lnTo>
                  <a:pt x="3" y="84"/>
                </a:lnTo>
                <a:lnTo>
                  <a:pt x="0" y="63"/>
                </a:lnTo>
                <a:lnTo>
                  <a:pt x="9" y="63"/>
                </a:lnTo>
                <a:lnTo>
                  <a:pt x="13" y="55"/>
                </a:lnTo>
                <a:lnTo>
                  <a:pt x="16" y="37"/>
                </a:lnTo>
                <a:lnTo>
                  <a:pt x="13" y="30"/>
                </a:lnTo>
                <a:lnTo>
                  <a:pt x="16" y="26"/>
                </a:lnTo>
                <a:lnTo>
                  <a:pt x="29" y="25"/>
                </a:lnTo>
                <a:lnTo>
                  <a:pt x="32" y="29"/>
                </a:lnTo>
                <a:lnTo>
                  <a:pt x="42" y="19"/>
                </a:lnTo>
                <a:lnTo>
                  <a:pt x="38" y="12"/>
                </a:lnTo>
                <a:lnTo>
                  <a:pt x="36" y="1"/>
                </a:lnTo>
                <a:lnTo>
                  <a:pt x="48" y="3"/>
                </a:lnTo>
                <a:lnTo>
                  <a:pt x="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7" name="Freeform 52">
            <a:extLst>
              <a:ext uri="{FF2B5EF4-FFF2-40B4-BE49-F238E27FC236}">
                <a16:creationId xmlns:a16="http://schemas.microsoft.com/office/drawing/2014/main" id="{329F07D1-4EEA-4D61-80E5-18A10E198C25}"/>
              </a:ext>
            </a:extLst>
          </p:cNvPr>
          <p:cNvSpPr>
            <a:spLocks/>
          </p:cNvSpPr>
          <p:nvPr/>
        </p:nvSpPr>
        <p:spPr bwMode="auto">
          <a:xfrm>
            <a:off x="9338239" y="4348601"/>
            <a:ext cx="36780" cy="44135"/>
          </a:xfrm>
          <a:custGeom>
            <a:avLst/>
            <a:gdLst>
              <a:gd name="T0" fmla="*/ 25 w 30"/>
              <a:gd name="T1" fmla="*/ 0 h 36"/>
              <a:gd name="T2" fmla="*/ 30 w 30"/>
              <a:gd name="T3" fmla="*/ 6 h 36"/>
              <a:gd name="T4" fmla="*/ 30 w 30"/>
              <a:gd name="T5" fmla="*/ 15 h 36"/>
              <a:gd name="T6" fmla="*/ 20 w 30"/>
              <a:gd name="T7" fmla="*/ 20 h 36"/>
              <a:gd name="T8" fmla="*/ 28 w 30"/>
              <a:gd name="T9" fmla="*/ 25 h 36"/>
              <a:gd name="T10" fmla="*/ 21 w 30"/>
              <a:gd name="T11" fmla="*/ 36 h 36"/>
              <a:gd name="T12" fmla="*/ 17 w 30"/>
              <a:gd name="T13" fmla="*/ 33 h 36"/>
              <a:gd name="T14" fmla="*/ 13 w 30"/>
              <a:gd name="T15" fmla="*/ 34 h 36"/>
              <a:gd name="T16" fmla="*/ 3 w 30"/>
              <a:gd name="T17" fmla="*/ 34 h 36"/>
              <a:gd name="T18" fmla="*/ 2 w 30"/>
              <a:gd name="T19" fmla="*/ 28 h 36"/>
              <a:gd name="T20" fmla="*/ 0 w 30"/>
              <a:gd name="T21" fmla="*/ 22 h 36"/>
              <a:gd name="T22" fmla="*/ 6 w 30"/>
              <a:gd name="T23" fmla="*/ 12 h 36"/>
              <a:gd name="T24" fmla="*/ 12 w 30"/>
              <a:gd name="T25" fmla="*/ 3 h 36"/>
              <a:gd name="T26" fmla="*/ 20 w 30"/>
              <a:gd name="T27" fmla="*/ 5 h 36"/>
              <a:gd name="T28" fmla="*/ 25 w 30"/>
              <a:gd name="T2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36">
                <a:moveTo>
                  <a:pt x="25" y="0"/>
                </a:moveTo>
                <a:lnTo>
                  <a:pt x="30" y="6"/>
                </a:lnTo>
                <a:lnTo>
                  <a:pt x="30" y="15"/>
                </a:lnTo>
                <a:lnTo>
                  <a:pt x="20" y="20"/>
                </a:lnTo>
                <a:lnTo>
                  <a:pt x="28" y="25"/>
                </a:lnTo>
                <a:lnTo>
                  <a:pt x="21" y="36"/>
                </a:lnTo>
                <a:lnTo>
                  <a:pt x="17" y="33"/>
                </a:lnTo>
                <a:lnTo>
                  <a:pt x="13" y="34"/>
                </a:lnTo>
                <a:lnTo>
                  <a:pt x="3" y="34"/>
                </a:lnTo>
                <a:lnTo>
                  <a:pt x="2" y="28"/>
                </a:lnTo>
                <a:lnTo>
                  <a:pt x="0" y="22"/>
                </a:lnTo>
                <a:lnTo>
                  <a:pt x="6" y="12"/>
                </a:lnTo>
                <a:lnTo>
                  <a:pt x="12" y="3"/>
                </a:lnTo>
                <a:lnTo>
                  <a:pt x="20" y="5"/>
                </a:lnTo>
                <a:lnTo>
                  <a:pt x="25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8" name="Freeform 53">
            <a:extLst>
              <a:ext uri="{FF2B5EF4-FFF2-40B4-BE49-F238E27FC236}">
                <a16:creationId xmlns:a16="http://schemas.microsoft.com/office/drawing/2014/main" id="{96102363-AA2B-430A-A8BA-8E6FB78E2E03}"/>
              </a:ext>
            </a:extLst>
          </p:cNvPr>
          <p:cNvSpPr>
            <a:spLocks/>
          </p:cNvSpPr>
          <p:nvPr/>
        </p:nvSpPr>
        <p:spPr bwMode="auto">
          <a:xfrm>
            <a:off x="8610011" y="3253808"/>
            <a:ext cx="33102" cy="31875"/>
          </a:xfrm>
          <a:custGeom>
            <a:avLst/>
            <a:gdLst>
              <a:gd name="T0" fmla="*/ 27 w 27"/>
              <a:gd name="T1" fmla="*/ 10 h 26"/>
              <a:gd name="T2" fmla="*/ 20 w 27"/>
              <a:gd name="T3" fmla="*/ 26 h 26"/>
              <a:gd name="T4" fmla="*/ 3 w 27"/>
              <a:gd name="T5" fmla="*/ 15 h 26"/>
              <a:gd name="T6" fmla="*/ 0 w 27"/>
              <a:gd name="T7" fmla="*/ 6 h 26"/>
              <a:gd name="T8" fmla="*/ 22 w 27"/>
              <a:gd name="T9" fmla="*/ 0 h 26"/>
              <a:gd name="T10" fmla="*/ 27 w 27"/>
              <a:gd name="T11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26">
                <a:moveTo>
                  <a:pt x="27" y="10"/>
                </a:moveTo>
                <a:lnTo>
                  <a:pt x="20" y="26"/>
                </a:lnTo>
                <a:lnTo>
                  <a:pt x="3" y="15"/>
                </a:lnTo>
                <a:lnTo>
                  <a:pt x="0" y="6"/>
                </a:lnTo>
                <a:lnTo>
                  <a:pt x="22" y="0"/>
                </a:lnTo>
                <a:lnTo>
                  <a:pt x="27" y="1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9" name="Freeform 54">
            <a:extLst>
              <a:ext uri="{FF2B5EF4-FFF2-40B4-BE49-F238E27FC236}">
                <a16:creationId xmlns:a16="http://schemas.microsoft.com/office/drawing/2014/main" id="{1D3A6B5F-B329-47E0-9DA3-CF9A5E042EDD}"/>
              </a:ext>
            </a:extLst>
          </p:cNvPr>
          <p:cNvSpPr>
            <a:spLocks/>
          </p:cNvSpPr>
          <p:nvPr/>
        </p:nvSpPr>
        <p:spPr bwMode="auto">
          <a:xfrm>
            <a:off x="8556068" y="3214577"/>
            <a:ext cx="52717" cy="69880"/>
          </a:xfrm>
          <a:custGeom>
            <a:avLst/>
            <a:gdLst>
              <a:gd name="T0" fmla="*/ 43 w 43"/>
              <a:gd name="T1" fmla="*/ 25 h 57"/>
              <a:gd name="T2" fmla="*/ 40 w 43"/>
              <a:gd name="T3" fmla="*/ 33 h 57"/>
              <a:gd name="T4" fmla="*/ 35 w 43"/>
              <a:gd name="T5" fmla="*/ 30 h 57"/>
              <a:gd name="T6" fmla="*/ 25 w 43"/>
              <a:gd name="T7" fmla="*/ 44 h 57"/>
              <a:gd name="T8" fmla="*/ 30 w 43"/>
              <a:gd name="T9" fmla="*/ 54 h 57"/>
              <a:gd name="T10" fmla="*/ 20 w 43"/>
              <a:gd name="T11" fmla="*/ 57 h 57"/>
              <a:gd name="T12" fmla="*/ 8 w 43"/>
              <a:gd name="T13" fmla="*/ 55 h 57"/>
              <a:gd name="T14" fmla="*/ 2 w 43"/>
              <a:gd name="T15" fmla="*/ 44 h 57"/>
              <a:gd name="T16" fmla="*/ 0 w 43"/>
              <a:gd name="T17" fmla="*/ 24 h 57"/>
              <a:gd name="T18" fmla="*/ 2 w 43"/>
              <a:gd name="T19" fmla="*/ 18 h 57"/>
              <a:gd name="T20" fmla="*/ 6 w 43"/>
              <a:gd name="T21" fmla="*/ 12 h 57"/>
              <a:gd name="T22" fmla="*/ 20 w 43"/>
              <a:gd name="T23" fmla="*/ 11 h 57"/>
              <a:gd name="T24" fmla="*/ 25 w 43"/>
              <a:gd name="T25" fmla="*/ 6 h 57"/>
              <a:gd name="T26" fmla="*/ 36 w 43"/>
              <a:gd name="T27" fmla="*/ 0 h 57"/>
              <a:gd name="T28" fmla="*/ 37 w 43"/>
              <a:gd name="T29" fmla="*/ 10 h 57"/>
              <a:gd name="T30" fmla="*/ 32 w 43"/>
              <a:gd name="T31" fmla="*/ 16 h 57"/>
              <a:gd name="T32" fmla="*/ 35 w 43"/>
              <a:gd name="T33" fmla="*/ 22 h 57"/>
              <a:gd name="T34" fmla="*/ 43 w 43"/>
              <a:gd name="T35" fmla="*/ 2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" h="57">
                <a:moveTo>
                  <a:pt x="43" y="25"/>
                </a:moveTo>
                <a:lnTo>
                  <a:pt x="40" y="33"/>
                </a:lnTo>
                <a:lnTo>
                  <a:pt x="35" y="30"/>
                </a:lnTo>
                <a:lnTo>
                  <a:pt x="25" y="44"/>
                </a:lnTo>
                <a:lnTo>
                  <a:pt x="30" y="54"/>
                </a:lnTo>
                <a:lnTo>
                  <a:pt x="20" y="57"/>
                </a:lnTo>
                <a:lnTo>
                  <a:pt x="8" y="55"/>
                </a:lnTo>
                <a:lnTo>
                  <a:pt x="2" y="44"/>
                </a:lnTo>
                <a:lnTo>
                  <a:pt x="0" y="24"/>
                </a:lnTo>
                <a:lnTo>
                  <a:pt x="2" y="18"/>
                </a:lnTo>
                <a:lnTo>
                  <a:pt x="6" y="12"/>
                </a:lnTo>
                <a:lnTo>
                  <a:pt x="20" y="11"/>
                </a:lnTo>
                <a:lnTo>
                  <a:pt x="25" y="6"/>
                </a:lnTo>
                <a:lnTo>
                  <a:pt x="36" y="0"/>
                </a:lnTo>
                <a:lnTo>
                  <a:pt x="37" y="10"/>
                </a:lnTo>
                <a:lnTo>
                  <a:pt x="32" y="16"/>
                </a:lnTo>
                <a:lnTo>
                  <a:pt x="35" y="22"/>
                </a:lnTo>
                <a:lnTo>
                  <a:pt x="43" y="2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33A8D2E8-A1B1-4306-BB3B-54E638525D57}"/>
              </a:ext>
            </a:extLst>
          </p:cNvPr>
          <p:cNvSpPr>
            <a:spLocks/>
          </p:cNvSpPr>
          <p:nvPr/>
        </p:nvSpPr>
        <p:spPr bwMode="auto">
          <a:xfrm>
            <a:off x="6809057" y="4164706"/>
            <a:ext cx="80914" cy="58847"/>
          </a:xfrm>
          <a:custGeom>
            <a:avLst/>
            <a:gdLst>
              <a:gd name="T0" fmla="*/ 7 w 66"/>
              <a:gd name="T1" fmla="*/ 4 h 48"/>
              <a:gd name="T2" fmla="*/ 10 w 66"/>
              <a:gd name="T3" fmla="*/ 0 h 48"/>
              <a:gd name="T4" fmla="*/ 24 w 66"/>
              <a:gd name="T5" fmla="*/ 0 h 48"/>
              <a:gd name="T6" fmla="*/ 34 w 66"/>
              <a:gd name="T7" fmla="*/ 6 h 48"/>
              <a:gd name="T8" fmla="*/ 39 w 66"/>
              <a:gd name="T9" fmla="*/ 5 h 48"/>
              <a:gd name="T10" fmla="*/ 41 w 66"/>
              <a:gd name="T11" fmla="*/ 13 h 48"/>
              <a:gd name="T12" fmla="*/ 51 w 66"/>
              <a:gd name="T13" fmla="*/ 12 h 48"/>
              <a:gd name="T14" fmla="*/ 50 w 66"/>
              <a:gd name="T15" fmla="*/ 18 h 48"/>
              <a:gd name="T16" fmla="*/ 58 w 66"/>
              <a:gd name="T17" fmla="*/ 19 h 48"/>
              <a:gd name="T18" fmla="*/ 66 w 66"/>
              <a:gd name="T19" fmla="*/ 27 h 48"/>
              <a:gd name="T20" fmla="*/ 58 w 66"/>
              <a:gd name="T21" fmla="*/ 35 h 48"/>
              <a:gd name="T22" fmla="*/ 50 w 66"/>
              <a:gd name="T23" fmla="*/ 31 h 48"/>
              <a:gd name="T24" fmla="*/ 42 w 66"/>
              <a:gd name="T25" fmla="*/ 31 h 48"/>
              <a:gd name="T26" fmla="*/ 36 w 66"/>
              <a:gd name="T27" fmla="*/ 30 h 48"/>
              <a:gd name="T28" fmla="*/ 32 w 66"/>
              <a:gd name="T29" fmla="*/ 34 h 48"/>
              <a:gd name="T30" fmla="*/ 25 w 66"/>
              <a:gd name="T31" fmla="*/ 36 h 48"/>
              <a:gd name="T32" fmla="*/ 23 w 66"/>
              <a:gd name="T33" fmla="*/ 30 h 48"/>
              <a:gd name="T34" fmla="*/ 17 w 66"/>
              <a:gd name="T35" fmla="*/ 34 h 48"/>
              <a:gd name="T36" fmla="*/ 8 w 66"/>
              <a:gd name="T37" fmla="*/ 48 h 48"/>
              <a:gd name="T38" fmla="*/ 4 w 66"/>
              <a:gd name="T39" fmla="*/ 44 h 48"/>
              <a:gd name="T40" fmla="*/ 3 w 66"/>
              <a:gd name="T41" fmla="*/ 39 h 48"/>
              <a:gd name="T42" fmla="*/ 4 w 66"/>
              <a:gd name="T43" fmla="*/ 33 h 48"/>
              <a:gd name="T44" fmla="*/ 0 w 66"/>
              <a:gd name="T45" fmla="*/ 27 h 48"/>
              <a:gd name="T46" fmla="*/ 5 w 66"/>
              <a:gd name="T47" fmla="*/ 23 h 48"/>
              <a:gd name="T48" fmla="*/ 8 w 66"/>
              <a:gd name="T49" fmla="*/ 15 h 48"/>
              <a:gd name="T50" fmla="*/ 7 w 66"/>
              <a:gd name="T51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" h="48">
                <a:moveTo>
                  <a:pt x="7" y="4"/>
                </a:moveTo>
                <a:lnTo>
                  <a:pt x="10" y="0"/>
                </a:lnTo>
                <a:lnTo>
                  <a:pt x="24" y="0"/>
                </a:lnTo>
                <a:lnTo>
                  <a:pt x="34" y="6"/>
                </a:lnTo>
                <a:lnTo>
                  <a:pt x="39" y="5"/>
                </a:lnTo>
                <a:lnTo>
                  <a:pt x="41" y="13"/>
                </a:lnTo>
                <a:lnTo>
                  <a:pt x="51" y="12"/>
                </a:lnTo>
                <a:lnTo>
                  <a:pt x="50" y="18"/>
                </a:lnTo>
                <a:lnTo>
                  <a:pt x="58" y="19"/>
                </a:lnTo>
                <a:lnTo>
                  <a:pt x="66" y="27"/>
                </a:lnTo>
                <a:lnTo>
                  <a:pt x="58" y="35"/>
                </a:lnTo>
                <a:lnTo>
                  <a:pt x="50" y="31"/>
                </a:lnTo>
                <a:lnTo>
                  <a:pt x="42" y="31"/>
                </a:lnTo>
                <a:lnTo>
                  <a:pt x="36" y="30"/>
                </a:lnTo>
                <a:lnTo>
                  <a:pt x="32" y="34"/>
                </a:lnTo>
                <a:lnTo>
                  <a:pt x="25" y="36"/>
                </a:lnTo>
                <a:lnTo>
                  <a:pt x="23" y="30"/>
                </a:lnTo>
                <a:lnTo>
                  <a:pt x="17" y="34"/>
                </a:lnTo>
                <a:lnTo>
                  <a:pt x="8" y="48"/>
                </a:lnTo>
                <a:lnTo>
                  <a:pt x="4" y="44"/>
                </a:lnTo>
                <a:lnTo>
                  <a:pt x="3" y="39"/>
                </a:lnTo>
                <a:lnTo>
                  <a:pt x="4" y="33"/>
                </a:lnTo>
                <a:lnTo>
                  <a:pt x="0" y="27"/>
                </a:lnTo>
                <a:lnTo>
                  <a:pt x="5" y="23"/>
                </a:lnTo>
                <a:lnTo>
                  <a:pt x="8" y="15"/>
                </a:lnTo>
                <a:lnTo>
                  <a:pt x="7" y="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1" name="Freeform 56">
            <a:extLst>
              <a:ext uri="{FF2B5EF4-FFF2-40B4-BE49-F238E27FC236}">
                <a16:creationId xmlns:a16="http://schemas.microsoft.com/office/drawing/2014/main" id="{0C5D8B92-ED12-4ACD-A3F8-187915F238D7}"/>
              </a:ext>
            </a:extLst>
          </p:cNvPr>
          <p:cNvSpPr>
            <a:spLocks/>
          </p:cNvSpPr>
          <p:nvPr/>
        </p:nvSpPr>
        <p:spPr bwMode="auto">
          <a:xfrm>
            <a:off x="8216474" y="3727033"/>
            <a:ext cx="452385" cy="459740"/>
          </a:xfrm>
          <a:custGeom>
            <a:avLst/>
            <a:gdLst>
              <a:gd name="T0" fmla="*/ 369 w 369"/>
              <a:gd name="T1" fmla="*/ 283 h 375"/>
              <a:gd name="T2" fmla="*/ 309 w 369"/>
              <a:gd name="T3" fmla="*/ 322 h 375"/>
              <a:gd name="T4" fmla="*/ 257 w 369"/>
              <a:gd name="T5" fmla="*/ 363 h 375"/>
              <a:gd name="T6" fmla="*/ 231 w 369"/>
              <a:gd name="T7" fmla="*/ 372 h 375"/>
              <a:gd name="T8" fmla="*/ 211 w 369"/>
              <a:gd name="T9" fmla="*/ 375 h 375"/>
              <a:gd name="T10" fmla="*/ 211 w 369"/>
              <a:gd name="T11" fmla="*/ 361 h 375"/>
              <a:gd name="T12" fmla="*/ 203 w 369"/>
              <a:gd name="T13" fmla="*/ 358 h 375"/>
              <a:gd name="T14" fmla="*/ 191 w 369"/>
              <a:gd name="T15" fmla="*/ 352 h 375"/>
              <a:gd name="T16" fmla="*/ 187 w 369"/>
              <a:gd name="T17" fmla="*/ 342 h 375"/>
              <a:gd name="T18" fmla="*/ 126 w 369"/>
              <a:gd name="T19" fmla="*/ 297 h 375"/>
              <a:gd name="T20" fmla="*/ 66 w 369"/>
              <a:gd name="T21" fmla="*/ 252 h 375"/>
              <a:gd name="T22" fmla="*/ 0 w 369"/>
              <a:gd name="T23" fmla="*/ 201 h 375"/>
              <a:gd name="T24" fmla="*/ 1 w 369"/>
              <a:gd name="T25" fmla="*/ 197 h 375"/>
              <a:gd name="T26" fmla="*/ 1 w 369"/>
              <a:gd name="T27" fmla="*/ 196 h 375"/>
              <a:gd name="T28" fmla="*/ 1 w 369"/>
              <a:gd name="T29" fmla="*/ 171 h 375"/>
              <a:gd name="T30" fmla="*/ 30 w 369"/>
              <a:gd name="T31" fmla="*/ 156 h 375"/>
              <a:gd name="T32" fmla="*/ 48 w 369"/>
              <a:gd name="T33" fmla="*/ 153 h 375"/>
              <a:gd name="T34" fmla="*/ 62 w 369"/>
              <a:gd name="T35" fmla="*/ 147 h 375"/>
              <a:gd name="T36" fmla="*/ 69 w 369"/>
              <a:gd name="T37" fmla="*/ 137 h 375"/>
              <a:gd name="T38" fmla="*/ 90 w 369"/>
              <a:gd name="T39" fmla="*/ 129 h 375"/>
              <a:gd name="T40" fmla="*/ 91 w 369"/>
              <a:gd name="T41" fmla="*/ 113 h 375"/>
              <a:gd name="T42" fmla="*/ 101 w 369"/>
              <a:gd name="T43" fmla="*/ 112 h 375"/>
              <a:gd name="T44" fmla="*/ 109 w 369"/>
              <a:gd name="T45" fmla="*/ 104 h 375"/>
              <a:gd name="T46" fmla="*/ 132 w 369"/>
              <a:gd name="T47" fmla="*/ 100 h 375"/>
              <a:gd name="T48" fmla="*/ 135 w 369"/>
              <a:gd name="T49" fmla="*/ 92 h 375"/>
              <a:gd name="T50" fmla="*/ 130 w 369"/>
              <a:gd name="T51" fmla="*/ 88 h 375"/>
              <a:gd name="T52" fmla="*/ 124 w 369"/>
              <a:gd name="T53" fmla="*/ 66 h 375"/>
              <a:gd name="T54" fmla="*/ 123 w 369"/>
              <a:gd name="T55" fmla="*/ 53 h 375"/>
              <a:gd name="T56" fmla="*/ 117 w 369"/>
              <a:gd name="T57" fmla="*/ 40 h 375"/>
              <a:gd name="T58" fmla="*/ 134 w 369"/>
              <a:gd name="T59" fmla="*/ 29 h 375"/>
              <a:gd name="T60" fmla="*/ 152 w 369"/>
              <a:gd name="T61" fmla="*/ 25 h 375"/>
              <a:gd name="T62" fmla="*/ 163 w 369"/>
              <a:gd name="T63" fmla="*/ 17 h 375"/>
              <a:gd name="T64" fmla="*/ 179 w 369"/>
              <a:gd name="T65" fmla="*/ 11 h 375"/>
              <a:gd name="T66" fmla="*/ 209 w 369"/>
              <a:gd name="T67" fmla="*/ 7 h 375"/>
              <a:gd name="T68" fmla="*/ 237 w 369"/>
              <a:gd name="T69" fmla="*/ 5 h 375"/>
              <a:gd name="T70" fmla="*/ 246 w 369"/>
              <a:gd name="T71" fmla="*/ 8 h 375"/>
              <a:gd name="T72" fmla="*/ 262 w 369"/>
              <a:gd name="T73" fmla="*/ 0 h 375"/>
              <a:gd name="T74" fmla="*/ 280 w 369"/>
              <a:gd name="T75" fmla="*/ 0 h 375"/>
              <a:gd name="T76" fmla="*/ 287 w 369"/>
              <a:gd name="T77" fmla="*/ 5 h 375"/>
              <a:gd name="T78" fmla="*/ 299 w 369"/>
              <a:gd name="T79" fmla="*/ 3 h 375"/>
              <a:gd name="T80" fmla="*/ 296 w 369"/>
              <a:gd name="T81" fmla="*/ 14 h 375"/>
              <a:gd name="T82" fmla="*/ 299 w 369"/>
              <a:gd name="T83" fmla="*/ 34 h 375"/>
              <a:gd name="T84" fmla="*/ 295 w 369"/>
              <a:gd name="T85" fmla="*/ 51 h 375"/>
              <a:gd name="T86" fmla="*/ 285 w 369"/>
              <a:gd name="T87" fmla="*/ 62 h 375"/>
              <a:gd name="T88" fmla="*/ 287 w 369"/>
              <a:gd name="T89" fmla="*/ 78 h 375"/>
              <a:gd name="T90" fmla="*/ 302 w 369"/>
              <a:gd name="T91" fmla="*/ 90 h 375"/>
              <a:gd name="T92" fmla="*/ 302 w 369"/>
              <a:gd name="T93" fmla="*/ 95 h 375"/>
              <a:gd name="T94" fmla="*/ 313 w 369"/>
              <a:gd name="T95" fmla="*/ 104 h 375"/>
              <a:gd name="T96" fmla="*/ 321 w 369"/>
              <a:gd name="T97" fmla="*/ 141 h 375"/>
              <a:gd name="T98" fmla="*/ 327 w 369"/>
              <a:gd name="T99" fmla="*/ 159 h 375"/>
              <a:gd name="T100" fmla="*/ 329 w 369"/>
              <a:gd name="T101" fmla="*/ 169 h 375"/>
              <a:gd name="T102" fmla="*/ 326 w 369"/>
              <a:gd name="T103" fmla="*/ 186 h 375"/>
              <a:gd name="T104" fmla="*/ 327 w 369"/>
              <a:gd name="T105" fmla="*/ 195 h 375"/>
              <a:gd name="T106" fmla="*/ 325 w 369"/>
              <a:gd name="T107" fmla="*/ 207 h 375"/>
              <a:gd name="T108" fmla="*/ 327 w 369"/>
              <a:gd name="T109" fmla="*/ 220 h 375"/>
              <a:gd name="T110" fmla="*/ 320 w 369"/>
              <a:gd name="T111" fmla="*/ 228 h 375"/>
              <a:gd name="T112" fmla="*/ 331 w 369"/>
              <a:gd name="T113" fmla="*/ 244 h 375"/>
              <a:gd name="T114" fmla="*/ 332 w 369"/>
              <a:gd name="T115" fmla="*/ 252 h 375"/>
              <a:gd name="T116" fmla="*/ 339 w 369"/>
              <a:gd name="T117" fmla="*/ 264 h 375"/>
              <a:gd name="T118" fmla="*/ 347 w 369"/>
              <a:gd name="T119" fmla="*/ 260 h 375"/>
              <a:gd name="T120" fmla="*/ 361 w 369"/>
              <a:gd name="T121" fmla="*/ 270 h 375"/>
              <a:gd name="T122" fmla="*/ 369 w 369"/>
              <a:gd name="T123" fmla="*/ 283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9" h="375">
                <a:moveTo>
                  <a:pt x="369" y="283"/>
                </a:moveTo>
                <a:lnTo>
                  <a:pt x="309" y="322"/>
                </a:lnTo>
                <a:lnTo>
                  <a:pt x="257" y="363"/>
                </a:lnTo>
                <a:lnTo>
                  <a:pt x="231" y="372"/>
                </a:lnTo>
                <a:lnTo>
                  <a:pt x="211" y="375"/>
                </a:lnTo>
                <a:lnTo>
                  <a:pt x="211" y="361"/>
                </a:lnTo>
                <a:lnTo>
                  <a:pt x="203" y="358"/>
                </a:lnTo>
                <a:lnTo>
                  <a:pt x="191" y="352"/>
                </a:lnTo>
                <a:lnTo>
                  <a:pt x="187" y="342"/>
                </a:lnTo>
                <a:lnTo>
                  <a:pt x="126" y="297"/>
                </a:lnTo>
                <a:lnTo>
                  <a:pt x="66" y="252"/>
                </a:lnTo>
                <a:lnTo>
                  <a:pt x="0" y="201"/>
                </a:lnTo>
                <a:lnTo>
                  <a:pt x="1" y="197"/>
                </a:lnTo>
                <a:lnTo>
                  <a:pt x="1" y="196"/>
                </a:lnTo>
                <a:lnTo>
                  <a:pt x="1" y="171"/>
                </a:lnTo>
                <a:lnTo>
                  <a:pt x="30" y="156"/>
                </a:lnTo>
                <a:lnTo>
                  <a:pt x="48" y="153"/>
                </a:lnTo>
                <a:lnTo>
                  <a:pt x="62" y="147"/>
                </a:lnTo>
                <a:lnTo>
                  <a:pt x="69" y="137"/>
                </a:lnTo>
                <a:lnTo>
                  <a:pt x="90" y="129"/>
                </a:lnTo>
                <a:lnTo>
                  <a:pt x="91" y="113"/>
                </a:lnTo>
                <a:lnTo>
                  <a:pt x="101" y="112"/>
                </a:lnTo>
                <a:lnTo>
                  <a:pt x="109" y="104"/>
                </a:lnTo>
                <a:lnTo>
                  <a:pt x="132" y="100"/>
                </a:lnTo>
                <a:lnTo>
                  <a:pt x="135" y="92"/>
                </a:lnTo>
                <a:lnTo>
                  <a:pt x="130" y="88"/>
                </a:lnTo>
                <a:lnTo>
                  <a:pt x="124" y="66"/>
                </a:lnTo>
                <a:lnTo>
                  <a:pt x="123" y="53"/>
                </a:lnTo>
                <a:lnTo>
                  <a:pt x="117" y="40"/>
                </a:lnTo>
                <a:lnTo>
                  <a:pt x="134" y="29"/>
                </a:lnTo>
                <a:lnTo>
                  <a:pt x="152" y="25"/>
                </a:lnTo>
                <a:lnTo>
                  <a:pt x="163" y="17"/>
                </a:lnTo>
                <a:lnTo>
                  <a:pt x="179" y="11"/>
                </a:lnTo>
                <a:lnTo>
                  <a:pt x="209" y="7"/>
                </a:lnTo>
                <a:lnTo>
                  <a:pt x="237" y="5"/>
                </a:lnTo>
                <a:lnTo>
                  <a:pt x="246" y="8"/>
                </a:lnTo>
                <a:lnTo>
                  <a:pt x="262" y="0"/>
                </a:lnTo>
                <a:lnTo>
                  <a:pt x="280" y="0"/>
                </a:lnTo>
                <a:lnTo>
                  <a:pt x="287" y="5"/>
                </a:lnTo>
                <a:lnTo>
                  <a:pt x="299" y="3"/>
                </a:lnTo>
                <a:lnTo>
                  <a:pt x="296" y="14"/>
                </a:lnTo>
                <a:lnTo>
                  <a:pt x="299" y="34"/>
                </a:lnTo>
                <a:lnTo>
                  <a:pt x="295" y="51"/>
                </a:lnTo>
                <a:lnTo>
                  <a:pt x="285" y="62"/>
                </a:lnTo>
                <a:lnTo>
                  <a:pt x="287" y="78"/>
                </a:lnTo>
                <a:lnTo>
                  <a:pt x="302" y="90"/>
                </a:lnTo>
                <a:lnTo>
                  <a:pt x="302" y="95"/>
                </a:lnTo>
                <a:lnTo>
                  <a:pt x="313" y="104"/>
                </a:lnTo>
                <a:lnTo>
                  <a:pt x="321" y="141"/>
                </a:lnTo>
                <a:lnTo>
                  <a:pt x="327" y="159"/>
                </a:lnTo>
                <a:lnTo>
                  <a:pt x="329" y="169"/>
                </a:lnTo>
                <a:lnTo>
                  <a:pt x="326" y="186"/>
                </a:lnTo>
                <a:lnTo>
                  <a:pt x="327" y="195"/>
                </a:lnTo>
                <a:lnTo>
                  <a:pt x="325" y="207"/>
                </a:lnTo>
                <a:lnTo>
                  <a:pt x="327" y="220"/>
                </a:lnTo>
                <a:lnTo>
                  <a:pt x="320" y="228"/>
                </a:lnTo>
                <a:lnTo>
                  <a:pt x="331" y="244"/>
                </a:lnTo>
                <a:lnTo>
                  <a:pt x="332" y="252"/>
                </a:lnTo>
                <a:lnTo>
                  <a:pt x="339" y="264"/>
                </a:lnTo>
                <a:lnTo>
                  <a:pt x="347" y="260"/>
                </a:lnTo>
                <a:lnTo>
                  <a:pt x="361" y="270"/>
                </a:lnTo>
                <a:lnTo>
                  <a:pt x="369" y="28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2" name="Freeform 57">
            <a:extLst>
              <a:ext uri="{FF2B5EF4-FFF2-40B4-BE49-F238E27FC236}">
                <a16:creationId xmlns:a16="http://schemas.microsoft.com/office/drawing/2014/main" id="{7625ECEA-D19F-4AE0-9805-E0F386301ACB}"/>
              </a:ext>
            </a:extLst>
          </p:cNvPr>
          <p:cNvSpPr>
            <a:spLocks/>
          </p:cNvSpPr>
          <p:nvPr/>
        </p:nvSpPr>
        <p:spPr bwMode="auto">
          <a:xfrm>
            <a:off x="6582252" y="4636706"/>
            <a:ext cx="128727" cy="160602"/>
          </a:xfrm>
          <a:custGeom>
            <a:avLst/>
            <a:gdLst>
              <a:gd name="T0" fmla="*/ 13 w 105"/>
              <a:gd name="T1" fmla="*/ 99 h 131"/>
              <a:gd name="T2" fmla="*/ 22 w 105"/>
              <a:gd name="T3" fmla="*/ 84 h 131"/>
              <a:gd name="T4" fmla="*/ 18 w 105"/>
              <a:gd name="T5" fmla="*/ 75 h 131"/>
              <a:gd name="T6" fmla="*/ 11 w 105"/>
              <a:gd name="T7" fmla="*/ 84 h 131"/>
              <a:gd name="T8" fmla="*/ 0 w 105"/>
              <a:gd name="T9" fmla="*/ 75 h 131"/>
              <a:gd name="T10" fmla="*/ 4 w 105"/>
              <a:gd name="T11" fmla="*/ 69 h 131"/>
              <a:gd name="T12" fmla="*/ 0 w 105"/>
              <a:gd name="T13" fmla="*/ 50 h 131"/>
              <a:gd name="T14" fmla="*/ 7 w 105"/>
              <a:gd name="T15" fmla="*/ 47 h 131"/>
              <a:gd name="T16" fmla="*/ 10 w 105"/>
              <a:gd name="T17" fmla="*/ 34 h 131"/>
              <a:gd name="T18" fmla="*/ 17 w 105"/>
              <a:gd name="T19" fmla="*/ 21 h 131"/>
              <a:gd name="T20" fmla="*/ 16 w 105"/>
              <a:gd name="T21" fmla="*/ 12 h 131"/>
              <a:gd name="T22" fmla="*/ 26 w 105"/>
              <a:gd name="T23" fmla="*/ 8 h 131"/>
              <a:gd name="T24" fmla="*/ 39 w 105"/>
              <a:gd name="T25" fmla="*/ 0 h 131"/>
              <a:gd name="T26" fmla="*/ 57 w 105"/>
              <a:gd name="T27" fmla="*/ 12 h 131"/>
              <a:gd name="T28" fmla="*/ 60 w 105"/>
              <a:gd name="T29" fmla="*/ 11 h 131"/>
              <a:gd name="T30" fmla="*/ 65 w 105"/>
              <a:gd name="T31" fmla="*/ 20 h 131"/>
              <a:gd name="T32" fmla="*/ 80 w 105"/>
              <a:gd name="T33" fmla="*/ 23 h 131"/>
              <a:gd name="T34" fmla="*/ 86 w 105"/>
              <a:gd name="T35" fmla="*/ 20 h 131"/>
              <a:gd name="T36" fmla="*/ 95 w 105"/>
              <a:gd name="T37" fmla="*/ 27 h 131"/>
              <a:gd name="T38" fmla="*/ 102 w 105"/>
              <a:gd name="T39" fmla="*/ 31 h 131"/>
              <a:gd name="T40" fmla="*/ 105 w 105"/>
              <a:gd name="T41" fmla="*/ 47 h 131"/>
              <a:gd name="T42" fmla="*/ 99 w 105"/>
              <a:gd name="T43" fmla="*/ 61 h 131"/>
              <a:gd name="T44" fmla="*/ 80 w 105"/>
              <a:gd name="T45" fmla="*/ 83 h 131"/>
              <a:gd name="T46" fmla="*/ 58 w 105"/>
              <a:gd name="T47" fmla="*/ 91 h 131"/>
              <a:gd name="T48" fmla="*/ 47 w 105"/>
              <a:gd name="T49" fmla="*/ 109 h 131"/>
              <a:gd name="T50" fmla="*/ 44 w 105"/>
              <a:gd name="T51" fmla="*/ 123 h 131"/>
              <a:gd name="T52" fmla="*/ 34 w 105"/>
              <a:gd name="T53" fmla="*/ 131 h 131"/>
              <a:gd name="T54" fmla="*/ 26 w 105"/>
              <a:gd name="T55" fmla="*/ 121 h 131"/>
              <a:gd name="T56" fmla="*/ 18 w 105"/>
              <a:gd name="T57" fmla="*/ 119 h 131"/>
              <a:gd name="T58" fmla="*/ 10 w 105"/>
              <a:gd name="T59" fmla="*/ 120 h 131"/>
              <a:gd name="T60" fmla="*/ 10 w 105"/>
              <a:gd name="T61" fmla="*/ 113 h 131"/>
              <a:gd name="T62" fmla="*/ 15 w 105"/>
              <a:gd name="T63" fmla="*/ 108 h 131"/>
              <a:gd name="T64" fmla="*/ 13 w 105"/>
              <a:gd name="T65" fmla="*/ 9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131">
                <a:moveTo>
                  <a:pt x="13" y="99"/>
                </a:moveTo>
                <a:lnTo>
                  <a:pt x="22" y="84"/>
                </a:lnTo>
                <a:lnTo>
                  <a:pt x="18" y="75"/>
                </a:lnTo>
                <a:lnTo>
                  <a:pt x="11" y="84"/>
                </a:lnTo>
                <a:lnTo>
                  <a:pt x="0" y="75"/>
                </a:lnTo>
                <a:lnTo>
                  <a:pt x="4" y="69"/>
                </a:lnTo>
                <a:lnTo>
                  <a:pt x="0" y="50"/>
                </a:lnTo>
                <a:lnTo>
                  <a:pt x="7" y="47"/>
                </a:lnTo>
                <a:lnTo>
                  <a:pt x="10" y="34"/>
                </a:lnTo>
                <a:lnTo>
                  <a:pt x="17" y="21"/>
                </a:lnTo>
                <a:lnTo>
                  <a:pt x="16" y="12"/>
                </a:lnTo>
                <a:lnTo>
                  <a:pt x="26" y="8"/>
                </a:lnTo>
                <a:lnTo>
                  <a:pt x="39" y="0"/>
                </a:lnTo>
                <a:lnTo>
                  <a:pt x="57" y="12"/>
                </a:lnTo>
                <a:lnTo>
                  <a:pt x="60" y="11"/>
                </a:lnTo>
                <a:lnTo>
                  <a:pt x="65" y="20"/>
                </a:lnTo>
                <a:lnTo>
                  <a:pt x="80" y="23"/>
                </a:lnTo>
                <a:lnTo>
                  <a:pt x="86" y="20"/>
                </a:lnTo>
                <a:lnTo>
                  <a:pt x="95" y="27"/>
                </a:lnTo>
                <a:lnTo>
                  <a:pt x="102" y="31"/>
                </a:lnTo>
                <a:lnTo>
                  <a:pt x="105" y="47"/>
                </a:lnTo>
                <a:lnTo>
                  <a:pt x="99" y="61"/>
                </a:lnTo>
                <a:lnTo>
                  <a:pt x="80" y="83"/>
                </a:lnTo>
                <a:lnTo>
                  <a:pt x="58" y="91"/>
                </a:lnTo>
                <a:lnTo>
                  <a:pt x="47" y="109"/>
                </a:lnTo>
                <a:lnTo>
                  <a:pt x="44" y="123"/>
                </a:lnTo>
                <a:lnTo>
                  <a:pt x="34" y="131"/>
                </a:lnTo>
                <a:lnTo>
                  <a:pt x="26" y="121"/>
                </a:lnTo>
                <a:lnTo>
                  <a:pt x="18" y="119"/>
                </a:lnTo>
                <a:lnTo>
                  <a:pt x="10" y="120"/>
                </a:lnTo>
                <a:lnTo>
                  <a:pt x="10" y="113"/>
                </a:lnTo>
                <a:lnTo>
                  <a:pt x="15" y="108"/>
                </a:lnTo>
                <a:lnTo>
                  <a:pt x="13" y="9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Freeform 58">
            <a:extLst>
              <a:ext uri="{FF2B5EF4-FFF2-40B4-BE49-F238E27FC236}">
                <a16:creationId xmlns:a16="http://schemas.microsoft.com/office/drawing/2014/main" id="{732521BA-6E55-4697-882E-8696997A74F7}"/>
              </a:ext>
            </a:extLst>
          </p:cNvPr>
          <p:cNvSpPr>
            <a:spLocks/>
          </p:cNvSpPr>
          <p:nvPr/>
        </p:nvSpPr>
        <p:spPr bwMode="auto">
          <a:xfrm>
            <a:off x="8938573" y="3866795"/>
            <a:ext cx="279522" cy="243969"/>
          </a:xfrm>
          <a:custGeom>
            <a:avLst/>
            <a:gdLst>
              <a:gd name="T0" fmla="*/ 181 w 228"/>
              <a:gd name="T1" fmla="*/ 44 h 199"/>
              <a:gd name="T2" fmla="*/ 177 w 228"/>
              <a:gd name="T3" fmla="*/ 52 h 199"/>
              <a:gd name="T4" fmla="*/ 175 w 228"/>
              <a:gd name="T5" fmla="*/ 68 h 199"/>
              <a:gd name="T6" fmla="*/ 171 w 228"/>
              <a:gd name="T7" fmla="*/ 79 h 199"/>
              <a:gd name="T8" fmla="*/ 167 w 228"/>
              <a:gd name="T9" fmla="*/ 82 h 199"/>
              <a:gd name="T10" fmla="*/ 160 w 228"/>
              <a:gd name="T11" fmla="*/ 75 h 199"/>
              <a:gd name="T12" fmla="*/ 152 w 228"/>
              <a:gd name="T13" fmla="*/ 66 h 199"/>
              <a:gd name="T14" fmla="*/ 137 w 228"/>
              <a:gd name="T15" fmla="*/ 36 h 199"/>
              <a:gd name="T16" fmla="*/ 135 w 228"/>
              <a:gd name="T17" fmla="*/ 38 h 199"/>
              <a:gd name="T18" fmla="*/ 144 w 228"/>
              <a:gd name="T19" fmla="*/ 60 h 199"/>
              <a:gd name="T20" fmla="*/ 157 w 228"/>
              <a:gd name="T21" fmla="*/ 81 h 199"/>
              <a:gd name="T22" fmla="*/ 173 w 228"/>
              <a:gd name="T23" fmla="*/ 113 h 199"/>
              <a:gd name="T24" fmla="*/ 180 w 228"/>
              <a:gd name="T25" fmla="*/ 125 h 199"/>
              <a:gd name="T26" fmla="*/ 187 w 228"/>
              <a:gd name="T27" fmla="*/ 136 h 199"/>
              <a:gd name="T28" fmla="*/ 204 w 228"/>
              <a:gd name="T29" fmla="*/ 159 h 199"/>
              <a:gd name="T30" fmla="*/ 201 w 228"/>
              <a:gd name="T31" fmla="*/ 163 h 199"/>
              <a:gd name="T32" fmla="*/ 203 w 228"/>
              <a:gd name="T33" fmla="*/ 176 h 199"/>
              <a:gd name="T34" fmla="*/ 225 w 228"/>
              <a:gd name="T35" fmla="*/ 195 h 199"/>
              <a:gd name="T36" fmla="*/ 228 w 228"/>
              <a:gd name="T37" fmla="*/ 199 h 199"/>
              <a:gd name="T38" fmla="*/ 157 w 228"/>
              <a:gd name="T39" fmla="*/ 199 h 199"/>
              <a:gd name="T40" fmla="*/ 87 w 228"/>
              <a:gd name="T41" fmla="*/ 199 h 199"/>
              <a:gd name="T42" fmla="*/ 15 w 228"/>
              <a:gd name="T43" fmla="*/ 199 h 199"/>
              <a:gd name="T44" fmla="*/ 11 w 228"/>
              <a:gd name="T45" fmla="*/ 123 h 199"/>
              <a:gd name="T46" fmla="*/ 6 w 228"/>
              <a:gd name="T47" fmla="*/ 49 h 199"/>
              <a:gd name="T48" fmla="*/ 0 w 228"/>
              <a:gd name="T49" fmla="*/ 32 h 199"/>
              <a:gd name="T50" fmla="*/ 4 w 228"/>
              <a:gd name="T51" fmla="*/ 19 h 199"/>
              <a:gd name="T52" fmla="*/ 1 w 228"/>
              <a:gd name="T53" fmla="*/ 11 h 199"/>
              <a:gd name="T54" fmla="*/ 6 w 228"/>
              <a:gd name="T55" fmla="*/ 1 h 199"/>
              <a:gd name="T56" fmla="*/ 29 w 228"/>
              <a:gd name="T57" fmla="*/ 0 h 199"/>
              <a:gd name="T58" fmla="*/ 47 w 228"/>
              <a:gd name="T59" fmla="*/ 6 h 199"/>
              <a:gd name="T60" fmla="*/ 65 w 228"/>
              <a:gd name="T61" fmla="*/ 12 h 199"/>
              <a:gd name="T62" fmla="*/ 73 w 228"/>
              <a:gd name="T63" fmla="*/ 15 h 199"/>
              <a:gd name="T64" fmla="*/ 86 w 228"/>
              <a:gd name="T65" fmla="*/ 9 h 199"/>
              <a:gd name="T66" fmla="*/ 93 w 228"/>
              <a:gd name="T67" fmla="*/ 3 h 199"/>
              <a:gd name="T68" fmla="*/ 108 w 228"/>
              <a:gd name="T69" fmla="*/ 1 h 199"/>
              <a:gd name="T70" fmla="*/ 121 w 228"/>
              <a:gd name="T71" fmla="*/ 4 h 199"/>
              <a:gd name="T72" fmla="*/ 126 w 228"/>
              <a:gd name="T73" fmla="*/ 14 h 199"/>
              <a:gd name="T74" fmla="*/ 130 w 228"/>
              <a:gd name="T75" fmla="*/ 7 h 199"/>
              <a:gd name="T76" fmla="*/ 144 w 228"/>
              <a:gd name="T77" fmla="*/ 12 h 199"/>
              <a:gd name="T78" fmla="*/ 158 w 228"/>
              <a:gd name="T79" fmla="*/ 13 h 199"/>
              <a:gd name="T80" fmla="*/ 166 w 228"/>
              <a:gd name="T81" fmla="*/ 8 h 199"/>
              <a:gd name="T82" fmla="*/ 181 w 228"/>
              <a:gd name="T83" fmla="*/ 44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8" h="199">
                <a:moveTo>
                  <a:pt x="181" y="44"/>
                </a:moveTo>
                <a:lnTo>
                  <a:pt x="177" y="52"/>
                </a:lnTo>
                <a:lnTo>
                  <a:pt x="175" y="68"/>
                </a:lnTo>
                <a:lnTo>
                  <a:pt x="171" y="79"/>
                </a:lnTo>
                <a:lnTo>
                  <a:pt x="167" y="82"/>
                </a:lnTo>
                <a:lnTo>
                  <a:pt x="160" y="75"/>
                </a:lnTo>
                <a:lnTo>
                  <a:pt x="152" y="66"/>
                </a:lnTo>
                <a:lnTo>
                  <a:pt x="137" y="36"/>
                </a:lnTo>
                <a:lnTo>
                  <a:pt x="135" y="38"/>
                </a:lnTo>
                <a:lnTo>
                  <a:pt x="144" y="60"/>
                </a:lnTo>
                <a:lnTo>
                  <a:pt x="157" y="81"/>
                </a:lnTo>
                <a:lnTo>
                  <a:pt x="173" y="113"/>
                </a:lnTo>
                <a:lnTo>
                  <a:pt x="180" y="125"/>
                </a:lnTo>
                <a:lnTo>
                  <a:pt x="187" y="136"/>
                </a:lnTo>
                <a:lnTo>
                  <a:pt x="204" y="159"/>
                </a:lnTo>
                <a:lnTo>
                  <a:pt x="201" y="163"/>
                </a:lnTo>
                <a:lnTo>
                  <a:pt x="203" y="176"/>
                </a:lnTo>
                <a:lnTo>
                  <a:pt x="225" y="195"/>
                </a:lnTo>
                <a:lnTo>
                  <a:pt x="228" y="199"/>
                </a:lnTo>
                <a:lnTo>
                  <a:pt x="157" y="199"/>
                </a:lnTo>
                <a:lnTo>
                  <a:pt x="87" y="199"/>
                </a:lnTo>
                <a:lnTo>
                  <a:pt x="15" y="199"/>
                </a:lnTo>
                <a:lnTo>
                  <a:pt x="11" y="123"/>
                </a:lnTo>
                <a:lnTo>
                  <a:pt x="6" y="49"/>
                </a:lnTo>
                <a:lnTo>
                  <a:pt x="0" y="32"/>
                </a:lnTo>
                <a:lnTo>
                  <a:pt x="4" y="19"/>
                </a:lnTo>
                <a:lnTo>
                  <a:pt x="1" y="11"/>
                </a:lnTo>
                <a:lnTo>
                  <a:pt x="6" y="1"/>
                </a:lnTo>
                <a:lnTo>
                  <a:pt x="29" y="0"/>
                </a:lnTo>
                <a:lnTo>
                  <a:pt x="47" y="6"/>
                </a:lnTo>
                <a:lnTo>
                  <a:pt x="65" y="12"/>
                </a:lnTo>
                <a:lnTo>
                  <a:pt x="73" y="15"/>
                </a:lnTo>
                <a:lnTo>
                  <a:pt x="86" y="9"/>
                </a:lnTo>
                <a:lnTo>
                  <a:pt x="93" y="3"/>
                </a:lnTo>
                <a:lnTo>
                  <a:pt x="108" y="1"/>
                </a:lnTo>
                <a:lnTo>
                  <a:pt x="121" y="4"/>
                </a:lnTo>
                <a:lnTo>
                  <a:pt x="126" y="14"/>
                </a:lnTo>
                <a:lnTo>
                  <a:pt x="130" y="7"/>
                </a:lnTo>
                <a:lnTo>
                  <a:pt x="144" y="12"/>
                </a:lnTo>
                <a:lnTo>
                  <a:pt x="158" y="13"/>
                </a:lnTo>
                <a:lnTo>
                  <a:pt x="166" y="8"/>
                </a:lnTo>
                <a:lnTo>
                  <a:pt x="181" y="4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Freeform 59">
            <a:extLst>
              <a:ext uri="{FF2B5EF4-FFF2-40B4-BE49-F238E27FC236}">
                <a16:creationId xmlns:a16="http://schemas.microsoft.com/office/drawing/2014/main" id="{AC00698D-E5E3-428E-BDE8-46FFAE9FC2DE}"/>
              </a:ext>
            </a:extLst>
          </p:cNvPr>
          <p:cNvSpPr>
            <a:spLocks/>
          </p:cNvSpPr>
          <p:nvPr/>
        </p:nvSpPr>
        <p:spPr bwMode="auto">
          <a:xfrm>
            <a:off x="9215642" y="4213745"/>
            <a:ext cx="153247" cy="140987"/>
          </a:xfrm>
          <a:custGeom>
            <a:avLst/>
            <a:gdLst>
              <a:gd name="T0" fmla="*/ 112 w 125"/>
              <a:gd name="T1" fmla="*/ 113 h 115"/>
              <a:gd name="T2" fmla="*/ 106 w 125"/>
              <a:gd name="T3" fmla="*/ 106 h 115"/>
              <a:gd name="T4" fmla="*/ 98 w 125"/>
              <a:gd name="T5" fmla="*/ 94 h 115"/>
              <a:gd name="T6" fmla="*/ 89 w 125"/>
              <a:gd name="T7" fmla="*/ 87 h 115"/>
              <a:gd name="T8" fmla="*/ 84 w 125"/>
              <a:gd name="T9" fmla="*/ 80 h 115"/>
              <a:gd name="T10" fmla="*/ 68 w 125"/>
              <a:gd name="T11" fmla="*/ 72 h 115"/>
              <a:gd name="T12" fmla="*/ 56 w 125"/>
              <a:gd name="T13" fmla="*/ 71 h 115"/>
              <a:gd name="T14" fmla="*/ 51 w 125"/>
              <a:gd name="T15" fmla="*/ 67 h 115"/>
              <a:gd name="T16" fmla="*/ 41 w 125"/>
              <a:gd name="T17" fmla="*/ 72 h 115"/>
              <a:gd name="T18" fmla="*/ 29 w 125"/>
              <a:gd name="T19" fmla="*/ 63 h 115"/>
              <a:gd name="T20" fmla="*/ 24 w 125"/>
              <a:gd name="T21" fmla="*/ 78 h 115"/>
              <a:gd name="T22" fmla="*/ 3 w 125"/>
              <a:gd name="T23" fmla="*/ 74 h 115"/>
              <a:gd name="T24" fmla="*/ 0 w 125"/>
              <a:gd name="T25" fmla="*/ 65 h 115"/>
              <a:gd name="T26" fmla="*/ 7 w 125"/>
              <a:gd name="T27" fmla="*/ 35 h 115"/>
              <a:gd name="T28" fmla="*/ 8 w 125"/>
              <a:gd name="T29" fmla="*/ 21 h 115"/>
              <a:gd name="T30" fmla="*/ 13 w 125"/>
              <a:gd name="T31" fmla="*/ 15 h 115"/>
              <a:gd name="T32" fmla="*/ 27 w 125"/>
              <a:gd name="T33" fmla="*/ 11 h 115"/>
              <a:gd name="T34" fmla="*/ 35 w 125"/>
              <a:gd name="T35" fmla="*/ 0 h 115"/>
              <a:gd name="T36" fmla="*/ 47 w 125"/>
              <a:gd name="T37" fmla="*/ 23 h 115"/>
              <a:gd name="T38" fmla="*/ 53 w 125"/>
              <a:gd name="T39" fmla="*/ 43 h 115"/>
              <a:gd name="T40" fmla="*/ 63 w 125"/>
              <a:gd name="T41" fmla="*/ 53 h 115"/>
              <a:gd name="T42" fmla="*/ 89 w 125"/>
              <a:gd name="T43" fmla="*/ 72 h 115"/>
              <a:gd name="T44" fmla="*/ 100 w 125"/>
              <a:gd name="T45" fmla="*/ 84 h 115"/>
              <a:gd name="T46" fmla="*/ 110 w 125"/>
              <a:gd name="T47" fmla="*/ 96 h 115"/>
              <a:gd name="T48" fmla="*/ 116 w 125"/>
              <a:gd name="T49" fmla="*/ 103 h 115"/>
              <a:gd name="T50" fmla="*/ 125 w 125"/>
              <a:gd name="T51" fmla="*/ 110 h 115"/>
              <a:gd name="T52" fmla="*/ 120 w 125"/>
              <a:gd name="T53" fmla="*/ 115 h 115"/>
              <a:gd name="T54" fmla="*/ 112 w 125"/>
              <a:gd name="T55" fmla="*/ 11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5" h="115">
                <a:moveTo>
                  <a:pt x="112" y="113"/>
                </a:moveTo>
                <a:lnTo>
                  <a:pt x="106" y="106"/>
                </a:lnTo>
                <a:lnTo>
                  <a:pt x="98" y="94"/>
                </a:lnTo>
                <a:lnTo>
                  <a:pt x="89" y="87"/>
                </a:lnTo>
                <a:lnTo>
                  <a:pt x="84" y="80"/>
                </a:lnTo>
                <a:lnTo>
                  <a:pt x="68" y="72"/>
                </a:lnTo>
                <a:lnTo>
                  <a:pt x="56" y="71"/>
                </a:lnTo>
                <a:lnTo>
                  <a:pt x="51" y="67"/>
                </a:lnTo>
                <a:lnTo>
                  <a:pt x="41" y="72"/>
                </a:lnTo>
                <a:lnTo>
                  <a:pt x="29" y="63"/>
                </a:lnTo>
                <a:lnTo>
                  <a:pt x="24" y="78"/>
                </a:lnTo>
                <a:lnTo>
                  <a:pt x="3" y="74"/>
                </a:lnTo>
                <a:lnTo>
                  <a:pt x="0" y="65"/>
                </a:lnTo>
                <a:lnTo>
                  <a:pt x="7" y="35"/>
                </a:lnTo>
                <a:lnTo>
                  <a:pt x="8" y="21"/>
                </a:lnTo>
                <a:lnTo>
                  <a:pt x="13" y="15"/>
                </a:lnTo>
                <a:lnTo>
                  <a:pt x="27" y="11"/>
                </a:lnTo>
                <a:lnTo>
                  <a:pt x="35" y="0"/>
                </a:lnTo>
                <a:lnTo>
                  <a:pt x="47" y="23"/>
                </a:lnTo>
                <a:lnTo>
                  <a:pt x="53" y="43"/>
                </a:lnTo>
                <a:lnTo>
                  <a:pt x="63" y="53"/>
                </a:lnTo>
                <a:lnTo>
                  <a:pt x="89" y="72"/>
                </a:lnTo>
                <a:lnTo>
                  <a:pt x="100" y="84"/>
                </a:lnTo>
                <a:lnTo>
                  <a:pt x="110" y="96"/>
                </a:lnTo>
                <a:lnTo>
                  <a:pt x="116" y="103"/>
                </a:lnTo>
                <a:lnTo>
                  <a:pt x="125" y="110"/>
                </a:lnTo>
                <a:lnTo>
                  <a:pt x="120" y="115"/>
                </a:lnTo>
                <a:lnTo>
                  <a:pt x="112" y="11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5" name="Freeform 60">
            <a:extLst>
              <a:ext uri="{FF2B5EF4-FFF2-40B4-BE49-F238E27FC236}">
                <a16:creationId xmlns:a16="http://schemas.microsoft.com/office/drawing/2014/main" id="{6DE951C4-5B2B-4615-8593-B195EEA92AE9}"/>
              </a:ext>
            </a:extLst>
          </p:cNvPr>
          <p:cNvSpPr>
            <a:spLocks/>
          </p:cNvSpPr>
          <p:nvPr/>
        </p:nvSpPr>
        <p:spPr bwMode="auto">
          <a:xfrm>
            <a:off x="8214022" y="3559074"/>
            <a:ext cx="253777" cy="197382"/>
          </a:xfrm>
          <a:custGeom>
            <a:avLst/>
            <a:gdLst>
              <a:gd name="T0" fmla="*/ 5 w 207"/>
              <a:gd name="T1" fmla="*/ 39 h 161"/>
              <a:gd name="T2" fmla="*/ 6 w 207"/>
              <a:gd name="T3" fmla="*/ 24 h 161"/>
              <a:gd name="T4" fmla="*/ 0 w 207"/>
              <a:gd name="T5" fmla="*/ 15 h 161"/>
              <a:gd name="T6" fmla="*/ 24 w 207"/>
              <a:gd name="T7" fmla="*/ 0 h 161"/>
              <a:gd name="T8" fmla="*/ 44 w 207"/>
              <a:gd name="T9" fmla="*/ 4 h 161"/>
              <a:gd name="T10" fmla="*/ 66 w 207"/>
              <a:gd name="T11" fmla="*/ 4 h 161"/>
              <a:gd name="T12" fmla="*/ 84 w 207"/>
              <a:gd name="T13" fmla="*/ 7 h 161"/>
              <a:gd name="T14" fmla="*/ 98 w 207"/>
              <a:gd name="T15" fmla="*/ 6 h 161"/>
              <a:gd name="T16" fmla="*/ 125 w 207"/>
              <a:gd name="T17" fmla="*/ 7 h 161"/>
              <a:gd name="T18" fmla="*/ 131 w 207"/>
              <a:gd name="T19" fmla="*/ 15 h 161"/>
              <a:gd name="T20" fmla="*/ 162 w 207"/>
              <a:gd name="T21" fmla="*/ 24 h 161"/>
              <a:gd name="T22" fmla="*/ 168 w 207"/>
              <a:gd name="T23" fmla="*/ 20 h 161"/>
              <a:gd name="T24" fmla="*/ 187 w 207"/>
              <a:gd name="T25" fmla="*/ 29 h 161"/>
              <a:gd name="T26" fmla="*/ 206 w 207"/>
              <a:gd name="T27" fmla="*/ 27 h 161"/>
              <a:gd name="T28" fmla="*/ 207 w 207"/>
              <a:gd name="T29" fmla="*/ 38 h 161"/>
              <a:gd name="T30" fmla="*/ 191 w 207"/>
              <a:gd name="T31" fmla="*/ 52 h 161"/>
              <a:gd name="T32" fmla="*/ 170 w 207"/>
              <a:gd name="T33" fmla="*/ 57 h 161"/>
              <a:gd name="T34" fmla="*/ 169 w 207"/>
              <a:gd name="T35" fmla="*/ 63 h 161"/>
              <a:gd name="T36" fmla="*/ 158 w 207"/>
              <a:gd name="T37" fmla="*/ 75 h 161"/>
              <a:gd name="T38" fmla="*/ 152 w 207"/>
              <a:gd name="T39" fmla="*/ 92 h 161"/>
              <a:gd name="T40" fmla="*/ 158 w 207"/>
              <a:gd name="T41" fmla="*/ 103 h 161"/>
              <a:gd name="T42" fmla="*/ 148 w 207"/>
              <a:gd name="T43" fmla="*/ 113 h 161"/>
              <a:gd name="T44" fmla="*/ 145 w 207"/>
              <a:gd name="T45" fmla="*/ 126 h 161"/>
              <a:gd name="T46" fmla="*/ 132 w 207"/>
              <a:gd name="T47" fmla="*/ 130 h 161"/>
              <a:gd name="T48" fmla="*/ 119 w 207"/>
              <a:gd name="T49" fmla="*/ 146 h 161"/>
              <a:gd name="T50" fmla="*/ 98 w 207"/>
              <a:gd name="T51" fmla="*/ 146 h 161"/>
              <a:gd name="T52" fmla="*/ 81 w 207"/>
              <a:gd name="T53" fmla="*/ 146 h 161"/>
              <a:gd name="T54" fmla="*/ 70 w 207"/>
              <a:gd name="T55" fmla="*/ 153 h 161"/>
              <a:gd name="T56" fmla="*/ 64 w 207"/>
              <a:gd name="T57" fmla="*/ 161 h 161"/>
              <a:gd name="T58" fmla="*/ 55 w 207"/>
              <a:gd name="T59" fmla="*/ 159 h 161"/>
              <a:gd name="T60" fmla="*/ 49 w 207"/>
              <a:gd name="T61" fmla="*/ 152 h 161"/>
              <a:gd name="T62" fmla="*/ 44 w 207"/>
              <a:gd name="T63" fmla="*/ 140 h 161"/>
              <a:gd name="T64" fmla="*/ 29 w 207"/>
              <a:gd name="T65" fmla="*/ 137 h 161"/>
              <a:gd name="T66" fmla="*/ 27 w 207"/>
              <a:gd name="T67" fmla="*/ 130 h 161"/>
              <a:gd name="T68" fmla="*/ 34 w 207"/>
              <a:gd name="T69" fmla="*/ 123 h 161"/>
              <a:gd name="T70" fmla="*/ 36 w 207"/>
              <a:gd name="T71" fmla="*/ 117 h 161"/>
              <a:gd name="T72" fmla="*/ 31 w 207"/>
              <a:gd name="T73" fmla="*/ 111 h 161"/>
              <a:gd name="T74" fmla="*/ 36 w 207"/>
              <a:gd name="T75" fmla="*/ 98 h 161"/>
              <a:gd name="T76" fmla="*/ 29 w 207"/>
              <a:gd name="T77" fmla="*/ 85 h 161"/>
              <a:gd name="T78" fmla="*/ 37 w 207"/>
              <a:gd name="T79" fmla="*/ 83 h 161"/>
              <a:gd name="T80" fmla="*/ 37 w 207"/>
              <a:gd name="T81" fmla="*/ 74 h 161"/>
              <a:gd name="T82" fmla="*/ 40 w 207"/>
              <a:gd name="T83" fmla="*/ 71 h 161"/>
              <a:gd name="T84" fmla="*/ 41 w 207"/>
              <a:gd name="T85" fmla="*/ 55 h 161"/>
              <a:gd name="T86" fmla="*/ 49 w 207"/>
              <a:gd name="T87" fmla="*/ 49 h 161"/>
              <a:gd name="T88" fmla="*/ 44 w 207"/>
              <a:gd name="T89" fmla="*/ 39 h 161"/>
              <a:gd name="T90" fmla="*/ 35 w 207"/>
              <a:gd name="T91" fmla="*/ 38 h 161"/>
              <a:gd name="T92" fmla="*/ 32 w 207"/>
              <a:gd name="T93" fmla="*/ 40 h 161"/>
              <a:gd name="T94" fmla="*/ 22 w 207"/>
              <a:gd name="T95" fmla="*/ 40 h 161"/>
              <a:gd name="T96" fmla="*/ 18 w 207"/>
              <a:gd name="T97" fmla="*/ 30 h 161"/>
              <a:gd name="T98" fmla="*/ 11 w 207"/>
              <a:gd name="T99" fmla="*/ 33 h 161"/>
              <a:gd name="T100" fmla="*/ 5 w 207"/>
              <a:gd name="T101" fmla="*/ 3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" h="161">
                <a:moveTo>
                  <a:pt x="5" y="39"/>
                </a:moveTo>
                <a:lnTo>
                  <a:pt x="6" y="24"/>
                </a:lnTo>
                <a:lnTo>
                  <a:pt x="0" y="15"/>
                </a:lnTo>
                <a:lnTo>
                  <a:pt x="24" y="0"/>
                </a:lnTo>
                <a:lnTo>
                  <a:pt x="44" y="4"/>
                </a:lnTo>
                <a:lnTo>
                  <a:pt x="66" y="4"/>
                </a:lnTo>
                <a:lnTo>
                  <a:pt x="84" y="7"/>
                </a:lnTo>
                <a:lnTo>
                  <a:pt x="98" y="6"/>
                </a:lnTo>
                <a:lnTo>
                  <a:pt x="125" y="7"/>
                </a:lnTo>
                <a:lnTo>
                  <a:pt x="131" y="15"/>
                </a:lnTo>
                <a:lnTo>
                  <a:pt x="162" y="24"/>
                </a:lnTo>
                <a:lnTo>
                  <a:pt x="168" y="20"/>
                </a:lnTo>
                <a:lnTo>
                  <a:pt x="187" y="29"/>
                </a:lnTo>
                <a:lnTo>
                  <a:pt x="206" y="27"/>
                </a:lnTo>
                <a:lnTo>
                  <a:pt x="207" y="38"/>
                </a:lnTo>
                <a:lnTo>
                  <a:pt x="191" y="52"/>
                </a:lnTo>
                <a:lnTo>
                  <a:pt x="170" y="57"/>
                </a:lnTo>
                <a:lnTo>
                  <a:pt x="169" y="63"/>
                </a:lnTo>
                <a:lnTo>
                  <a:pt x="158" y="75"/>
                </a:lnTo>
                <a:lnTo>
                  <a:pt x="152" y="92"/>
                </a:lnTo>
                <a:lnTo>
                  <a:pt x="158" y="103"/>
                </a:lnTo>
                <a:lnTo>
                  <a:pt x="148" y="113"/>
                </a:lnTo>
                <a:lnTo>
                  <a:pt x="145" y="126"/>
                </a:lnTo>
                <a:lnTo>
                  <a:pt x="132" y="130"/>
                </a:lnTo>
                <a:lnTo>
                  <a:pt x="119" y="146"/>
                </a:lnTo>
                <a:lnTo>
                  <a:pt x="98" y="146"/>
                </a:lnTo>
                <a:lnTo>
                  <a:pt x="81" y="146"/>
                </a:lnTo>
                <a:lnTo>
                  <a:pt x="70" y="153"/>
                </a:lnTo>
                <a:lnTo>
                  <a:pt x="64" y="161"/>
                </a:lnTo>
                <a:lnTo>
                  <a:pt x="55" y="159"/>
                </a:lnTo>
                <a:lnTo>
                  <a:pt x="49" y="152"/>
                </a:lnTo>
                <a:lnTo>
                  <a:pt x="44" y="140"/>
                </a:lnTo>
                <a:lnTo>
                  <a:pt x="29" y="137"/>
                </a:lnTo>
                <a:lnTo>
                  <a:pt x="27" y="130"/>
                </a:lnTo>
                <a:lnTo>
                  <a:pt x="34" y="123"/>
                </a:lnTo>
                <a:lnTo>
                  <a:pt x="36" y="117"/>
                </a:lnTo>
                <a:lnTo>
                  <a:pt x="31" y="111"/>
                </a:lnTo>
                <a:lnTo>
                  <a:pt x="36" y="98"/>
                </a:lnTo>
                <a:lnTo>
                  <a:pt x="29" y="85"/>
                </a:lnTo>
                <a:lnTo>
                  <a:pt x="37" y="83"/>
                </a:lnTo>
                <a:lnTo>
                  <a:pt x="37" y="74"/>
                </a:lnTo>
                <a:lnTo>
                  <a:pt x="40" y="71"/>
                </a:lnTo>
                <a:lnTo>
                  <a:pt x="41" y="55"/>
                </a:lnTo>
                <a:lnTo>
                  <a:pt x="49" y="49"/>
                </a:lnTo>
                <a:lnTo>
                  <a:pt x="44" y="39"/>
                </a:lnTo>
                <a:lnTo>
                  <a:pt x="35" y="38"/>
                </a:lnTo>
                <a:lnTo>
                  <a:pt x="32" y="40"/>
                </a:lnTo>
                <a:lnTo>
                  <a:pt x="22" y="40"/>
                </a:lnTo>
                <a:lnTo>
                  <a:pt x="18" y="30"/>
                </a:lnTo>
                <a:lnTo>
                  <a:pt x="11" y="33"/>
                </a:lnTo>
                <a:lnTo>
                  <a:pt x="5" y="3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6" name="Freeform 61">
            <a:extLst>
              <a:ext uri="{FF2B5EF4-FFF2-40B4-BE49-F238E27FC236}">
                <a16:creationId xmlns:a16="http://schemas.microsoft.com/office/drawing/2014/main" id="{806BC429-FF45-48B5-9774-486475E33D7D}"/>
              </a:ext>
            </a:extLst>
          </p:cNvPr>
          <p:cNvSpPr>
            <a:spLocks/>
          </p:cNvSpPr>
          <p:nvPr/>
        </p:nvSpPr>
        <p:spPr bwMode="auto">
          <a:xfrm>
            <a:off x="8829461" y="3169216"/>
            <a:ext cx="87044" cy="51491"/>
          </a:xfrm>
          <a:custGeom>
            <a:avLst/>
            <a:gdLst>
              <a:gd name="T0" fmla="*/ 19 w 71"/>
              <a:gd name="T1" fmla="*/ 36 h 42"/>
              <a:gd name="T2" fmla="*/ 19 w 71"/>
              <a:gd name="T3" fmla="*/ 24 h 42"/>
              <a:gd name="T4" fmla="*/ 14 w 71"/>
              <a:gd name="T5" fmla="*/ 27 h 42"/>
              <a:gd name="T6" fmla="*/ 3 w 71"/>
              <a:gd name="T7" fmla="*/ 20 h 42"/>
              <a:gd name="T8" fmla="*/ 0 w 71"/>
              <a:gd name="T9" fmla="*/ 9 h 42"/>
              <a:gd name="T10" fmla="*/ 18 w 71"/>
              <a:gd name="T11" fmla="*/ 3 h 42"/>
              <a:gd name="T12" fmla="*/ 36 w 71"/>
              <a:gd name="T13" fmla="*/ 0 h 42"/>
              <a:gd name="T14" fmla="*/ 53 w 71"/>
              <a:gd name="T15" fmla="*/ 4 h 42"/>
              <a:gd name="T16" fmla="*/ 68 w 71"/>
              <a:gd name="T17" fmla="*/ 3 h 42"/>
              <a:gd name="T18" fmla="*/ 71 w 71"/>
              <a:gd name="T19" fmla="*/ 7 h 42"/>
              <a:gd name="T20" fmla="*/ 62 w 71"/>
              <a:gd name="T21" fmla="*/ 18 h 42"/>
              <a:gd name="T22" fmla="*/ 70 w 71"/>
              <a:gd name="T23" fmla="*/ 36 h 42"/>
              <a:gd name="T24" fmla="*/ 65 w 71"/>
              <a:gd name="T25" fmla="*/ 42 h 42"/>
              <a:gd name="T26" fmla="*/ 53 w 71"/>
              <a:gd name="T27" fmla="*/ 42 h 42"/>
              <a:gd name="T28" fmla="*/ 38 w 71"/>
              <a:gd name="T29" fmla="*/ 35 h 42"/>
              <a:gd name="T30" fmla="*/ 31 w 71"/>
              <a:gd name="T31" fmla="*/ 32 h 42"/>
              <a:gd name="T32" fmla="*/ 19 w 71"/>
              <a:gd name="T33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1" h="42">
                <a:moveTo>
                  <a:pt x="19" y="36"/>
                </a:moveTo>
                <a:lnTo>
                  <a:pt x="19" y="24"/>
                </a:lnTo>
                <a:lnTo>
                  <a:pt x="14" y="27"/>
                </a:lnTo>
                <a:lnTo>
                  <a:pt x="3" y="20"/>
                </a:lnTo>
                <a:lnTo>
                  <a:pt x="0" y="9"/>
                </a:lnTo>
                <a:lnTo>
                  <a:pt x="18" y="3"/>
                </a:lnTo>
                <a:lnTo>
                  <a:pt x="36" y="0"/>
                </a:lnTo>
                <a:lnTo>
                  <a:pt x="53" y="4"/>
                </a:lnTo>
                <a:lnTo>
                  <a:pt x="68" y="3"/>
                </a:lnTo>
                <a:lnTo>
                  <a:pt x="71" y="7"/>
                </a:lnTo>
                <a:lnTo>
                  <a:pt x="62" y="18"/>
                </a:lnTo>
                <a:lnTo>
                  <a:pt x="70" y="36"/>
                </a:lnTo>
                <a:lnTo>
                  <a:pt x="65" y="42"/>
                </a:lnTo>
                <a:lnTo>
                  <a:pt x="53" y="42"/>
                </a:lnTo>
                <a:lnTo>
                  <a:pt x="38" y="35"/>
                </a:lnTo>
                <a:lnTo>
                  <a:pt x="31" y="32"/>
                </a:lnTo>
                <a:lnTo>
                  <a:pt x="19" y="3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E622A7C9-B4BA-47A8-B47A-99F88191A616}"/>
              </a:ext>
            </a:extLst>
          </p:cNvPr>
          <p:cNvSpPr>
            <a:spLocks/>
          </p:cNvSpPr>
          <p:nvPr/>
        </p:nvSpPr>
        <p:spPr bwMode="auto">
          <a:xfrm>
            <a:off x="9145762" y="4290981"/>
            <a:ext cx="333465" cy="293008"/>
          </a:xfrm>
          <a:custGeom>
            <a:avLst/>
            <a:gdLst>
              <a:gd name="T0" fmla="*/ 86 w 272"/>
              <a:gd name="T1" fmla="*/ 0 h 239"/>
              <a:gd name="T2" fmla="*/ 98 w 272"/>
              <a:gd name="T3" fmla="*/ 9 h 239"/>
              <a:gd name="T4" fmla="*/ 108 w 272"/>
              <a:gd name="T5" fmla="*/ 4 h 239"/>
              <a:gd name="T6" fmla="*/ 113 w 272"/>
              <a:gd name="T7" fmla="*/ 8 h 239"/>
              <a:gd name="T8" fmla="*/ 125 w 272"/>
              <a:gd name="T9" fmla="*/ 9 h 239"/>
              <a:gd name="T10" fmla="*/ 141 w 272"/>
              <a:gd name="T11" fmla="*/ 17 h 239"/>
              <a:gd name="T12" fmla="*/ 146 w 272"/>
              <a:gd name="T13" fmla="*/ 24 h 239"/>
              <a:gd name="T14" fmla="*/ 155 w 272"/>
              <a:gd name="T15" fmla="*/ 31 h 239"/>
              <a:gd name="T16" fmla="*/ 163 w 272"/>
              <a:gd name="T17" fmla="*/ 43 h 239"/>
              <a:gd name="T18" fmla="*/ 169 w 272"/>
              <a:gd name="T19" fmla="*/ 50 h 239"/>
              <a:gd name="T20" fmla="*/ 163 w 272"/>
              <a:gd name="T21" fmla="*/ 59 h 239"/>
              <a:gd name="T22" fmla="*/ 157 w 272"/>
              <a:gd name="T23" fmla="*/ 69 h 239"/>
              <a:gd name="T24" fmla="*/ 159 w 272"/>
              <a:gd name="T25" fmla="*/ 75 h 239"/>
              <a:gd name="T26" fmla="*/ 160 w 272"/>
              <a:gd name="T27" fmla="*/ 81 h 239"/>
              <a:gd name="T28" fmla="*/ 170 w 272"/>
              <a:gd name="T29" fmla="*/ 81 h 239"/>
              <a:gd name="T30" fmla="*/ 174 w 272"/>
              <a:gd name="T31" fmla="*/ 80 h 239"/>
              <a:gd name="T32" fmla="*/ 178 w 272"/>
              <a:gd name="T33" fmla="*/ 83 h 239"/>
              <a:gd name="T34" fmla="*/ 175 w 272"/>
              <a:gd name="T35" fmla="*/ 91 h 239"/>
              <a:gd name="T36" fmla="*/ 182 w 272"/>
              <a:gd name="T37" fmla="*/ 102 h 239"/>
              <a:gd name="T38" fmla="*/ 189 w 272"/>
              <a:gd name="T39" fmla="*/ 112 h 239"/>
              <a:gd name="T40" fmla="*/ 196 w 272"/>
              <a:gd name="T41" fmla="*/ 119 h 239"/>
              <a:gd name="T42" fmla="*/ 257 w 272"/>
              <a:gd name="T43" fmla="*/ 144 h 239"/>
              <a:gd name="T44" fmla="*/ 272 w 272"/>
              <a:gd name="T45" fmla="*/ 144 h 239"/>
              <a:gd name="T46" fmla="*/ 222 w 272"/>
              <a:gd name="T47" fmla="*/ 207 h 239"/>
              <a:gd name="T48" fmla="*/ 198 w 272"/>
              <a:gd name="T49" fmla="*/ 207 h 239"/>
              <a:gd name="T50" fmla="*/ 182 w 272"/>
              <a:gd name="T51" fmla="*/ 222 h 239"/>
              <a:gd name="T52" fmla="*/ 170 w 272"/>
              <a:gd name="T53" fmla="*/ 222 h 239"/>
              <a:gd name="T54" fmla="*/ 165 w 272"/>
              <a:gd name="T55" fmla="*/ 229 h 239"/>
              <a:gd name="T56" fmla="*/ 152 w 272"/>
              <a:gd name="T57" fmla="*/ 229 h 239"/>
              <a:gd name="T58" fmla="*/ 145 w 272"/>
              <a:gd name="T59" fmla="*/ 222 h 239"/>
              <a:gd name="T60" fmla="*/ 128 w 272"/>
              <a:gd name="T61" fmla="*/ 231 h 239"/>
              <a:gd name="T62" fmla="*/ 123 w 272"/>
              <a:gd name="T63" fmla="*/ 239 h 239"/>
              <a:gd name="T64" fmla="*/ 111 w 272"/>
              <a:gd name="T65" fmla="*/ 238 h 239"/>
              <a:gd name="T66" fmla="*/ 107 w 272"/>
              <a:gd name="T67" fmla="*/ 235 h 239"/>
              <a:gd name="T68" fmla="*/ 102 w 272"/>
              <a:gd name="T69" fmla="*/ 236 h 239"/>
              <a:gd name="T70" fmla="*/ 96 w 272"/>
              <a:gd name="T71" fmla="*/ 236 h 239"/>
              <a:gd name="T72" fmla="*/ 73 w 272"/>
              <a:gd name="T73" fmla="*/ 218 h 239"/>
              <a:gd name="T74" fmla="*/ 60 w 272"/>
              <a:gd name="T75" fmla="*/ 218 h 239"/>
              <a:gd name="T76" fmla="*/ 54 w 272"/>
              <a:gd name="T77" fmla="*/ 211 h 239"/>
              <a:gd name="T78" fmla="*/ 54 w 272"/>
              <a:gd name="T79" fmla="*/ 200 h 239"/>
              <a:gd name="T80" fmla="*/ 44 w 272"/>
              <a:gd name="T81" fmla="*/ 196 h 239"/>
              <a:gd name="T82" fmla="*/ 33 w 272"/>
              <a:gd name="T83" fmla="*/ 173 h 239"/>
              <a:gd name="T84" fmla="*/ 25 w 272"/>
              <a:gd name="T85" fmla="*/ 169 h 239"/>
              <a:gd name="T86" fmla="*/ 21 w 272"/>
              <a:gd name="T87" fmla="*/ 160 h 239"/>
              <a:gd name="T88" fmla="*/ 12 w 272"/>
              <a:gd name="T89" fmla="*/ 150 h 239"/>
              <a:gd name="T90" fmla="*/ 0 w 272"/>
              <a:gd name="T91" fmla="*/ 149 h 239"/>
              <a:gd name="T92" fmla="*/ 6 w 272"/>
              <a:gd name="T93" fmla="*/ 137 h 239"/>
              <a:gd name="T94" fmla="*/ 16 w 272"/>
              <a:gd name="T95" fmla="*/ 136 h 239"/>
              <a:gd name="T96" fmla="*/ 19 w 272"/>
              <a:gd name="T97" fmla="*/ 130 h 239"/>
              <a:gd name="T98" fmla="*/ 18 w 272"/>
              <a:gd name="T99" fmla="*/ 111 h 239"/>
              <a:gd name="T100" fmla="*/ 23 w 272"/>
              <a:gd name="T101" fmla="*/ 89 h 239"/>
              <a:gd name="T102" fmla="*/ 31 w 272"/>
              <a:gd name="T103" fmla="*/ 84 h 239"/>
              <a:gd name="T104" fmla="*/ 33 w 272"/>
              <a:gd name="T105" fmla="*/ 75 h 239"/>
              <a:gd name="T106" fmla="*/ 40 w 272"/>
              <a:gd name="T107" fmla="*/ 59 h 239"/>
              <a:gd name="T108" fmla="*/ 51 w 272"/>
              <a:gd name="T109" fmla="*/ 49 h 239"/>
              <a:gd name="T110" fmla="*/ 57 w 272"/>
              <a:gd name="T111" fmla="*/ 28 h 239"/>
              <a:gd name="T112" fmla="*/ 60 w 272"/>
              <a:gd name="T113" fmla="*/ 11 h 239"/>
              <a:gd name="T114" fmla="*/ 81 w 272"/>
              <a:gd name="T115" fmla="*/ 15 h 239"/>
              <a:gd name="T116" fmla="*/ 86 w 272"/>
              <a:gd name="T117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2" h="239">
                <a:moveTo>
                  <a:pt x="86" y="0"/>
                </a:moveTo>
                <a:lnTo>
                  <a:pt x="98" y="9"/>
                </a:lnTo>
                <a:lnTo>
                  <a:pt x="108" y="4"/>
                </a:lnTo>
                <a:lnTo>
                  <a:pt x="113" y="8"/>
                </a:lnTo>
                <a:lnTo>
                  <a:pt x="125" y="9"/>
                </a:lnTo>
                <a:lnTo>
                  <a:pt x="141" y="17"/>
                </a:lnTo>
                <a:lnTo>
                  <a:pt x="146" y="24"/>
                </a:lnTo>
                <a:lnTo>
                  <a:pt x="155" y="31"/>
                </a:lnTo>
                <a:lnTo>
                  <a:pt x="163" y="43"/>
                </a:lnTo>
                <a:lnTo>
                  <a:pt x="169" y="50"/>
                </a:lnTo>
                <a:lnTo>
                  <a:pt x="163" y="59"/>
                </a:lnTo>
                <a:lnTo>
                  <a:pt x="157" y="69"/>
                </a:lnTo>
                <a:lnTo>
                  <a:pt x="159" y="75"/>
                </a:lnTo>
                <a:lnTo>
                  <a:pt x="160" y="81"/>
                </a:lnTo>
                <a:lnTo>
                  <a:pt x="170" y="81"/>
                </a:lnTo>
                <a:lnTo>
                  <a:pt x="174" y="80"/>
                </a:lnTo>
                <a:lnTo>
                  <a:pt x="178" y="83"/>
                </a:lnTo>
                <a:lnTo>
                  <a:pt x="175" y="91"/>
                </a:lnTo>
                <a:lnTo>
                  <a:pt x="182" y="102"/>
                </a:lnTo>
                <a:lnTo>
                  <a:pt x="189" y="112"/>
                </a:lnTo>
                <a:lnTo>
                  <a:pt x="196" y="119"/>
                </a:lnTo>
                <a:lnTo>
                  <a:pt x="257" y="144"/>
                </a:lnTo>
                <a:lnTo>
                  <a:pt x="272" y="144"/>
                </a:lnTo>
                <a:lnTo>
                  <a:pt x="222" y="207"/>
                </a:lnTo>
                <a:lnTo>
                  <a:pt x="198" y="207"/>
                </a:lnTo>
                <a:lnTo>
                  <a:pt x="182" y="222"/>
                </a:lnTo>
                <a:lnTo>
                  <a:pt x="170" y="222"/>
                </a:lnTo>
                <a:lnTo>
                  <a:pt x="165" y="229"/>
                </a:lnTo>
                <a:lnTo>
                  <a:pt x="152" y="229"/>
                </a:lnTo>
                <a:lnTo>
                  <a:pt x="145" y="222"/>
                </a:lnTo>
                <a:lnTo>
                  <a:pt x="128" y="231"/>
                </a:lnTo>
                <a:lnTo>
                  <a:pt x="123" y="239"/>
                </a:lnTo>
                <a:lnTo>
                  <a:pt x="111" y="238"/>
                </a:lnTo>
                <a:lnTo>
                  <a:pt x="107" y="235"/>
                </a:lnTo>
                <a:lnTo>
                  <a:pt x="102" y="236"/>
                </a:lnTo>
                <a:lnTo>
                  <a:pt x="96" y="236"/>
                </a:lnTo>
                <a:lnTo>
                  <a:pt x="73" y="218"/>
                </a:lnTo>
                <a:lnTo>
                  <a:pt x="60" y="218"/>
                </a:lnTo>
                <a:lnTo>
                  <a:pt x="54" y="211"/>
                </a:lnTo>
                <a:lnTo>
                  <a:pt x="54" y="200"/>
                </a:lnTo>
                <a:lnTo>
                  <a:pt x="44" y="196"/>
                </a:lnTo>
                <a:lnTo>
                  <a:pt x="33" y="173"/>
                </a:lnTo>
                <a:lnTo>
                  <a:pt x="25" y="169"/>
                </a:lnTo>
                <a:lnTo>
                  <a:pt x="21" y="160"/>
                </a:lnTo>
                <a:lnTo>
                  <a:pt x="12" y="150"/>
                </a:lnTo>
                <a:lnTo>
                  <a:pt x="0" y="149"/>
                </a:lnTo>
                <a:lnTo>
                  <a:pt x="6" y="137"/>
                </a:lnTo>
                <a:lnTo>
                  <a:pt x="16" y="136"/>
                </a:lnTo>
                <a:lnTo>
                  <a:pt x="19" y="130"/>
                </a:lnTo>
                <a:lnTo>
                  <a:pt x="18" y="111"/>
                </a:lnTo>
                <a:lnTo>
                  <a:pt x="23" y="89"/>
                </a:lnTo>
                <a:lnTo>
                  <a:pt x="31" y="84"/>
                </a:lnTo>
                <a:lnTo>
                  <a:pt x="33" y="75"/>
                </a:lnTo>
                <a:lnTo>
                  <a:pt x="40" y="59"/>
                </a:lnTo>
                <a:lnTo>
                  <a:pt x="51" y="49"/>
                </a:lnTo>
                <a:lnTo>
                  <a:pt x="57" y="28"/>
                </a:lnTo>
                <a:lnTo>
                  <a:pt x="60" y="11"/>
                </a:lnTo>
                <a:lnTo>
                  <a:pt x="81" y="15"/>
                </a:lnTo>
                <a:lnTo>
                  <a:pt x="86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8" name="Freeform 63">
            <a:extLst>
              <a:ext uri="{FF2B5EF4-FFF2-40B4-BE49-F238E27FC236}">
                <a16:creationId xmlns:a16="http://schemas.microsoft.com/office/drawing/2014/main" id="{6859F4F0-410D-4896-AB65-6CCA1E2C66DF}"/>
              </a:ext>
            </a:extLst>
          </p:cNvPr>
          <p:cNvSpPr>
            <a:spLocks/>
          </p:cNvSpPr>
          <p:nvPr/>
        </p:nvSpPr>
        <p:spPr bwMode="auto">
          <a:xfrm>
            <a:off x="8742416" y="2932603"/>
            <a:ext cx="215771" cy="231710"/>
          </a:xfrm>
          <a:custGeom>
            <a:avLst/>
            <a:gdLst>
              <a:gd name="T0" fmla="*/ 106 w 176"/>
              <a:gd name="T1" fmla="*/ 19 h 189"/>
              <a:gd name="T2" fmla="*/ 107 w 176"/>
              <a:gd name="T3" fmla="*/ 31 h 189"/>
              <a:gd name="T4" fmla="*/ 131 w 176"/>
              <a:gd name="T5" fmla="*/ 43 h 189"/>
              <a:gd name="T6" fmla="*/ 122 w 176"/>
              <a:gd name="T7" fmla="*/ 56 h 189"/>
              <a:gd name="T8" fmla="*/ 144 w 176"/>
              <a:gd name="T9" fmla="*/ 77 h 189"/>
              <a:gd name="T10" fmla="*/ 138 w 176"/>
              <a:gd name="T11" fmla="*/ 93 h 189"/>
              <a:gd name="T12" fmla="*/ 154 w 176"/>
              <a:gd name="T13" fmla="*/ 106 h 189"/>
              <a:gd name="T14" fmla="*/ 151 w 176"/>
              <a:gd name="T15" fmla="*/ 119 h 189"/>
              <a:gd name="T16" fmla="*/ 176 w 176"/>
              <a:gd name="T17" fmla="*/ 132 h 189"/>
              <a:gd name="T18" fmla="*/ 173 w 176"/>
              <a:gd name="T19" fmla="*/ 141 h 189"/>
              <a:gd name="T20" fmla="*/ 162 w 176"/>
              <a:gd name="T21" fmla="*/ 152 h 189"/>
              <a:gd name="T22" fmla="*/ 136 w 176"/>
              <a:gd name="T23" fmla="*/ 176 h 189"/>
              <a:gd name="T24" fmla="*/ 110 w 176"/>
              <a:gd name="T25" fmla="*/ 178 h 189"/>
              <a:gd name="T26" fmla="*/ 85 w 176"/>
              <a:gd name="T27" fmla="*/ 185 h 189"/>
              <a:gd name="T28" fmla="*/ 62 w 176"/>
              <a:gd name="T29" fmla="*/ 189 h 189"/>
              <a:gd name="T30" fmla="*/ 52 w 176"/>
              <a:gd name="T31" fmla="*/ 179 h 189"/>
              <a:gd name="T32" fmla="*/ 37 w 176"/>
              <a:gd name="T33" fmla="*/ 172 h 189"/>
              <a:gd name="T34" fmla="*/ 37 w 176"/>
              <a:gd name="T35" fmla="*/ 153 h 189"/>
              <a:gd name="T36" fmla="*/ 27 w 176"/>
              <a:gd name="T37" fmla="*/ 136 h 189"/>
              <a:gd name="T38" fmla="*/ 32 w 176"/>
              <a:gd name="T39" fmla="*/ 125 h 189"/>
              <a:gd name="T40" fmla="*/ 43 w 176"/>
              <a:gd name="T41" fmla="*/ 114 h 189"/>
              <a:gd name="T42" fmla="*/ 71 w 176"/>
              <a:gd name="T43" fmla="*/ 93 h 189"/>
              <a:gd name="T44" fmla="*/ 80 w 176"/>
              <a:gd name="T45" fmla="*/ 90 h 189"/>
              <a:gd name="T46" fmla="*/ 76 w 176"/>
              <a:gd name="T47" fmla="*/ 82 h 189"/>
              <a:gd name="T48" fmla="*/ 55 w 176"/>
              <a:gd name="T49" fmla="*/ 73 h 189"/>
              <a:gd name="T50" fmla="*/ 49 w 176"/>
              <a:gd name="T51" fmla="*/ 66 h 189"/>
              <a:gd name="T52" fmla="*/ 43 w 176"/>
              <a:gd name="T53" fmla="*/ 39 h 189"/>
              <a:gd name="T54" fmla="*/ 20 w 176"/>
              <a:gd name="T55" fmla="*/ 27 h 189"/>
              <a:gd name="T56" fmla="*/ 0 w 176"/>
              <a:gd name="T57" fmla="*/ 18 h 189"/>
              <a:gd name="T58" fmla="*/ 7 w 176"/>
              <a:gd name="T59" fmla="*/ 13 h 189"/>
              <a:gd name="T60" fmla="*/ 24 w 176"/>
              <a:gd name="T61" fmla="*/ 22 h 189"/>
              <a:gd name="T62" fmla="*/ 41 w 176"/>
              <a:gd name="T63" fmla="*/ 22 h 189"/>
              <a:gd name="T64" fmla="*/ 56 w 176"/>
              <a:gd name="T65" fmla="*/ 26 h 189"/>
              <a:gd name="T66" fmla="*/ 67 w 176"/>
              <a:gd name="T67" fmla="*/ 18 h 189"/>
              <a:gd name="T68" fmla="*/ 71 w 176"/>
              <a:gd name="T69" fmla="*/ 5 h 189"/>
              <a:gd name="T70" fmla="*/ 90 w 176"/>
              <a:gd name="T71" fmla="*/ 0 h 189"/>
              <a:gd name="T72" fmla="*/ 108 w 176"/>
              <a:gd name="T73" fmla="*/ 6 h 189"/>
              <a:gd name="T74" fmla="*/ 106 w 176"/>
              <a:gd name="T75" fmla="*/ 1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89">
                <a:moveTo>
                  <a:pt x="106" y="19"/>
                </a:moveTo>
                <a:lnTo>
                  <a:pt x="107" y="31"/>
                </a:lnTo>
                <a:lnTo>
                  <a:pt x="131" y="43"/>
                </a:lnTo>
                <a:lnTo>
                  <a:pt x="122" y="56"/>
                </a:lnTo>
                <a:lnTo>
                  <a:pt x="144" y="77"/>
                </a:lnTo>
                <a:lnTo>
                  <a:pt x="138" y="93"/>
                </a:lnTo>
                <a:lnTo>
                  <a:pt x="154" y="106"/>
                </a:lnTo>
                <a:lnTo>
                  <a:pt x="151" y="119"/>
                </a:lnTo>
                <a:lnTo>
                  <a:pt x="176" y="132"/>
                </a:lnTo>
                <a:lnTo>
                  <a:pt x="173" y="141"/>
                </a:lnTo>
                <a:lnTo>
                  <a:pt x="162" y="152"/>
                </a:lnTo>
                <a:lnTo>
                  <a:pt x="136" y="176"/>
                </a:lnTo>
                <a:lnTo>
                  <a:pt x="110" y="178"/>
                </a:lnTo>
                <a:lnTo>
                  <a:pt x="85" y="185"/>
                </a:lnTo>
                <a:lnTo>
                  <a:pt x="62" y="189"/>
                </a:lnTo>
                <a:lnTo>
                  <a:pt x="52" y="179"/>
                </a:lnTo>
                <a:lnTo>
                  <a:pt x="37" y="172"/>
                </a:lnTo>
                <a:lnTo>
                  <a:pt x="37" y="153"/>
                </a:lnTo>
                <a:lnTo>
                  <a:pt x="27" y="136"/>
                </a:lnTo>
                <a:lnTo>
                  <a:pt x="32" y="125"/>
                </a:lnTo>
                <a:lnTo>
                  <a:pt x="43" y="114"/>
                </a:lnTo>
                <a:lnTo>
                  <a:pt x="71" y="93"/>
                </a:lnTo>
                <a:lnTo>
                  <a:pt x="80" y="90"/>
                </a:lnTo>
                <a:lnTo>
                  <a:pt x="76" y="82"/>
                </a:lnTo>
                <a:lnTo>
                  <a:pt x="55" y="73"/>
                </a:lnTo>
                <a:lnTo>
                  <a:pt x="49" y="66"/>
                </a:lnTo>
                <a:lnTo>
                  <a:pt x="43" y="39"/>
                </a:lnTo>
                <a:lnTo>
                  <a:pt x="20" y="27"/>
                </a:lnTo>
                <a:lnTo>
                  <a:pt x="0" y="18"/>
                </a:lnTo>
                <a:lnTo>
                  <a:pt x="7" y="13"/>
                </a:lnTo>
                <a:lnTo>
                  <a:pt x="24" y="22"/>
                </a:lnTo>
                <a:lnTo>
                  <a:pt x="41" y="22"/>
                </a:lnTo>
                <a:lnTo>
                  <a:pt x="56" y="26"/>
                </a:lnTo>
                <a:lnTo>
                  <a:pt x="67" y="18"/>
                </a:lnTo>
                <a:lnTo>
                  <a:pt x="71" y="5"/>
                </a:lnTo>
                <a:lnTo>
                  <a:pt x="90" y="0"/>
                </a:lnTo>
                <a:lnTo>
                  <a:pt x="108" y="6"/>
                </a:lnTo>
                <a:lnTo>
                  <a:pt x="106" y="1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9" name="Freeform 64">
            <a:extLst>
              <a:ext uri="{FF2B5EF4-FFF2-40B4-BE49-F238E27FC236}">
                <a16:creationId xmlns:a16="http://schemas.microsoft.com/office/drawing/2014/main" id="{3E39745E-8D57-4634-A89E-B8D345E58998}"/>
              </a:ext>
            </a:extLst>
          </p:cNvPr>
          <p:cNvSpPr>
            <a:spLocks/>
          </p:cNvSpPr>
          <p:nvPr/>
        </p:nvSpPr>
        <p:spPr bwMode="auto">
          <a:xfrm>
            <a:off x="7223436" y="5966887"/>
            <a:ext cx="64977" cy="29423"/>
          </a:xfrm>
          <a:custGeom>
            <a:avLst/>
            <a:gdLst>
              <a:gd name="T0" fmla="*/ 0 w 53"/>
              <a:gd name="T1" fmla="*/ 15 h 24"/>
              <a:gd name="T2" fmla="*/ 15 w 53"/>
              <a:gd name="T3" fmla="*/ 3 h 24"/>
              <a:gd name="T4" fmla="*/ 30 w 53"/>
              <a:gd name="T5" fmla="*/ 8 h 24"/>
              <a:gd name="T6" fmla="*/ 37 w 53"/>
              <a:gd name="T7" fmla="*/ 0 h 24"/>
              <a:gd name="T8" fmla="*/ 53 w 53"/>
              <a:gd name="T9" fmla="*/ 9 h 24"/>
              <a:gd name="T10" fmla="*/ 50 w 53"/>
              <a:gd name="T11" fmla="*/ 16 h 24"/>
              <a:gd name="T12" fmla="*/ 31 w 53"/>
              <a:gd name="T13" fmla="*/ 22 h 24"/>
              <a:gd name="T14" fmla="*/ 21 w 53"/>
              <a:gd name="T15" fmla="*/ 15 h 24"/>
              <a:gd name="T16" fmla="*/ 11 w 53"/>
              <a:gd name="T17" fmla="*/ 24 h 24"/>
              <a:gd name="T18" fmla="*/ 0 w 53"/>
              <a:gd name="T19" fmla="*/ 15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24">
                <a:moveTo>
                  <a:pt x="0" y="15"/>
                </a:moveTo>
                <a:lnTo>
                  <a:pt x="15" y="3"/>
                </a:lnTo>
                <a:lnTo>
                  <a:pt x="30" y="8"/>
                </a:lnTo>
                <a:lnTo>
                  <a:pt x="37" y="0"/>
                </a:lnTo>
                <a:lnTo>
                  <a:pt x="53" y="9"/>
                </a:lnTo>
                <a:lnTo>
                  <a:pt x="50" y="16"/>
                </a:lnTo>
                <a:lnTo>
                  <a:pt x="31" y="22"/>
                </a:lnTo>
                <a:lnTo>
                  <a:pt x="21" y="15"/>
                </a:lnTo>
                <a:lnTo>
                  <a:pt x="11" y="24"/>
                </a:lnTo>
                <a:lnTo>
                  <a:pt x="0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0" name="Freeform 65">
            <a:extLst>
              <a:ext uri="{FF2B5EF4-FFF2-40B4-BE49-F238E27FC236}">
                <a16:creationId xmlns:a16="http://schemas.microsoft.com/office/drawing/2014/main" id="{D17CC4BA-E6F4-4FAB-8608-58C121B4C5CB}"/>
              </a:ext>
            </a:extLst>
          </p:cNvPr>
          <p:cNvSpPr>
            <a:spLocks/>
          </p:cNvSpPr>
          <p:nvPr/>
        </p:nvSpPr>
        <p:spPr bwMode="auto">
          <a:xfrm>
            <a:off x="7178075" y="4525142"/>
            <a:ext cx="64977" cy="94401"/>
          </a:xfrm>
          <a:custGeom>
            <a:avLst/>
            <a:gdLst>
              <a:gd name="T0" fmla="*/ 36 w 53"/>
              <a:gd name="T1" fmla="*/ 67 h 77"/>
              <a:gd name="T2" fmla="*/ 29 w 53"/>
              <a:gd name="T3" fmla="*/ 75 h 77"/>
              <a:gd name="T4" fmla="*/ 20 w 53"/>
              <a:gd name="T5" fmla="*/ 77 h 77"/>
              <a:gd name="T6" fmla="*/ 18 w 53"/>
              <a:gd name="T7" fmla="*/ 71 h 77"/>
              <a:gd name="T8" fmla="*/ 13 w 53"/>
              <a:gd name="T9" fmla="*/ 70 h 77"/>
              <a:gd name="T10" fmla="*/ 8 w 53"/>
              <a:gd name="T11" fmla="*/ 76 h 77"/>
              <a:gd name="T12" fmla="*/ 0 w 53"/>
              <a:gd name="T13" fmla="*/ 71 h 77"/>
              <a:gd name="T14" fmla="*/ 4 w 53"/>
              <a:gd name="T15" fmla="*/ 62 h 77"/>
              <a:gd name="T16" fmla="*/ 6 w 53"/>
              <a:gd name="T17" fmla="*/ 53 h 77"/>
              <a:gd name="T18" fmla="*/ 10 w 53"/>
              <a:gd name="T19" fmla="*/ 44 h 77"/>
              <a:gd name="T20" fmla="*/ 2 w 53"/>
              <a:gd name="T21" fmla="*/ 32 h 77"/>
              <a:gd name="T22" fmla="*/ 1 w 53"/>
              <a:gd name="T23" fmla="*/ 18 h 77"/>
              <a:gd name="T24" fmla="*/ 11 w 53"/>
              <a:gd name="T25" fmla="*/ 0 h 77"/>
              <a:gd name="T26" fmla="*/ 17 w 53"/>
              <a:gd name="T27" fmla="*/ 2 h 77"/>
              <a:gd name="T28" fmla="*/ 31 w 53"/>
              <a:gd name="T29" fmla="*/ 7 h 77"/>
              <a:gd name="T30" fmla="*/ 50 w 53"/>
              <a:gd name="T31" fmla="*/ 25 h 77"/>
              <a:gd name="T32" fmla="*/ 53 w 53"/>
              <a:gd name="T33" fmla="*/ 33 h 77"/>
              <a:gd name="T34" fmla="*/ 42 w 53"/>
              <a:gd name="T35" fmla="*/ 52 h 77"/>
              <a:gd name="T36" fmla="*/ 36 w 53"/>
              <a:gd name="T37" fmla="*/ 6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3" h="77">
                <a:moveTo>
                  <a:pt x="36" y="67"/>
                </a:moveTo>
                <a:lnTo>
                  <a:pt x="29" y="75"/>
                </a:lnTo>
                <a:lnTo>
                  <a:pt x="20" y="77"/>
                </a:lnTo>
                <a:lnTo>
                  <a:pt x="18" y="71"/>
                </a:lnTo>
                <a:lnTo>
                  <a:pt x="13" y="70"/>
                </a:lnTo>
                <a:lnTo>
                  <a:pt x="8" y="76"/>
                </a:lnTo>
                <a:lnTo>
                  <a:pt x="0" y="71"/>
                </a:lnTo>
                <a:lnTo>
                  <a:pt x="4" y="62"/>
                </a:lnTo>
                <a:lnTo>
                  <a:pt x="6" y="53"/>
                </a:lnTo>
                <a:lnTo>
                  <a:pt x="10" y="44"/>
                </a:lnTo>
                <a:lnTo>
                  <a:pt x="2" y="32"/>
                </a:lnTo>
                <a:lnTo>
                  <a:pt x="1" y="18"/>
                </a:lnTo>
                <a:lnTo>
                  <a:pt x="11" y="0"/>
                </a:lnTo>
                <a:lnTo>
                  <a:pt x="17" y="2"/>
                </a:lnTo>
                <a:lnTo>
                  <a:pt x="31" y="7"/>
                </a:lnTo>
                <a:lnTo>
                  <a:pt x="50" y="25"/>
                </a:lnTo>
                <a:lnTo>
                  <a:pt x="53" y="33"/>
                </a:lnTo>
                <a:lnTo>
                  <a:pt x="42" y="52"/>
                </a:lnTo>
                <a:lnTo>
                  <a:pt x="36" y="6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1" name="Freeform 66">
            <a:extLst>
              <a:ext uri="{FF2B5EF4-FFF2-40B4-BE49-F238E27FC236}">
                <a16:creationId xmlns:a16="http://schemas.microsoft.com/office/drawing/2014/main" id="{E8EE2CC4-8D86-4A8D-8A38-8CFDBA08CAF6}"/>
              </a:ext>
            </a:extLst>
          </p:cNvPr>
          <p:cNvSpPr>
            <a:spLocks/>
          </p:cNvSpPr>
          <p:nvPr/>
        </p:nvSpPr>
        <p:spPr bwMode="auto">
          <a:xfrm>
            <a:off x="8580588" y="3578691"/>
            <a:ext cx="20842" cy="40457"/>
          </a:xfrm>
          <a:custGeom>
            <a:avLst/>
            <a:gdLst>
              <a:gd name="T0" fmla="*/ 17 w 17"/>
              <a:gd name="T1" fmla="*/ 17 h 33"/>
              <a:gd name="T2" fmla="*/ 13 w 17"/>
              <a:gd name="T3" fmla="*/ 33 h 33"/>
              <a:gd name="T4" fmla="*/ 5 w 17"/>
              <a:gd name="T5" fmla="*/ 29 h 33"/>
              <a:gd name="T6" fmla="*/ 0 w 17"/>
              <a:gd name="T7" fmla="*/ 15 h 33"/>
              <a:gd name="T8" fmla="*/ 3 w 17"/>
              <a:gd name="T9" fmla="*/ 7 h 33"/>
              <a:gd name="T10" fmla="*/ 14 w 17"/>
              <a:gd name="T11" fmla="*/ 0 h 33"/>
              <a:gd name="T12" fmla="*/ 17 w 17"/>
              <a:gd name="T13" fmla="*/ 1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3">
                <a:moveTo>
                  <a:pt x="17" y="17"/>
                </a:moveTo>
                <a:lnTo>
                  <a:pt x="13" y="33"/>
                </a:lnTo>
                <a:lnTo>
                  <a:pt x="5" y="29"/>
                </a:lnTo>
                <a:lnTo>
                  <a:pt x="0" y="15"/>
                </a:lnTo>
                <a:lnTo>
                  <a:pt x="3" y="7"/>
                </a:lnTo>
                <a:lnTo>
                  <a:pt x="14" y="0"/>
                </a:lnTo>
                <a:lnTo>
                  <a:pt x="17" y="1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2" name="Freeform 67">
            <a:extLst>
              <a:ext uri="{FF2B5EF4-FFF2-40B4-BE49-F238E27FC236}">
                <a16:creationId xmlns:a16="http://schemas.microsoft.com/office/drawing/2014/main" id="{8C2EA63C-D7EF-459B-BE5F-32C1C39BE6D0}"/>
              </a:ext>
            </a:extLst>
          </p:cNvPr>
          <p:cNvSpPr>
            <a:spLocks/>
          </p:cNvSpPr>
          <p:nvPr/>
        </p:nvSpPr>
        <p:spPr bwMode="auto">
          <a:xfrm>
            <a:off x="8294396" y="3375178"/>
            <a:ext cx="250098" cy="219450"/>
          </a:xfrm>
          <a:custGeom>
            <a:avLst/>
            <a:gdLst>
              <a:gd name="T0" fmla="*/ 131 w 204"/>
              <a:gd name="T1" fmla="*/ 15 h 179"/>
              <a:gd name="T2" fmla="*/ 143 w 204"/>
              <a:gd name="T3" fmla="*/ 25 h 179"/>
              <a:gd name="T4" fmla="*/ 151 w 204"/>
              <a:gd name="T5" fmla="*/ 23 h 179"/>
              <a:gd name="T6" fmla="*/ 165 w 204"/>
              <a:gd name="T7" fmla="*/ 33 h 179"/>
              <a:gd name="T8" fmla="*/ 169 w 204"/>
              <a:gd name="T9" fmla="*/ 34 h 179"/>
              <a:gd name="T10" fmla="*/ 173 w 204"/>
              <a:gd name="T11" fmla="*/ 34 h 179"/>
              <a:gd name="T12" fmla="*/ 181 w 204"/>
              <a:gd name="T13" fmla="*/ 39 h 179"/>
              <a:gd name="T14" fmla="*/ 204 w 204"/>
              <a:gd name="T15" fmla="*/ 43 h 179"/>
              <a:gd name="T16" fmla="*/ 197 w 204"/>
              <a:gd name="T17" fmla="*/ 57 h 179"/>
              <a:gd name="T18" fmla="*/ 195 w 204"/>
              <a:gd name="T19" fmla="*/ 71 h 179"/>
              <a:gd name="T20" fmla="*/ 191 w 204"/>
              <a:gd name="T21" fmla="*/ 75 h 179"/>
              <a:gd name="T22" fmla="*/ 184 w 204"/>
              <a:gd name="T23" fmla="*/ 73 h 179"/>
              <a:gd name="T24" fmla="*/ 184 w 204"/>
              <a:gd name="T25" fmla="*/ 78 h 179"/>
              <a:gd name="T26" fmla="*/ 173 w 204"/>
              <a:gd name="T27" fmla="*/ 89 h 179"/>
              <a:gd name="T28" fmla="*/ 173 w 204"/>
              <a:gd name="T29" fmla="*/ 99 h 179"/>
              <a:gd name="T30" fmla="*/ 181 w 204"/>
              <a:gd name="T31" fmla="*/ 96 h 179"/>
              <a:gd name="T32" fmla="*/ 186 w 204"/>
              <a:gd name="T33" fmla="*/ 105 h 179"/>
              <a:gd name="T34" fmla="*/ 186 w 204"/>
              <a:gd name="T35" fmla="*/ 110 h 179"/>
              <a:gd name="T36" fmla="*/ 191 w 204"/>
              <a:gd name="T37" fmla="*/ 118 h 179"/>
              <a:gd name="T38" fmla="*/ 186 w 204"/>
              <a:gd name="T39" fmla="*/ 124 h 179"/>
              <a:gd name="T40" fmla="*/ 190 w 204"/>
              <a:gd name="T41" fmla="*/ 140 h 179"/>
              <a:gd name="T42" fmla="*/ 199 w 204"/>
              <a:gd name="T43" fmla="*/ 143 h 179"/>
              <a:gd name="T44" fmla="*/ 198 w 204"/>
              <a:gd name="T45" fmla="*/ 151 h 179"/>
              <a:gd name="T46" fmla="*/ 183 w 204"/>
              <a:gd name="T47" fmla="*/ 163 h 179"/>
              <a:gd name="T48" fmla="*/ 150 w 204"/>
              <a:gd name="T49" fmla="*/ 157 h 179"/>
              <a:gd name="T50" fmla="*/ 126 w 204"/>
              <a:gd name="T51" fmla="*/ 164 h 179"/>
              <a:gd name="T52" fmla="*/ 124 w 204"/>
              <a:gd name="T53" fmla="*/ 177 h 179"/>
              <a:gd name="T54" fmla="*/ 105 w 204"/>
              <a:gd name="T55" fmla="*/ 179 h 179"/>
              <a:gd name="T56" fmla="*/ 86 w 204"/>
              <a:gd name="T57" fmla="*/ 170 h 179"/>
              <a:gd name="T58" fmla="*/ 80 w 204"/>
              <a:gd name="T59" fmla="*/ 174 h 179"/>
              <a:gd name="T60" fmla="*/ 49 w 204"/>
              <a:gd name="T61" fmla="*/ 165 h 179"/>
              <a:gd name="T62" fmla="*/ 43 w 204"/>
              <a:gd name="T63" fmla="*/ 157 h 179"/>
              <a:gd name="T64" fmla="*/ 51 w 204"/>
              <a:gd name="T65" fmla="*/ 145 h 179"/>
              <a:gd name="T66" fmla="*/ 55 w 204"/>
              <a:gd name="T67" fmla="*/ 104 h 179"/>
              <a:gd name="T68" fmla="*/ 38 w 204"/>
              <a:gd name="T69" fmla="*/ 83 h 179"/>
              <a:gd name="T70" fmla="*/ 26 w 204"/>
              <a:gd name="T71" fmla="*/ 72 h 179"/>
              <a:gd name="T72" fmla="*/ 2 w 204"/>
              <a:gd name="T73" fmla="*/ 65 h 179"/>
              <a:gd name="T74" fmla="*/ 0 w 204"/>
              <a:gd name="T75" fmla="*/ 50 h 179"/>
              <a:gd name="T76" fmla="*/ 21 w 204"/>
              <a:gd name="T77" fmla="*/ 45 h 179"/>
              <a:gd name="T78" fmla="*/ 48 w 204"/>
              <a:gd name="T79" fmla="*/ 50 h 179"/>
              <a:gd name="T80" fmla="*/ 44 w 204"/>
              <a:gd name="T81" fmla="*/ 27 h 179"/>
              <a:gd name="T82" fmla="*/ 58 w 204"/>
              <a:gd name="T83" fmla="*/ 36 h 179"/>
              <a:gd name="T84" fmla="*/ 96 w 204"/>
              <a:gd name="T85" fmla="*/ 20 h 179"/>
              <a:gd name="T86" fmla="*/ 100 w 204"/>
              <a:gd name="T87" fmla="*/ 4 h 179"/>
              <a:gd name="T88" fmla="*/ 114 w 204"/>
              <a:gd name="T89" fmla="*/ 0 h 179"/>
              <a:gd name="T90" fmla="*/ 117 w 204"/>
              <a:gd name="T91" fmla="*/ 7 h 179"/>
              <a:gd name="T92" fmla="*/ 124 w 204"/>
              <a:gd name="T93" fmla="*/ 7 h 179"/>
              <a:gd name="T94" fmla="*/ 131 w 204"/>
              <a:gd name="T95" fmla="*/ 1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" h="179">
                <a:moveTo>
                  <a:pt x="131" y="15"/>
                </a:moveTo>
                <a:lnTo>
                  <a:pt x="143" y="25"/>
                </a:lnTo>
                <a:lnTo>
                  <a:pt x="151" y="23"/>
                </a:lnTo>
                <a:lnTo>
                  <a:pt x="165" y="33"/>
                </a:lnTo>
                <a:lnTo>
                  <a:pt x="169" y="34"/>
                </a:lnTo>
                <a:lnTo>
                  <a:pt x="173" y="34"/>
                </a:lnTo>
                <a:lnTo>
                  <a:pt x="181" y="39"/>
                </a:lnTo>
                <a:lnTo>
                  <a:pt x="204" y="43"/>
                </a:lnTo>
                <a:lnTo>
                  <a:pt x="197" y="57"/>
                </a:lnTo>
                <a:lnTo>
                  <a:pt x="195" y="71"/>
                </a:lnTo>
                <a:lnTo>
                  <a:pt x="191" y="75"/>
                </a:lnTo>
                <a:lnTo>
                  <a:pt x="184" y="73"/>
                </a:lnTo>
                <a:lnTo>
                  <a:pt x="184" y="78"/>
                </a:lnTo>
                <a:lnTo>
                  <a:pt x="173" y="89"/>
                </a:lnTo>
                <a:lnTo>
                  <a:pt x="173" y="99"/>
                </a:lnTo>
                <a:lnTo>
                  <a:pt x="181" y="96"/>
                </a:lnTo>
                <a:lnTo>
                  <a:pt x="186" y="105"/>
                </a:lnTo>
                <a:lnTo>
                  <a:pt x="186" y="110"/>
                </a:lnTo>
                <a:lnTo>
                  <a:pt x="191" y="118"/>
                </a:lnTo>
                <a:lnTo>
                  <a:pt x="186" y="124"/>
                </a:lnTo>
                <a:lnTo>
                  <a:pt x="190" y="140"/>
                </a:lnTo>
                <a:lnTo>
                  <a:pt x="199" y="143"/>
                </a:lnTo>
                <a:lnTo>
                  <a:pt x="198" y="151"/>
                </a:lnTo>
                <a:lnTo>
                  <a:pt x="183" y="163"/>
                </a:lnTo>
                <a:lnTo>
                  <a:pt x="150" y="157"/>
                </a:lnTo>
                <a:lnTo>
                  <a:pt x="126" y="164"/>
                </a:lnTo>
                <a:lnTo>
                  <a:pt x="124" y="177"/>
                </a:lnTo>
                <a:lnTo>
                  <a:pt x="105" y="179"/>
                </a:lnTo>
                <a:lnTo>
                  <a:pt x="86" y="170"/>
                </a:lnTo>
                <a:lnTo>
                  <a:pt x="80" y="174"/>
                </a:lnTo>
                <a:lnTo>
                  <a:pt x="49" y="165"/>
                </a:lnTo>
                <a:lnTo>
                  <a:pt x="43" y="157"/>
                </a:lnTo>
                <a:lnTo>
                  <a:pt x="51" y="145"/>
                </a:lnTo>
                <a:lnTo>
                  <a:pt x="55" y="104"/>
                </a:lnTo>
                <a:lnTo>
                  <a:pt x="38" y="83"/>
                </a:lnTo>
                <a:lnTo>
                  <a:pt x="26" y="72"/>
                </a:lnTo>
                <a:lnTo>
                  <a:pt x="2" y="65"/>
                </a:lnTo>
                <a:lnTo>
                  <a:pt x="0" y="50"/>
                </a:lnTo>
                <a:lnTo>
                  <a:pt x="21" y="45"/>
                </a:lnTo>
                <a:lnTo>
                  <a:pt x="48" y="50"/>
                </a:lnTo>
                <a:lnTo>
                  <a:pt x="44" y="27"/>
                </a:lnTo>
                <a:lnTo>
                  <a:pt x="58" y="36"/>
                </a:lnTo>
                <a:lnTo>
                  <a:pt x="96" y="20"/>
                </a:lnTo>
                <a:lnTo>
                  <a:pt x="100" y="4"/>
                </a:lnTo>
                <a:lnTo>
                  <a:pt x="114" y="0"/>
                </a:lnTo>
                <a:lnTo>
                  <a:pt x="117" y="7"/>
                </a:lnTo>
                <a:lnTo>
                  <a:pt x="124" y="7"/>
                </a:lnTo>
                <a:lnTo>
                  <a:pt x="131" y="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3" name="Freeform 68">
            <a:extLst>
              <a:ext uri="{FF2B5EF4-FFF2-40B4-BE49-F238E27FC236}">
                <a16:creationId xmlns:a16="http://schemas.microsoft.com/office/drawing/2014/main" id="{12C54757-9047-43A3-AE59-45A8B5F7D17C}"/>
              </a:ext>
            </a:extLst>
          </p:cNvPr>
          <p:cNvSpPr>
            <a:spLocks/>
          </p:cNvSpPr>
          <p:nvPr/>
        </p:nvSpPr>
        <p:spPr bwMode="auto">
          <a:xfrm>
            <a:off x="8603882" y="4612186"/>
            <a:ext cx="126275" cy="160602"/>
          </a:xfrm>
          <a:custGeom>
            <a:avLst/>
            <a:gdLst>
              <a:gd name="T0" fmla="*/ 42 w 103"/>
              <a:gd name="T1" fmla="*/ 131 h 131"/>
              <a:gd name="T2" fmla="*/ 23 w 103"/>
              <a:gd name="T3" fmla="*/ 110 h 131"/>
              <a:gd name="T4" fmla="*/ 11 w 103"/>
              <a:gd name="T5" fmla="*/ 93 h 131"/>
              <a:gd name="T6" fmla="*/ 0 w 103"/>
              <a:gd name="T7" fmla="*/ 71 h 131"/>
              <a:gd name="T8" fmla="*/ 1 w 103"/>
              <a:gd name="T9" fmla="*/ 65 h 131"/>
              <a:gd name="T10" fmla="*/ 5 w 103"/>
              <a:gd name="T11" fmla="*/ 58 h 131"/>
              <a:gd name="T12" fmla="*/ 9 w 103"/>
              <a:gd name="T13" fmla="*/ 43 h 131"/>
              <a:gd name="T14" fmla="*/ 13 w 103"/>
              <a:gd name="T15" fmla="*/ 27 h 131"/>
              <a:gd name="T16" fmla="*/ 19 w 103"/>
              <a:gd name="T17" fmla="*/ 26 h 131"/>
              <a:gd name="T18" fmla="*/ 46 w 103"/>
              <a:gd name="T19" fmla="*/ 26 h 131"/>
              <a:gd name="T20" fmla="*/ 46 w 103"/>
              <a:gd name="T21" fmla="*/ 1 h 131"/>
              <a:gd name="T22" fmla="*/ 54 w 103"/>
              <a:gd name="T23" fmla="*/ 0 h 131"/>
              <a:gd name="T24" fmla="*/ 65 w 103"/>
              <a:gd name="T25" fmla="*/ 3 h 131"/>
              <a:gd name="T26" fmla="*/ 76 w 103"/>
              <a:gd name="T27" fmla="*/ 0 h 131"/>
              <a:gd name="T28" fmla="*/ 79 w 103"/>
              <a:gd name="T29" fmla="*/ 1 h 131"/>
              <a:gd name="T30" fmla="*/ 77 w 103"/>
              <a:gd name="T31" fmla="*/ 10 h 131"/>
              <a:gd name="T32" fmla="*/ 82 w 103"/>
              <a:gd name="T33" fmla="*/ 21 h 131"/>
              <a:gd name="T34" fmla="*/ 96 w 103"/>
              <a:gd name="T35" fmla="*/ 19 h 131"/>
              <a:gd name="T36" fmla="*/ 101 w 103"/>
              <a:gd name="T37" fmla="*/ 24 h 131"/>
              <a:gd name="T38" fmla="*/ 93 w 103"/>
              <a:gd name="T39" fmla="*/ 48 h 131"/>
              <a:gd name="T40" fmla="*/ 102 w 103"/>
              <a:gd name="T41" fmla="*/ 60 h 131"/>
              <a:gd name="T42" fmla="*/ 103 w 103"/>
              <a:gd name="T43" fmla="*/ 76 h 131"/>
              <a:gd name="T44" fmla="*/ 101 w 103"/>
              <a:gd name="T45" fmla="*/ 90 h 131"/>
              <a:gd name="T46" fmla="*/ 95 w 103"/>
              <a:gd name="T47" fmla="*/ 100 h 131"/>
              <a:gd name="T48" fmla="*/ 79 w 103"/>
              <a:gd name="T49" fmla="*/ 99 h 131"/>
              <a:gd name="T50" fmla="*/ 69 w 103"/>
              <a:gd name="T51" fmla="*/ 89 h 131"/>
              <a:gd name="T52" fmla="*/ 68 w 103"/>
              <a:gd name="T53" fmla="*/ 98 h 131"/>
              <a:gd name="T54" fmla="*/ 56 w 103"/>
              <a:gd name="T55" fmla="*/ 101 h 131"/>
              <a:gd name="T56" fmla="*/ 49 w 103"/>
              <a:gd name="T57" fmla="*/ 106 h 131"/>
              <a:gd name="T58" fmla="*/ 56 w 103"/>
              <a:gd name="T59" fmla="*/ 120 h 131"/>
              <a:gd name="T60" fmla="*/ 42 w 103"/>
              <a:gd name="T61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3" h="131">
                <a:moveTo>
                  <a:pt x="42" y="131"/>
                </a:moveTo>
                <a:lnTo>
                  <a:pt x="23" y="110"/>
                </a:lnTo>
                <a:lnTo>
                  <a:pt x="11" y="93"/>
                </a:lnTo>
                <a:lnTo>
                  <a:pt x="0" y="71"/>
                </a:lnTo>
                <a:lnTo>
                  <a:pt x="1" y="65"/>
                </a:lnTo>
                <a:lnTo>
                  <a:pt x="5" y="58"/>
                </a:lnTo>
                <a:lnTo>
                  <a:pt x="9" y="43"/>
                </a:lnTo>
                <a:lnTo>
                  <a:pt x="13" y="27"/>
                </a:lnTo>
                <a:lnTo>
                  <a:pt x="19" y="26"/>
                </a:lnTo>
                <a:lnTo>
                  <a:pt x="46" y="26"/>
                </a:lnTo>
                <a:lnTo>
                  <a:pt x="46" y="1"/>
                </a:lnTo>
                <a:lnTo>
                  <a:pt x="54" y="0"/>
                </a:lnTo>
                <a:lnTo>
                  <a:pt x="65" y="3"/>
                </a:lnTo>
                <a:lnTo>
                  <a:pt x="76" y="0"/>
                </a:lnTo>
                <a:lnTo>
                  <a:pt x="79" y="1"/>
                </a:lnTo>
                <a:lnTo>
                  <a:pt x="77" y="10"/>
                </a:lnTo>
                <a:lnTo>
                  <a:pt x="82" y="21"/>
                </a:lnTo>
                <a:lnTo>
                  <a:pt x="96" y="19"/>
                </a:lnTo>
                <a:lnTo>
                  <a:pt x="101" y="24"/>
                </a:lnTo>
                <a:lnTo>
                  <a:pt x="93" y="48"/>
                </a:lnTo>
                <a:lnTo>
                  <a:pt x="102" y="60"/>
                </a:lnTo>
                <a:lnTo>
                  <a:pt x="103" y="76"/>
                </a:lnTo>
                <a:lnTo>
                  <a:pt x="101" y="90"/>
                </a:lnTo>
                <a:lnTo>
                  <a:pt x="95" y="100"/>
                </a:lnTo>
                <a:lnTo>
                  <a:pt x="79" y="99"/>
                </a:lnTo>
                <a:lnTo>
                  <a:pt x="69" y="89"/>
                </a:lnTo>
                <a:lnTo>
                  <a:pt x="68" y="98"/>
                </a:lnTo>
                <a:lnTo>
                  <a:pt x="56" y="101"/>
                </a:lnTo>
                <a:lnTo>
                  <a:pt x="49" y="106"/>
                </a:lnTo>
                <a:lnTo>
                  <a:pt x="56" y="120"/>
                </a:lnTo>
                <a:lnTo>
                  <a:pt x="42" y="13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4" name="Freeform 69">
            <a:extLst>
              <a:ext uri="{FF2B5EF4-FFF2-40B4-BE49-F238E27FC236}">
                <a16:creationId xmlns:a16="http://schemas.microsoft.com/office/drawing/2014/main" id="{F1CB487B-EA45-4B64-88AB-A417273800EB}"/>
              </a:ext>
            </a:extLst>
          </p:cNvPr>
          <p:cNvSpPr>
            <a:spLocks/>
          </p:cNvSpPr>
          <p:nvPr/>
        </p:nvSpPr>
        <p:spPr bwMode="auto">
          <a:xfrm>
            <a:off x="8261835" y="3275876"/>
            <a:ext cx="36780" cy="31875"/>
          </a:xfrm>
          <a:custGeom>
            <a:avLst/>
            <a:gdLst>
              <a:gd name="T0" fmla="*/ 30 w 30"/>
              <a:gd name="T1" fmla="*/ 13 h 26"/>
              <a:gd name="T2" fmla="*/ 21 w 30"/>
              <a:gd name="T3" fmla="*/ 26 h 26"/>
              <a:gd name="T4" fmla="*/ 10 w 30"/>
              <a:gd name="T5" fmla="*/ 22 h 26"/>
              <a:gd name="T6" fmla="*/ 0 w 30"/>
              <a:gd name="T7" fmla="*/ 23 h 26"/>
              <a:gd name="T8" fmla="*/ 4 w 30"/>
              <a:gd name="T9" fmla="*/ 12 h 26"/>
              <a:gd name="T10" fmla="*/ 1 w 30"/>
              <a:gd name="T11" fmla="*/ 1 h 26"/>
              <a:gd name="T12" fmla="*/ 14 w 30"/>
              <a:gd name="T13" fmla="*/ 0 h 26"/>
              <a:gd name="T14" fmla="*/ 30 w 30"/>
              <a:gd name="T15" fmla="*/ 1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6">
                <a:moveTo>
                  <a:pt x="30" y="13"/>
                </a:moveTo>
                <a:lnTo>
                  <a:pt x="21" y="26"/>
                </a:lnTo>
                <a:lnTo>
                  <a:pt x="10" y="22"/>
                </a:lnTo>
                <a:lnTo>
                  <a:pt x="0" y="23"/>
                </a:lnTo>
                <a:lnTo>
                  <a:pt x="4" y="12"/>
                </a:lnTo>
                <a:lnTo>
                  <a:pt x="1" y="1"/>
                </a:lnTo>
                <a:lnTo>
                  <a:pt x="14" y="0"/>
                </a:lnTo>
                <a:lnTo>
                  <a:pt x="30" y="1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5" name="Freeform 70">
            <a:extLst>
              <a:ext uri="{FF2B5EF4-FFF2-40B4-BE49-F238E27FC236}">
                <a16:creationId xmlns:a16="http://schemas.microsoft.com/office/drawing/2014/main" id="{BA520A45-ADBA-4BE2-94A3-D76255F0FA5B}"/>
              </a:ext>
            </a:extLst>
          </p:cNvPr>
          <p:cNvSpPr>
            <a:spLocks/>
          </p:cNvSpPr>
          <p:nvPr/>
        </p:nvSpPr>
        <p:spPr bwMode="auto">
          <a:xfrm>
            <a:off x="8291259" y="3193735"/>
            <a:ext cx="147117" cy="210867"/>
          </a:xfrm>
          <a:custGeom>
            <a:avLst/>
            <a:gdLst>
              <a:gd name="T0" fmla="*/ 49 w 120"/>
              <a:gd name="T1" fmla="*/ 0 h 172"/>
              <a:gd name="T2" fmla="*/ 32 w 120"/>
              <a:gd name="T3" fmla="*/ 21 h 172"/>
              <a:gd name="T4" fmla="*/ 47 w 120"/>
              <a:gd name="T5" fmla="*/ 18 h 172"/>
              <a:gd name="T6" fmla="*/ 64 w 120"/>
              <a:gd name="T7" fmla="*/ 18 h 172"/>
              <a:gd name="T8" fmla="*/ 60 w 120"/>
              <a:gd name="T9" fmla="*/ 34 h 172"/>
              <a:gd name="T10" fmla="*/ 46 w 120"/>
              <a:gd name="T11" fmla="*/ 51 h 172"/>
              <a:gd name="T12" fmla="*/ 62 w 120"/>
              <a:gd name="T13" fmla="*/ 53 h 172"/>
              <a:gd name="T14" fmla="*/ 63 w 120"/>
              <a:gd name="T15" fmla="*/ 55 h 172"/>
              <a:gd name="T16" fmla="*/ 76 w 120"/>
              <a:gd name="T17" fmla="*/ 78 h 172"/>
              <a:gd name="T18" fmla="*/ 87 w 120"/>
              <a:gd name="T19" fmla="*/ 82 h 172"/>
              <a:gd name="T20" fmla="*/ 96 w 120"/>
              <a:gd name="T21" fmla="*/ 104 h 172"/>
              <a:gd name="T22" fmla="*/ 101 w 120"/>
              <a:gd name="T23" fmla="*/ 112 h 172"/>
              <a:gd name="T24" fmla="*/ 120 w 120"/>
              <a:gd name="T25" fmla="*/ 116 h 172"/>
              <a:gd name="T26" fmla="*/ 118 w 120"/>
              <a:gd name="T27" fmla="*/ 129 h 172"/>
              <a:gd name="T28" fmla="*/ 110 w 120"/>
              <a:gd name="T29" fmla="*/ 135 h 172"/>
              <a:gd name="T30" fmla="*/ 116 w 120"/>
              <a:gd name="T31" fmla="*/ 145 h 172"/>
              <a:gd name="T32" fmla="*/ 102 w 120"/>
              <a:gd name="T33" fmla="*/ 155 h 172"/>
              <a:gd name="T34" fmla="*/ 81 w 120"/>
              <a:gd name="T35" fmla="*/ 155 h 172"/>
              <a:gd name="T36" fmla="*/ 54 w 120"/>
              <a:gd name="T37" fmla="*/ 161 h 172"/>
              <a:gd name="T38" fmla="*/ 46 w 120"/>
              <a:gd name="T39" fmla="*/ 157 h 172"/>
              <a:gd name="T40" fmla="*/ 36 w 120"/>
              <a:gd name="T41" fmla="*/ 166 h 172"/>
              <a:gd name="T42" fmla="*/ 21 w 120"/>
              <a:gd name="T43" fmla="*/ 164 h 172"/>
              <a:gd name="T44" fmla="*/ 10 w 120"/>
              <a:gd name="T45" fmla="*/ 172 h 172"/>
              <a:gd name="T46" fmla="*/ 1 w 120"/>
              <a:gd name="T47" fmla="*/ 168 h 172"/>
              <a:gd name="T48" fmla="*/ 25 w 120"/>
              <a:gd name="T49" fmla="*/ 147 h 172"/>
              <a:gd name="T50" fmla="*/ 39 w 120"/>
              <a:gd name="T51" fmla="*/ 142 h 172"/>
              <a:gd name="T52" fmla="*/ 39 w 120"/>
              <a:gd name="T53" fmla="*/ 142 h 172"/>
              <a:gd name="T54" fmla="*/ 15 w 120"/>
              <a:gd name="T55" fmla="*/ 139 h 172"/>
              <a:gd name="T56" fmla="*/ 11 w 120"/>
              <a:gd name="T57" fmla="*/ 131 h 172"/>
              <a:gd name="T58" fmla="*/ 27 w 120"/>
              <a:gd name="T59" fmla="*/ 125 h 172"/>
              <a:gd name="T60" fmla="*/ 19 w 120"/>
              <a:gd name="T61" fmla="*/ 114 h 172"/>
              <a:gd name="T62" fmla="*/ 22 w 120"/>
              <a:gd name="T63" fmla="*/ 101 h 172"/>
              <a:gd name="T64" fmla="*/ 45 w 120"/>
              <a:gd name="T65" fmla="*/ 102 h 172"/>
              <a:gd name="T66" fmla="*/ 45 w 120"/>
              <a:gd name="T67" fmla="*/ 102 h 172"/>
              <a:gd name="T68" fmla="*/ 48 w 120"/>
              <a:gd name="T69" fmla="*/ 91 h 172"/>
              <a:gd name="T70" fmla="*/ 38 w 120"/>
              <a:gd name="T71" fmla="*/ 79 h 172"/>
              <a:gd name="T72" fmla="*/ 37 w 120"/>
              <a:gd name="T73" fmla="*/ 79 h 172"/>
              <a:gd name="T74" fmla="*/ 19 w 120"/>
              <a:gd name="T75" fmla="*/ 75 h 172"/>
              <a:gd name="T76" fmla="*/ 15 w 120"/>
              <a:gd name="T77" fmla="*/ 70 h 172"/>
              <a:gd name="T78" fmla="*/ 21 w 120"/>
              <a:gd name="T79" fmla="*/ 61 h 172"/>
              <a:gd name="T80" fmla="*/ 16 w 120"/>
              <a:gd name="T81" fmla="*/ 55 h 172"/>
              <a:gd name="T82" fmla="*/ 8 w 120"/>
              <a:gd name="T83" fmla="*/ 65 h 172"/>
              <a:gd name="T84" fmla="*/ 8 w 120"/>
              <a:gd name="T85" fmla="*/ 46 h 172"/>
              <a:gd name="T86" fmla="*/ 0 w 120"/>
              <a:gd name="T87" fmla="*/ 36 h 172"/>
              <a:gd name="T88" fmla="*/ 7 w 120"/>
              <a:gd name="T89" fmla="*/ 15 h 172"/>
              <a:gd name="T90" fmla="*/ 19 w 120"/>
              <a:gd name="T91" fmla="*/ 0 h 172"/>
              <a:gd name="T92" fmla="*/ 31 w 120"/>
              <a:gd name="T93" fmla="*/ 1 h 172"/>
              <a:gd name="T94" fmla="*/ 49 w 120"/>
              <a:gd name="T95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" h="172">
                <a:moveTo>
                  <a:pt x="49" y="0"/>
                </a:moveTo>
                <a:lnTo>
                  <a:pt x="32" y="21"/>
                </a:lnTo>
                <a:lnTo>
                  <a:pt x="47" y="18"/>
                </a:lnTo>
                <a:lnTo>
                  <a:pt x="64" y="18"/>
                </a:lnTo>
                <a:lnTo>
                  <a:pt x="60" y="34"/>
                </a:lnTo>
                <a:lnTo>
                  <a:pt x="46" y="51"/>
                </a:lnTo>
                <a:lnTo>
                  <a:pt x="62" y="53"/>
                </a:lnTo>
                <a:lnTo>
                  <a:pt x="63" y="55"/>
                </a:lnTo>
                <a:lnTo>
                  <a:pt x="76" y="78"/>
                </a:lnTo>
                <a:lnTo>
                  <a:pt x="87" y="82"/>
                </a:lnTo>
                <a:lnTo>
                  <a:pt x="96" y="104"/>
                </a:lnTo>
                <a:lnTo>
                  <a:pt x="101" y="112"/>
                </a:lnTo>
                <a:lnTo>
                  <a:pt x="120" y="116"/>
                </a:lnTo>
                <a:lnTo>
                  <a:pt x="118" y="129"/>
                </a:lnTo>
                <a:lnTo>
                  <a:pt x="110" y="135"/>
                </a:lnTo>
                <a:lnTo>
                  <a:pt x="116" y="145"/>
                </a:lnTo>
                <a:lnTo>
                  <a:pt x="102" y="155"/>
                </a:lnTo>
                <a:lnTo>
                  <a:pt x="81" y="155"/>
                </a:lnTo>
                <a:lnTo>
                  <a:pt x="54" y="161"/>
                </a:lnTo>
                <a:lnTo>
                  <a:pt x="46" y="157"/>
                </a:lnTo>
                <a:lnTo>
                  <a:pt x="36" y="166"/>
                </a:lnTo>
                <a:lnTo>
                  <a:pt x="21" y="164"/>
                </a:lnTo>
                <a:lnTo>
                  <a:pt x="10" y="172"/>
                </a:lnTo>
                <a:lnTo>
                  <a:pt x="1" y="168"/>
                </a:lnTo>
                <a:lnTo>
                  <a:pt x="25" y="147"/>
                </a:lnTo>
                <a:lnTo>
                  <a:pt x="39" y="142"/>
                </a:lnTo>
                <a:lnTo>
                  <a:pt x="39" y="142"/>
                </a:lnTo>
                <a:lnTo>
                  <a:pt x="15" y="139"/>
                </a:lnTo>
                <a:lnTo>
                  <a:pt x="11" y="131"/>
                </a:lnTo>
                <a:lnTo>
                  <a:pt x="27" y="125"/>
                </a:lnTo>
                <a:lnTo>
                  <a:pt x="19" y="114"/>
                </a:lnTo>
                <a:lnTo>
                  <a:pt x="22" y="101"/>
                </a:lnTo>
                <a:lnTo>
                  <a:pt x="45" y="102"/>
                </a:lnTo>
                <a:lnTo>
                  <a:pt x="45" y="102"/>
                </a:lnTo>
                <a:lnTo>
                  <a:pt x="48" y="91"/>
                </a:lnTo>
                <a:lnTo>
                  <a:pt x="38" y="79"/>
                </a:lnTo>
                <a:lnTo>
                  <a:pt x="37" y="79"/>
                </a:lnTo>
                <a:lnTo>
                  <a:pt x="19" y="75"/>
                </a:lnTo>
                <a:lnTo>
                  <a:pt x="15" y="70"/>
                </a:lnTo>
                <a:lnTo>
                  <a:pt x="21" y="61"/>
                </a:lnTo>
                <a:lnTo>
                  <a:pt x="16" y="55"/>
                </a:lnTo>
                <a:lnTo>
                  <a:pt x="8" y="65"/>
                </a:lnTo>
                <a:lnTo>
                  <a:pt x="8" y="46"/>
                </a:lnTo>
                <a:lnTo>
                  <a:pt x="0" y="36"/>
                </a:lnTo>
                <a:lnTo>
                  <a:pt x="7" y="15"/>
                </a:lnTo>
                <a:lnTo>
                  <a:pt x="19" y="0"/>
                </a:lnTo>
                <a:lnTo>
                  <a:pt x="31" y="1"/>
                </a:lnTo>
                <a:lnTo>
                  <a:pt x="49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6" name="Freeform 71">
            <a:extLst>
              <a:ext uri="{FF2B5EF4-FFF2-40B4-BE49-F238E27FC236}">
                <a16:creationId xmlns:a16="http://schemas.microsoft.com/office/drawing/2014/main" id="{1A37CAFA-5BFD-4206-8D24-C2FA81A2B1B1}"/>
              </a:ext>
            </a:extLst>
          </p:cNvPr>
          <p:cNvSpPr>
            <a:spLocks/>
          </p:cNvSpPr>
          <p:nvPr/>
        </p:nvSpPr>
        <p:spPr bwMode="auto">
          <a:xfrm>
            <a:off x="9220546" y="3563978"/>
            <a:ext cx="147117" cy="63751"/>
          </a:xfrm>
          <a:custGeom>
            <a:avLst/>
            <a:gdLst>
              <a:gd name="T0" fmla="*/ 33 w 120"/>
              <a:gd name="T1" fmla="*/ 42 h 52"/>
              <a:gd name="T2" fmla="*/ 34 w 120"/>
              <a:gd name="T3" fmla="*/ 33 h 52"/>
              <a:gd name="T4" fmla="*/ 28 w 120"/>
              <a:gd name="T5" fmla="*/ 19 h 52"/>
              <a:gd name="T6" fmla="*/ 17 w 120"/>
              <a:gd name="T7" fmla="*/ 11 h 52"/>
              <a:gd name="T8" fmla="*/ 7 w 120"/>
              <a:gd name="T9" fmla="*/ 9 h 52"/>
              <a:gd name="T10" fmla="*/ 0 w 120"/>
              <a:gd name="T11" fmla="*/ 3 h 52"/>
              <a:gd name="T12" fmla="*/ 1 w 120"/>
              <a:gd name="T13" fmla="*/ 0 h 52"/>
              <a:gd name="T14" fmla="*/ 16 w 120"/>
              <a:gd name="T15" fmla="*/ 4 h 52"/>
              <a:gd name="T16" fmla="*/ 41 w 120"/>
              <a:gd name="T17" fmla="*/ 7 h 52"/>
              <a:gd name="T18" fmla="*/ 66 w 120"/>
              <a:gd name="T19" fmla="*/ 17 h 52"/>
              <a:gd name="T20" fmla="*/ 69 w 120"/>
              <a:gd name="T21" fmla="*/ 21 h 52"/>
              <a:gd name="T22" fmla="*/ 79 w 120"/>
              <a:gd name="T23" fmla="*/ 18 h 52"/>
              <a:gd name="T24" fmla="*/ 95 w 120"/>
              <a:gd name="T25" fmla="*/ 22 h 52"/>
              <a:gd name="T26" fmla="*/ 102 w 120"/>
              <a:gd name="T27" fmla="*/ 30 h 52"/>
              <a:gd name="T28" fmla="*/ 113 w 120"/>
              <a:gd name="T29" fmla="*/ 35 h 52"/>
              <a:gd name="T30" fmla="*/ 110 w 120"/>
              <a:gd name="T31" fmla="*/ 38 h 52"/>
              <a:gd name="T32" fmla="*/ 120 w 120"/>
              <a:gd name="T33" fmla="*/ 49 h 52"/>
              <a:gd name="T34" fmla="*/ 118 w 120"/>
              <a:gd name="T35" fmla="*/ 52 h 52"/>
              <a:gd name="T36" fmla="*/ 109 w 120"/>
              <a:gd name="T37" fmla="*/ 50 h 52"/>
              <a:gd name="T38" fmla="*/ 95 w 120"/>
              <a:gd name="T39" fmla="*/ 44 h 52"/>
              <a:gd name="T40" fmla="*/ 92 w 120"/>
              <a:gd name="T41" fmla="*/ 48 h 52"/>
              <a:gd name="T42" fmla="*/ 69 w 120"/>
              <a:gd name="T43" fmla="*/ 51 h 52"/>
              <a:gd name="T44" fmla="*/ 51 w 120"/>
              <a:gd name="T45" fmla="*/ 41 h 52"/>
              <a:gd name="T46" fmla="*/ 33 w 120"/>
              <a:gd name="T47" fmla="*/ 4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52">
                <a:moveTo>
                  <a:pt x="33" y="42"/>
                </a:moveTo>
                <a:lnTo>
                  <a:pt x="34" y="33"/>
                </a:lnTo>
                <a:lnTo>
                  <a:pt x="28" y="19"/>
                </a:lnTo>
                <a:lnTo>
                  <a:pt x="17" y="11"/>
                </a:lnTo>
                <a:lnTo>
                  <a:pt x="7" y="9"/>
                </a:lnTo>
                <a:lnTo>
                  <a:pt x="0" y="3"/>
                </a:lnTo>
                <a:lnTo>
                  <a:pt x="1" y="0"/>
                </a:lnTo>
                <a:lnTo>
                  <a:pt x="16" y="4"/>
                </a:lnTo>
                <a:lnTo>
                  <a:pt x="41" y="7"/>
                </a:lnTo>
                <a:lnTo>
                  <a:pt x="66" y="17"/>
                </a:lnTo>
                <a:lnTo>
                  <a:pt x="69" y="21"/>
                </a:lnTo>
                <a:lnTo>
                  <a:pt x="79" y="18"/>
                </a:lnTo>
                <a:lnTo>
                  <a:pt x="95" y="22"/>
                </a:lnTo>
                <a:lnTo>
                  <a:pt x="102" y="30"/>
                </a:lnTo>
                <a:lnTo>
                  <a:pt x="113" y="35"/>
                </a:lnTo>
                <a:lnTo>
                  <a:pt x="110" y="38"/>
                </a:lnTo>
                <a:lnTo>
                  <a:pt x="120" y="49"/>
                </a:lnTo>
                <a:lnTo>
                  <a:pt x="118" y="52"/>
                </a:lnTo>
                <a:lnTo>
                  <a:pt x="109" y="50"/>
                </a:lnTo>
                <a:lnTo>
                  <a:pt x="95" y="44"/>
                </a:lnTo>
                <a:lnTo>
                  <a:pt x="92" y="48"/>
                </a:lnTo>
                <a:lnTo>
                  <a:pt x="69" y="51"/>
                </a:lnTo>
                <a:lnTo>
                  <a:pt x="51" y="41"/>
                </a:lnTo>
                <a:lnTo>
                  <a:pt x="33" y="4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7" name="Freeform 72">
            <a:extLst>
              <a:ext uri="{FF2B5EF4-FFF2-40B4-BE49-F238E27FC236}">
                <a16:creationId xmlns:a16="http://schemas.microsoft.com/office/drawing/2014/main" id="{38F2875E-1B49-4D07-A659-6E98CCA22CF7}"/>
              </a:ext>
            </a:extLst>
          </p:cNvPr>
          <p:cNvSpPr>
            <a:spLocks/>
          </p:cNvSpPr>
          <p:nvPr/>
        </p:nvSpPr>
        <p:spPr bwMode="auto">
          <a:xfrm>
            <a:off x="8332941" y="4389059"/>
            <a:ext cx="96852" cy="161828"/>
          </a:xfrm>
          <a:custGeom>
            <a:avLst/>
            <a:gdLst>
              <a:gd name="T0" fmla="*/ 79 w 79"/>
              <a:gd name="T1" fmla="*/ 107 h 132"/>
              <a:gd name="T2" fmla="*/ 50 w 79"/>
              <a:gd name="T3" fmla="*/ 119 h 132"/>
              <a:gd name="T4" fmla="*/ 40 w 79"/>
              <a:gd name="T5" fmla="*/ 127 h 132"/>
              <a:gd name="T6" fmla="*/ 23 w 79"/>
              <a:gd name="T7" fmla="*/ 132 h 132"/>
              <a:gd name="T8" fmla="*/ 7 w 79"/>
              <a:gd name="T9" fmla="*/ 127 h 132"/>
              <a:gd name="T10" fmla="*/ 8 w 79"/>
              <a:gd name="T11" fmla="*/ 119 h 132"/>
              <a:gd name="T12" fmla="*/ 0 w 79"/>
              <a:gd name="T13" fmla="*/ 100 h 132"/>
              <a:gd name="T14" fmla="*/ 5 w 79"/>
              <a:gd name="T15" fmla="*/ 77 h 132"/>
              <a:gd name="T16" fmla="*/ 12 w 79"/>
              <a:gd name="T17" fmla="*/ 60 h 132"/>
              <a:gd name="T18" fmla="*/ 8 w 79"/>
              <a:gd name="T19" fmla="*/ 30 h 132"/>
              <a:gd name="T20" fmla="*/ 5 w 79"/>
              <a:gd name="T21" fmla="*/ 14 h 132"/>
              <a:gd name="T22" fmla="*/ 6 w 79"/>
              <a:gd name="T23" fmla="*/ 3 h 132"/>
              <a:gd name="T24" fmla="*/ 37 w 79"/>
              <a:gd name="T25" fmla="*/ 2 h 132"/>
              <a:gd name="T26" fmla="*/ 45 w 79"/>
              <a:gd name="T27" fmla="*/ 3 h 132"/>
              <a:gd name="T28" fmla="*/ 51 w 79"/>
              <a:gd name="T29" fmla="*/ 0 h 132"/>
              <a:gd name="T30" fmla="*/ 60 w 79"/>
              <a:gd name="T31" fmla="*/ 1 h 132"/>
              <a:gd name="T32" fmla="*/ 58 w 79"/>
              <a:gd name="T33" fmla="*/ 8 h 132"/>
              <a:gd name="T34" fmla="*/ 66 w 79"/>
              <a:gd name="T35" fmla="*/ 19 h 132"/>
              <a:gd name="T36" fmla="*/ 66 w 79"/>
              <a:gd name="T37" fmla="*/ 34 h 132"/>
              <a:gd name="T38" fmla="*/ 68 w 79"/>
              <a:gd name="T39" fmla="*/ 50 h 132"/>
              <a:gd name="T40" fmla="*/ 72 w 79"/>
              <a:gd name="T41" fmla="*/ 58 h 132"/>
              <a:gd name="T42" fmla="*/ 68 w 79"/>
              <a:gd name="T43" fmla="*/ 76 h 132"/>
              <a:gd name="T44" fmla="*/ 70 w 79"/>
              <a:gd name="T45" fmla="*/ 87 h 132"/>
              <a:gd name="T46" fmla="*/ 75 w 79"/>
              <a:gd name="T47" fmla="*/ 100 h 132"/>
              <a:gd name="T48" fmla="*/ 79 w 79"/>
              <a:gd name="T49" fmla="*/ 10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9" h="132">
                <a:moveTo>
                  <a:pt x="79" y="107"/>
                </a:moveTo>
                <a:lnTo>
                  <a:pt x="50" y="119"/>
                </a:lnTo>
                <a:lnTo>
                  <a:pt x="40" y="127"/>
                </a:lnTo>
                <a:lnTo>
                  <a:pt x="23" y="132"/>
                </a:lnTo>
                <a:lnTo>
                  <a:pt x="7" y="127"/>
                </a:lnTo>
                <a:lnTo>
                  <a:pt x="8" y="119"/>
                </a:lnTo>
                <a:lnTo>
                  <a:pt x="0" y="100"/>
                </a:lnTo>
                <a:lnTo>
                  <a:pt x="5" y="77"/>
                </a:lnTo>
                <a:lnTo>
                  <a:pt x="12" y="60"/>
                </a:lnTo>
                <a:lnTo>
                  <a:pt x="8" y="30"/>
                </a:lnTo>
                <a:lnTo>
                  <a:pt x="5" y="14"/>
                </a:lnTo>
                <a:lnTo>
                  <a:pt x="6" y="3"/>
                </a:lnTo>
                <a:lnTo>
                  <a:pt x="37" y="2"/>
                </a:lnTo>
                <a:lnTo>
                  <a:pt x="45" y="3"/>
                </a:lnTo>
                <a:lnTo>
                  <a:pt x="51" y="0"/>
                </a:lnTo>
                <a:lnTo>
                  <a:pt x="60" y="1"/>
                </a:lnTo>
                <a:lnTo>
                  <a:pt x="58" y="8"/>
                </a:lnTo>
                <a:lnTo>
                  <a:pt x="66" y="19"/>
                </a:lnTo>
                <a:lnTo>
                  <a:pt x="66" y="34"/>
                </a:lnTo>
                <a:lnTo>
                  <a:pt x="68" y="50"/>
                </a:lnTo>
                <a:lnTo>
                  <a:pt x="72" y="58"/>
                </a:lnTo>
                <a:lnTo>
                  <a:pt x="68" y="76"/>
                </a:lnTo>
                <a:lnTo>
                  <a:pt x="70" y="87"/>
                </a:lnTo>
                <a:lnTo>
                  <a:pt x="75" y="100"/>
                </a:lnTo>
                <a:lnTo>
                  <a:pt x="79" y="10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8" name="Freeform 73">
            <a:extLst>
              <a:ext uri="{FF2B5EF4-FFF2-40B4-BE49-F238E27FC236}">
                <a16:creationId xmlns:a16="http://schemas.microsoft.com/office/drawing/2014/main" id="{2198F0D7-3D49-4198-A42F-7AD3122F51B4}"/>
              </a:ext>
            </a:extLst>
          </p:cNvPr>
          <p:cNvSpPr>
            <a:spLocks/>
          </p:cNvSpPr>
          <p:nvPr/>
        </p:nvSpPr>
        <p:spPr bwMode="auto">
          <a:xfrm>
            <a:off x="8066905" y="4351054"/>
            <a:ext cx="163055" cy="134857"/>
          </a:xfrm>
          <a:custGeom>
            <a:avLst/>
            <a:gdLst>
              <a:gd name="T0" fmla="*/ 116 w 133"/>
              <a:gd name="T1" fmla="*/ 101 h 110"/>
              <a:gd name="T2" fmla="*/ 108 w 133"/>
              <a:gd name="T3" fmla="*/ 110 h 110"/>
              <a:gd name="T4" fmla="*/ 105 w 133"/>
              <a:gd name="T5" fmla="*/ 97 h 110"/>
              <a:gd name="T6" fmla="*/ 93 w 133"/>
              <a:gd name="T7" fmla="*/ 86 h 110"/>
              <a:gd name="T8" fmla="*/ 84 w 133"/>
              <a:gd name="T9" fmla="*/ 88 h 110"/>
              <a:gd name="T10" fmla="*/ 81 w 133"/>
              <a:gd name="T11" fmla="*/ 75 h 110"/>
              <a:gd name="T12" fmla="*/ 78 w 133"/>
              <a:gd name="T13" fmla="*/ 60 h 110"/>
              <a:gd name="T14" fmla="*/ 58 w 133"/>
              <a:gd name="T15" fmla="*/ 53 h 110"/>
              <a:gd name="T16" fmla="*/ 49 w 133"/>
              <a:gd name="T17" fmla="*/ 57 h 110"/>
              <a:gd name="T18" fmla="*/ 44 w 133"/>
              <a:gd name="T19" fmla="*/ 67 h 110"/>
              <a:gd name="T20" fmla="*/ 26 w 133"/>
              <a:gd name="T21" fmla="*/ 64 h 110"/>
              <a:gd name="T22" fmla="*/ 14 w 133"/>
              <a:gd name="T23" fmla="*/ 53 h 110"/>
              <a:gd name="T24" fmla="*/ 8 w 133"/>
              <a:gd name="T25" fmla="*/ 40 h 110"/>
              <a:gd name="T26" fmla="*/ 0 w 133"/>
              <a:gd name="T27" fmla="*/ 32 h 110"/>
              <a:gd name="T28" fmla="*/ 14 w 133"/>
              <a:gd name="T29" fmla="*/ 22 h 110"/>
              <a:gd name="T30" fmla="*/ 22 w 133"/>
              <a:gd name="T31" fmla="*/ 19 h 110"/>
              <a:gd name="T32" fmla="*/ 24 w 133"/>
              <a:gd name="T33" fmla="*/ 9 h 110"/>
              <a:gd name="T34" fmla="*/ 26 w 133"/>
              <a:gd name="T35" fmla="*/ 0 h 110"/>
              <a:gd name="T36" fmla="*/ 48 w 133"/>
              <a:gd name="T37" fmla="*/ 5 h 110"/>
              <a:gd name="T38" fmla="*/ 54 w 133"/>
              <a:gd name="T39" fmla="*/ 2 h 110"/>
              <a:gd name="T40" fmla="*/ 66 w 133"/>
              <a:gd name="T41" fmla="*/ 3 h 110"/>
              <a:gd name="T42" fmla="*/ 70 w 133"/>
              <a:gd name="T43" fmla="*/ 10 h 110"/>
              <a:gd name="T44" fmla="*/ 78 w 133"/>
              <a:gd name="T45" fmla="*/ 8 h 110"/>
              <a:gd name="T46" fmla="*/ 91 w 133"/>
              <a:gd name="T47" fmla="*/ 15 h 110"/>
              <a:gd name="T48" fmla="*/ 102 w 133"/>
              <a:gd name="T49" fmla="*/ 8 h 110"/>
              <a:gd name="T50" fmla="*/ 110 w 133"/>
              <a:gd name="T51" fmla="*/ 6 h 110"/>
              <a:gd name="T52" fmla="*/ 116 w 133"/>
              <a:gd name="T53" fmla="*/ 16 h 110"/>
              <a:gd name="T54" fmla="*/ 120 w 133"/>
              <a:gd name="T55" fmla="*/ 30 h 110"/>
              <a:gd name="T56" fmla="*/ 123 w 133"/>
              <a:gd name="T57" fmla="*/ 35 h 110"/>
              <a:gd name="T58" fmla="*/ 124 w 133"/>
              <a:gd name="T59" fmla="*/ 43 h 110"/>
              <a:gd name="T60" fmla="*/ 126 w 133"/>
              <a:gd name="T61" fmla="*/ 51 h 110"/>
              <a:gd name="T62" fmla="*/ 128 w 133"/>
              <a:gd name="T63" fmla="*/ 67 h 110"/>
              <a:gd name="T64" fmla="*/ 126 w 133"/>
              <a:gd name="T65" fmla="*/ 86 h 110"/>
              <a:gd name="T66" fmla="*/ 126 w 133"/>
              <a:gd name="T67" fmla="*/ 93 h 110"/>
              <a:gd name="T68" fmla="*/ 122 w 133"/>
              <a:gd name="T69" fmla="*/ 10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" h="110">
                <a:moveTo>
                  <a:pt x="122" y="102"/>
                </a:moveTo>
                <a:lnTo>
                  <a:pt x="116" y="101"/>
                </a:lnTo>
                <a:lnTo>
                  <a:pt x="113" y="110"/>
                </a:lnTo>
                <a:lnTo>
                  <a:pt x="108" y="110"/>
                </a:lnTo>
                <a:lnTo>
                  <a:pt x="104" y="105"/>
                </a:lnTo>
                <a:lnTo>
                  <a:pt x="105" y="97"/>
                </a:lnTo>
                <a:lnTo>
                  <a:pt x="98" y="84"/>
                </a:lnTo>
                <a:lnTo>
                  <a:pt x="93" y="86"/>
                </a:lnTo>
                <a:lnTo>
                  <a:pt x="89" y="87"/>
                </a:lnTo>
                <a:lnTo>
                  <a:pt x="84" y="88"/>
                </a:lnTo>
                <a:lnTo>
                  <a:pt x="84" y="80"/>
                </a:lnTo>
                <a:lnTo>
                  <a:pt x="81" y="75"/>
                </a:lnTo>
                <a:lnTo>
                  <a:pt x="82" y="69"/>
                </a:lnTo>
                <a:lnTo>
                  <a:pt x="78" y="60"/>
                </a:lnTo>
                <a:lnTo>
                  <a:pt x="73" y="53"/>
                </a:lnTo>
                <a:lnTo>
                  <a:pt x="58" y="53"/>
                </a:lnTo>
                <a:lnTo>
                  <a:pt x="54" y="57"/>
                </a:lnTo>
                <a:lnTo>
                  <a:pt x="49" y="57"/>
                </a:lnTo>
                <a:lnTo>
                  <a:pt x="46" y="61"/>
                </a:lnTo>
                <a:lnTo>
                  <a:pt x="44" y="67"/>
                </a:lnTo>
                <a:lnTo>
                  <a:pt x="34" y="76"/>
                </a:lnTo>
                <a:lnTo>
                  <a:pt x="26" y="64"/>
                </a:lnTo>
                <a:lnTo>
                  <a:pt x="19" y="56"/>
                </a:lnTo>
                <a:lnTo>
                  <a:pt x="14" y="53"/>
                </a:lnTo>
                <a:lnTo>
                  <a:pt x="10" y="49"/>
                </a:lnTo>
                <a:lnTo>
                  <a:pt x="8" y="40"/>
                </a:lnTo>
                <a:lnTo>
                  <a:pt x="5" y="35"/>
                </a:lnTo>
                <a:lnTo>
                  <a:pt x="0" y="32"/>
                </a:lnTo>
                <a:lnTo>
                  <a:pt x="8" y="22"/>
                </a:lnTo>
                <a:lnTo>
                  <a:pt x="14" y="22"/>
                </a:lnTo>
                <a:lnTo>
                  <a:pt x="18" y="19"/>
                </a:lnTo>
                <a:lnTo>
                  <a:pt x="22" y="19"/>
                </a:lnTo>
                <a:lnTo>
                  <a:pt x="25" y="16"/>
                </a:lnTo>
                <a:lnTo>
                  <a:pt x="24" y="9"/>
                </a:lnTo>
                <a:lnTo>
                  <a:pt x="26" y="7"/>
                </a:lnTo>
                <a:lnTo>
                  <a:pt x="26" y="0"/>
                </a:lnTo>
                <a:lnTo>
                  <a:pt x="35" y="0"/>
                </a:lnTo>
                <a:lnTo>
                  <a:pt x="48" y="5"/>
                </a:lnTo>
                <a:lnTo>
                  <a:pt x="52" y="5"/>
                </a:lnTo>
                <a:lnTo>
                  <a:pt x="54" y="2"/>
                </a:lnTo>
                <a:lnTo>
                  <a:pt x="64" y="4"/>
                </a:lnTo>
                <a:lnTo>
                  <a:pt x="66" y="3"/>
                </a:lnTo>
                <a:lnTo>
                  <a:pt x="67" y="10"/>
                </a:lnTo>
                <a:lnTo>
                  <a:pt x="70" y="10"/>
                </a:lnTo>
                <a:lnTo>
                  <a:pt x="75" y="8"/>
                </a:lnTo>
                <a:lnTo>
                  <a:pt x="78" y="8"/>
                </a:lnTo>
                <a:lnTo>
                  <a:pt x="83" y="14"/>
                </a:lnTo>
                <a:lnTo>
                  <a:pt x="91" y="15"/>
                </a:lnTo>
                <a:lnTo>
                  <a:pt x="96" y="11"/>
                </a:lnTo>
                <a:lnTo>
                  <a:pt x="102" y="8"/>
                </a:lnTo>
                <a:lnTo>
                  <a:pt x="106" y="5"/>
                </a:lnTo>
                <a:lnTo>
                  <a:pt x="110" y="6"/>
                </a:lnTo>
                <a:lnTo>
                  <a:pt x="114" y="10"/>
                </a:lnTo>
                <a:lnTo>
                  <a:pt x="116" y="16"/>
                </a:lnTo>
                <a:lnTo>
                  <a:pt x="123" y="25"/>
                </a:lnTo>
                <a:lnTo>
                  <a:pt x="120" y="30"/>
                </a:lnTo>
                <a:lnTo>
                  <a:pt x="119" y="37"/>
                </a:lnTo>
                <a:lnTo>
                  <a:pt x="123" y="35"/>
                </a:lnTo>
                <a:lnTo>
                  <a:pt x="125" y="37"/>
                </a:lnTo>
                <a:lnTo>
                  <a:pt x="124" y="43"/>
                </a:lnTo>
                <a:lnTo>
                  <a:pt x="130" y="49"/>
                </a:lnTo>
                <a:lnTo>
                  <a:pt x="126" y="51"/>
                </a:lnTo>
                <a:lnTo>
                  <a:pt x="124" y="58"/>
                </a:lnTo>
                <a:lnTo>
                  <a:pt x="128" y="67"/>
                </a:lnTo>
                <a:lnTo>
                  <a:pt x="133" y="83"/>
                </a:lnTo>
                <a:lnTo>
                  <a:pt x="126" y="86"/>
                </a:lnTo>
                <a:lnTo>
                  <a:pt x="124" y="89"/>
                </a:lnTo>
                <a:lnTo>
                  <a:pt x="126" y="93"/>
                </a:lnTo>
                <a:lnTo>
                  <a:pt x="125" y="102"/>
                </a:lnTo>
                <a:lnTo>
                  <a:pt x="122" y="10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9" name="Freeform 74">
            <a:extLst>
              <a:ext uri="{FF2B5EF4-FFF2-40B4-BE49-F238E27FC236}">
                <a16:creationId xmlns:a16="http://schemas.microsoft.com/office/drawing/2014/main" id="{0E011EBD-35F3-4C86-9E3D-EC364119FFBD}"/>
              </a:ext>
            </a:extLst>
          </p:cNvPr>
          <p:cNvSpPr>
            <a:spLocks/>
          </p:cNvSpPr>
          <p:nvPr/>
        </p:nvSpPr>
        <p:spPr bwMode="auto">
          <a:xfrm>
            <a:off x="8028900" y="4317952"/>
            <a:ext cx="67429" cy="19616"/>
          </a:xfrm>
          <a:custGeom>
            <a:avLst/>
            <a:gdLst>
              <a:gd name="T0" fmla="*/ 0 w 55"/>
              <a:gd name="T1" fmla="*/ 15 h 16"/>
              <a:gd name="T2" fmla="*/ 3 w 55"/>
              <a:gd name="T3" fmla="*/ 6 h 16"/>
              <a:gd name="T4" fmla="*/ 23 w 55"/>
              <a:gd name="T5" fmla="*/ 5 h 16"/>
              <a:gd name="T6" fmla="*/ 27 w 55"/>
              <a:gd name="T7" fmla="*/ 0 h 16"/>
              <a:gd name="T8" fmla="*/ 33 w 55"/>
              <a:gd name="T9" fmla="*/ 0 h 16"/>
              <a:gd name="T10" fmla="*/ 40 w 55"/>
              <a:gd name="T11" fmla="*/ 5 h 16"/>
              <a:gd name="T12" fmla="*/ 45 w 55"/>
              <a:gd name="T13" fmla="*/ 5 h 16"/>
              <a:gd name="T14" fmla="*/ 51 w 55"/>
              <a:gd name="T15" fmla="*/ 2 h 16"/>
              <a:gd name="T16" fmla="*/ 55 w 55"/>
              <a:gd name="T17" fmla="*/ 8 h 16"/>
              <a:gd name="T18" fmla="*/ 47 w 55"/>
              <a:gd name="T19" fmla="*/ 13 h 16"/>
              <a:gd name="T20" fmla="*/ 39 w 55"/>
              <a:gd name="T21" fmla="*/ 12 h 16"/>
              <a:gd name="T22" fmla="*/ 31 w 55"/>
              <a:gd name="T23" fmla="*/ 8 h 16"/>
              <a:gd name="T24" fmla="*/ 25 w 55"/>
              <a:gd name="T25" fmla="*/ 13 h 16"/>
              <a:gd name="T26" fmla="*/ 21 w 55"/>
              <a:gd name="T27" fmla="*/ 13 h 16"/>
              <a:gd name="T28" fmla="*/ 17 w 55"/>
              <a:gd name="T29" fmla="*/ 16 h 16"/>
              <a:gd name="T30" fmla="*/ 0 w 55"/>
              <a:gd name="T31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16">
                <a:moveTo>
                  <a:pt x="0" y="15"/>
                </a:moveTo>
                <a:lnTo>
                  <a:pt x="3" y="6"/>
                </a:lnTo>
                <a:lnTo>
                  <a:pt x="23" y="5"/>
                </a:lnTo>
                <a:lnTo>
                  <a:pt x="27" y="0"/>
                </a:lnTo>
                <a:lnTo>
                  <a:pt x="33" y="0"/>
                </a:lnTo>
                <a:lnTo>
                  <a:pt x="40" y="5"/>
                </a:lnTo>
                <a:lnTo>
                  <a:pt x="45" y="5"/>
                </a:lnTo>
                <a:lnTo>
                  <a:pt x="51" y="2"/>
                </a:lnTo>
                <a:lnTo>
                  <a:pt x="55" y="8"/>
                </a:lnTo>
                <a:lnTo>
                  <a:pt x="47" y="13"/>
                </a:lnTo>
                <a:lnTo>
                  <a:pt x="39" y="12"/>
                </a:lnTo>
                <a:lnTo>
                  <a:pt x="31" y="8"/>
                </a:lnTo>
                <a:lnTo>
                  <a:pt x="25" y="13"/>
                </a:lnTo>
                <a:lnTo>
                  <a:pt x="21" y="13"/>
                </a:lnTo>
                <a:lnTo>
                  <a:pt x="17" y="16"/>
                </a:lnTo>
                <a:lnTo>
                  <a:pt x="0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0" name="Freeform 75">
            <a:extLst>
              <a:ext uri="{FF2B5EF4-FFF2-40B4-BE49-F238E27FC236}">
                <a16:creationId xmlns:a16="http://schemas.microsoft.com/office/drawing/2014/main" id="{224D79A8-E6B5-4562-AE0F-0D6A8DC34146}"/>
              </a:ext>
            </a:extLst>
          </p:cNvPr>
          <p:cNvSpPr>
            <a:spLocks/>
          </p:cNvSpPr>
          <p:nvPr/>
        </p:nvSpPr>
        <p:spPr bwMode="auto">
          <a:xfrm>
            <a:off x="8032578" y="4349828"/>
            <a:ext cx="66202" cy="40457"/>
          </a:xfrm>
          <a:custGeom>
            <a:avLst/>
            <a:gdLst>
              <a:gd name="T0" fmla="*/ 28 w 54"/>
              <a:gd name="T1" fmla="*/ 33 h 33"/>
              <a:gd name="T2" fmla="*/ 18 w 54"/>
              <a:gd name="T3" fmla="*/ 24 h 33"/>
              <a:gd name="T4" fmla="*/ 10 w 54"/>
              <a:gd name="T5" fmla="*/ 23 h 33"/>
              <a:gd name="T6" fmla="*/ 6 w 54"/>
              <a:gd name="T7" fmla="*/ 17 h 33"/>
              <a:gd name="T8" fmla="*/ 6 w 54"/>
              <a:gd name="T9" fmla="*/ 14 h 33"/>
              <a:gd name="T10" fmla="*/ 1 w 54"/>
              <a:gd name="T11" fmla="*/ 10 h 33"/>
              <a:gd name="T12" fmla="*/ 0 w 54"/>
              <a:gd name="T13" fmla="*/ 5 h 33"/>
              <a:gd name="T14" fmla="*/ 10 w 54"/>
              <a:gd name="T15" fmla="*/ 2 h 33"/>
              <a:gd name="T16" fmla="*/ 16 w 54"/>
              <a:gd name="T17" fmla="*/ 2 h 33"/>
              <a:gd name="T18" fmla="*/ 21 w 54"/>
              <a:gd name="T19" fmla="*/ 0 h 33"/>
              <a:gd name="T20" fmla="*/ 54 w 54"/>
              <a:gd name="T21" fmla="*/ 1 h 33"/>
              <a:gd name="T22" fmla="*/ 54 w 54"/>
              <a:gd name="T23" fmla="*/ 8 h 33"/>
              <a:gd name="T24" fmla="*/ 52 w 54"/>
              <a:gd name="T25" fmla="*/ 10 h 33"/>
              <a:gd name="T26" fmla="*/ 53 w 54"/>
              <a:gd name="T27" fmla="*/ 17 h 33"/>
              <a:gd name="T28" fmla="*/ 50 w 54"/>
              <a:gd name="T29" fmla="*/ 20 h 33"/>
              <a:gd name="T30" fmla="*/ 46 w 54"/>
              <a:gd name="T31" fmla="*/ 20 h 33"/>
              <a:gd name="T32" fmla="*/ 42 w 54"/>
              <a:gd name="T33" fmla="*/ 23 h 33"/>
              <a:gd name="T34" fmla="*/ 36 w 54"/>
              <a:gd name="T35" fmla="*/ 23 h 33"/>
              <a:gd name="T36" fmla="*/ 28 w 54"/>
              <a:gd name="T3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" h="33">
                <a:moveTo>
                  <a:pt x="28" y="33"/>
                </a:moveTo>
                <a:lnTo>
                  <a:pt x="18" y="24"/>
                </a:lnTo>
                <a:lnTo>
                  <a:pt x="10" y="23"/>
                </a:lnTo>
                <a:lnTo>
                  <a:pt x="6" y="17"/>
                </a:lnTo>
                <a:lnTo>
                  <a:pt x="6" y="14"/>
                </a:lnTo>
                <a:lnTo>
                  <a:pt x="1" y="10"/>
                </a:lnTo>
                <a:lnTo>
                  <a:pt x="0" y="5"/>
                </a:lnTo>
                <a:lnTo>
                  <a:pt x="10" y="2"/>
                </a:lnTo>
                <a:lnTo>
                  <a:pt x="16" y="2"/>
                </a:lnTo>
                <a:lnTo>
                  <a:pt x="21" y="0"/>
                </a:lnTo>
                <a:lnTo>
                  <a:pt x="54" y="1"/>
                </a:lnTo>
                <a:lnTo>
                  <a:pt x="54" y="8"/>
                </a:lnTo>
                <a:lnTo>
                  <a:pt x="52" y="10"/>
                </a:lnTo>
                <a:lnTo>
                  <a:pt x="53" y="17"/>
                </a:lnTo>
                <a:lnTo>
                  <a:pt x="50" y="20"/>
                </a:lnTo>
                <a:lnTo>
                  <a:pt x="46" y="20"/>
                </a:lnTo>
                <a:lnTo>
                  <a:pt x="42" y="23"/>
                </a:lnTo>
                <a:lnTo>
                  <a:pt x="36" y="23"/>
                </a:lnTo>
                <a:lnTo>
                  <a:pt x="28" y="3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1" name="Freeform 76">
            <a:extLst>
              <a:ext uri="{FF2B5EF4-FFF2-40B4-BE49-F238E27FC236}">
                <a16:creationId xmlns:a16="http://schemas.microsoft.com/office/drawing/2014/main" id="{717646AD-A3FA-41B3-A7E5-FE86D6B5AAA4}"/>
              </a:ext>
            </a:extLst>
          </p:cNvPr>
          <p:cNvSpPr>
            <a:spLocks/>
          </p:cNvSpPr>
          <p:nvPr/>
        </p:nvSpPr>
        <p:spPr bwMode="auto">
          <a:xfrm>
            <a:off x="8614914" y="4613412"/>
            <a:ext cx="45361" cy="31875"/>
          </a:xfrm>
          <a:custGeom>
            <a:avLst/>
            <a:gdLst>
              <a:gd name="T0" fmla="*/ 4 w 37"/>
              <a:gd name="T1" fmla="*/ 26 h 26"/>
              <a:gd name="T2" fmla="*/ 0 w 37"/>
              <a:gd name="T3" fmla="*/ 23 h 26"/>
              <a:gd name="T4" fmla="*/ 7 w 37"/>
              <a:gd name="T5" fmla="*/ 0 h 26"/>
              <a:gd name="T6" fmla="*/ 37 w 37"/>
              <a:gd name="T7" fmla="*/ 0 h 26"/>
              <a:gd name="T8" fmla="*/ 37 w 37"/>
              <a:gd name="T9" fmla="*/ 25 h 26"/>
              <a:gd name="T10" fmla="*/ 10 w 37"/>
              <a:gd name="T11" fmla="*/ 25 h 26"/>
              <a:gd name="T12" fmla="*/ 4 w 37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26">
                <a:moveTo>
                  <a:pt x="4" y="26"/>
                </a:moveTo>
                <a:lnTo>
                  <a:pt x="0" y="23"/>
                </a:lnTo>
                <a:lnTo>
                  <a:pt x="7" y="0"/>
                </a:lnTo>
                <a:lnTo>
                  <a:pt x="37" y="0"/>
                </a:lnTo>
                <a:lnTo>
                  <a:pt x="37" y="25"/>
                </a:lnTo>
                <a:lnTo>
                  <a:pt x="10" y="25"/>
                </a:lnTo>
                <a:lnTo>
                  <a:pt x="4" y="2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2" name="Freeform 77">
            <a:extLst>
              <a:ext uri="{FF2B5EF4-FFF2-40B4-BE49-F238E27FC236}">
                <a16:creationId xmlns:a16="http://schemas.microsoft.com/office/drawing/2014/main" id="{AA7A936D-F6A5-4332-BC47-CCEC7C8EAA77}"/>
              </a:ext>
            </a:extLst>
          </p:cNvPr>
          <p:cNvSpPr>
            <a:spLocks/>
          </p:cNvSpPr>
          <p:nvPr/>
        </p:nvSpPr>
        <p:spPr bwMode="auto">
          <a:xfrm>
            <a:off x="8904245" y="3762587"/>
            <a:ext cx="58847" cy="19616"/>
          </a:xfrm>
          <a:custGeom>
            <a:avLst/>
            <a:gdLst>
              <a:gd name="T0" fmla="*/ 2 w 48"/>
              <a:gd name="T1" fmla="*/ 0 h 16"/>
              <a:gd name="T2" fmla="*/ 12 w 48"/>
              <a:gd name="T3" fmla="*/ 7 h 16"/>
              <a:gd name="T4" fmla="*/ 25 w 48"/>
              <a:gd name="T5" fmla="*/ 6 h 16"/>
              <a:gd name="T6" fmla="*/ 39 w 48"/>
              <a:gd name="T7" fmla="*/ 7 h 16"/>
              <a:gd name="T8" fmla="*/ 38 w 48"/>
              <a:gd name="T9" fmla="*/ 11 h 16"/>
              <a:gd name="T10" fmla="*/ 48 w 48"/>
              <a:gd name="T11" fmla="*/ 8 h 16"/>
              <a:gd name="T12" fmla="*/ 46 w 48"/>
              <a:gd name="T13" fmla="*/ 14 h 16"/>
              <a:gd name="T14" fmla="*/ 21 w 48"/>
              <a:gd name="T15" fmla="*/ 16 h 16"/>
              <a:gd name="T16" fmla="*/ 21 w 48"/>
              <a:gd name="T17" fmla="*/ 13 h 16"/>
              <a:gd name="T18" fmla="*/ 0 w 48"/>
              <a:gd name="T19" fmla="*/ 9 h 16"/>
              <a:gd name="T20" fmla="*/ 2 w 48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16">
                <a:moveTo>
                  <a:pt x="2" y="0"/>
                </a:moveTo>
                <a:lnTo>
                  <a:pt x="12" y="7"/>
                </a:lnTo>
                <a:lnTo>
                  <a:pt x="25" y="6"/>
                </a:lnTo>
                <a:lnTo>
                  <a:pt x="39" y="7"/>
                </a:lnTo>
                <a:lnTo>
                  <a:pt x="38" y="11"/>
                </a:lnTo>
                <a:lnTo>
                  <a:pt x="48" y="8"/>
                </a:lnTo>
                <a:lnTo>
                  <a:pt x="46" y="14"/>
                </a:lnTo>
                <a:lnTo>
                  <a:pt x="21" y="16"/>
                </a:lnTo>
                <a:lnTo>
                  <a:pt x="21" y="13"/>
                </a:lnTo>
                <a:lnTo>
                  <a:pt x="0" y="9"/>
                </a:lnTo>
                <a:lnTo>
                  <a:pt x="2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3" name="Freeform 78">
            <a:extLst>
              <a:ext uri="{FF2B5EF4-FFF2-40B4-BE49-F238E27FC236}">
                <a16:creationId xmlns:a16="http://schemas.microsoft.com/office/drawing/2014/main" id="{A78EE34E-DB3F-45F8-AC8F-E09F8BD91440}"/>
              </a:ext>
            </a:extLst>
          </p:cNvPr>
          <p:cNvSpPr>
            <a:spLocks/>
          </p:cNvSpPr>
          <p:nvPr/>
        </p:nvSpPr>
        <p:spPr bwMode="auto">
          <a:xfrm>
            <a:off x="8824557" y="3608114"/>
            <a:ext cx="128727" cy="136083"/>
          </a:xfrm>
          <a:custGeom>
            <a:avLst/>
            <a:gdLst>
              <a:gd name="T0" fmla="*/ 105 w 105"/>
              <a:gd name="T1" fmla="*/ 5 h 111"/>
              <a:gd name="T2" fmla="*/ 101 w 105"/>
              <a:gd name="T3" fmla="*/ 18 h 111"/>
              <a:gd name="T4" fmla="*/ 98 w 105"/>
              <a:gd name="T5" fmla="*/ 20 h 111"/>
              <a:gd name="T6" fmla="*/ 87 w 105"/>
              <a:gd name="T7" fmla="*/ 20 h 111"/>
              <a:gd name="T8" fmla="*/ 78 w 105"/>
              <a:gd name="T9" fmla="*/ 18 h 111"/>
              <a:gd name="T10" fmla="*/ 58 w 105"/>
              <a:gd name="T11" fmla="*/ 23 h 111"/>
              <a:gd name="T12" fmla="*/ 71 w 105"/>
              <a:gd name="T13" fmla="*/ 35 h 111"/>
              <a:gd name="T14" fmla="*/ 63 w 105"/>
              <a:gd name="T15" fmla="*/ 38 h 111"/>
              <a:gd name="T16" fmla="*/ 54 w 105"/>
              <a:gd name="T17" fmla="*/ 38 h 111"/>
              <a:gd name="T18" fmla="*/ 44 w 105"/>
              <a:gd name="T19" fmla="*/ 28 h 111"/>
              <a:gd name="T20" fmla="*/ 41 w 105"/>
              <a:gd name="T21" fmla="*/ 32 h 111"/>
              <a:gd name="T22" fmla="*/ 46 w 105"/>
              <a:gd name="T23" fmla="*/ 44 h 111"/>
              <a:gd name="T24" fmla="*/ 55 w 105"/>
              <a:gd name="T25" fmla="*/ 54 h 111"/>
              <a:gd name="T26" fmla="*/ 49 w 105"/>
              <a:gd name="T27" fmla="*/ 59 h 111"/>
              <a:gd name="T28" fmla="*/ 59 w 105"/>
              <a:gd name="T29" fmla="*/ 68 h 111"/>
              <a:gd name="T30" fmla="*/ 68 w 105"/>
              <a:gd name="T31" fmla="*/ 74 h 111"/>
              <a:gd name="T32" fmla="*/ 70 w 105"/>
              <a:gd name="T33" fmla="*/ 86 h 111"/>
              <a:gd name="T34" fmla="*/ 53 w 105"/>
              <a:gd name="T35" fmla="*/ 80 h 111"/>
              <a:gd name="T36" fmla="*/ 59 w 105"/>
              <a:gd name="T37" fmla="*/ 91 h 111"/>
              <a:gd name="T38" fmla="*/ 49 w 105"/>
              <a:gd name="T39" fmla="*/ 93 h 111"/>
              <a:gd name="T40" fmla="*/ 57 w 105"/>
              <a:gd name="T41" fmla="*/ 111 h 111"/>
              <a:gd name="T42" fmla="*/ 45 w 105"/>
              <a:gd name="T43" fmla="*/ 111 h 111"/>
              <a:gd name="T44" fmla="*/ 30 w 105"/>
              <a:gd name="T45" fmla="*/ 102 h 111"/>
              <a:gd name="T46" fmla="*/ 23 w 105"/>
              <a:gd name="T47" fmla="*/ 86 h 111"/>
              <a:gd name="T48" fmla="*/ 19 w 105"/>
              <a:gd name="T49" fmla="*/ 72 h 111"/>
              <a:gd name="T50" fmla="*/ 11 w 105"/>
              <a:gd name="T51" fmla="*/ 63 h 111"/>
              <a:gd name="T52" fmla="*/ 2 w 105"/>
              <a:gd name="T53" fmla="*/ 51 h 111"/>
              <a:gd name="T54" fmla="*/ 0 w 105"/>
              <a:gd name="T55" fmla="*/ 45 h 111"/>
              <a:gd name="T56" fmla="*/ 7 w 105"/>
              <a:gd name="T57" fmla="*/ 35 h 111"/>
              <a:gd name="T58" fmla="*/ 7 w 105"/>
              <a:gd name="T59" fmla="*/ 28 h 111"/>
              <a:gd name="T60" fmla="*/ 13 w 105"/>
              <a:gd name="T61" fmla="*/ 26 h 111"/>
              <a:gd name="T62" fmla="*/ 13 w 105"/>
              <a:gd name="T63" fmla="*/ 20 h 111"/>
              <a:gd name="T64" fmla="*/ 24 w 105"/>
              <a:gd name="T65" fmla="*/ 18 h 111"/>
              <a:gd name="T66" fmla="*/ 30 w 105"/>
              <a:gd name="T67" fmla="*/ 14 h 111"/>
              <a:gd name="T68" fmla="*/ 39 w 105"/>
              <a:gd name="T69" fmla="*/ 14 h 111"/>
              <a:gd name="T70" fmla="*/ 41 w 105"/>
              <a:gd name="T71" fmla="*/ 10 h 111"/>
              <a:gd name="T72" fmla="*/ 44 w 105"/>
              <a:gd name="T73" fmla="*/ 10 h 111"/>
              <a:gd name="T74" fmla="*/ 57 w 105"/>
              <a:gd name="T75" fmla="*/ 10 h 111"/>
              <a:gd name="T76" fmla="*/ 70 w 105"/>
              <a:gd name="T77" fmla="*/ 5 h 111"/>
              <a:gd name="T78" fmla="*/ 82 w 105"/>
              <a:gd name="T79" fmla="*/ 12 h 111"/>
              <a:gd name="T80" fmla="*/ 97 w 105"/>
              <a:gd name="T81" fmla="*/ 10 h 111"/>
              <a:gd name="T82" fmla="*/ 96 w 105"/>
              <a:gd name="T83" fmla="*/ 0 h 111"/>
              <a:gd name="T84" fmla="*/ 105 w 105"/>
              <a:gd name="T85" fmla="*/ 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111">
                <a:moveTo>
                  <a:pt x="105" y="5"/>
                </a:moveTo>
                <a:lnTo>
                  <a:pt x="101" y="18"/>
                </a:lnTo>
                <a:lnTo>
                  <a:pt x="98" y="20"/>
                </a:lnTo>
                <a:lnTo>
                  <a:pt x="87" y="20"/>
                </a:lnTo>
                <a:lnTo>
                  <a:pt x="78" y="18"/>
                </a:lnTo>
                <a:lnTo>
                  <a:pt x="58" y="23"/>
                </a:lnTo>
                <a:lnTo>
                  <a:pt x="71" y="35"/>
                </a:lnTo>
                <a:lnTo>
                  <a:pt x="63" y="38"/>
                </a:lnTo>
                <a:lnTo>
                  <a:pt x="54" y="38"/>
                </a:lnTo>
                <a:lnTo>
                  <a:pt x="44" y="28"/>
                </a:lnTo>
                <a:lnTo>
                  <a:pt x="41" y="32"/>
                </a:lnTo>
                <a:lnTo>
                  <a:pt x="46" y="44"/>
                </a:lnTo>
                <a:lnTo>
                  <a:pt x="55" y="54"/>
                </a:lnTo>
                <a:lnTo>
                  <a:pt x="49" y="59"/>
                </a:lnTo>
                <a:lnTo>
                  <a:pt x="59" y="68"/>
                </a:lnTo>
                <a:lnTo>
                  <a:pt x="68" y="74"/>
                </a:lnTo>
                <a:lnTo>
                  <a:pt x="70" y="86"/>
                </a:lnTo>
                <a:lnTo>
                  <a:pt x="53" y="80"/>
                </a:lnTo>
                <a:lnTo>
                  <a:pt x="59" y="91"/>
                </a:lnTo>
                <a:lnTo>
                  <a:pt x="49" y="93"/>
                </a:lnTo>
                <a:lnTo>
                  <a:pt x="57" y="111"/>
                </a:lnTo>
                <a:lnTo>
                  <a:pt x="45" y="111"/>
                </a:lnTo>
                <a:lnTo>
                  <a:pt x="30" y="102"/>
                </a:lnTo>
                <a:lnTo>
                  <a:pt x="23" y="86"/>
                </a:lnTo>
                <a:lnTo>
                  <a:pt x="19" y="72"/>
                </a:lnTo>
                <a:lnTo>
                  <a:pt x="11" y="63"/>
                </a:lnTo>
                <a:lnTo>
                  <a:pt x="2" y="51"/>
                </a:lnTo>
                <a:lnTo>
                  <a:pt x="0" y="45"/>
                </a:lnTo>
                <a:lnTo>
                  <a:pt x="7" y="35"/>
                </a:lnTo>
                <a:lnTo>
                  <a:pt x="7" y="28"/>
                </a:lnTo>
                <a:lnTo>
                  <a:pt x="13" y="26"/>
                </a:lnTo>
                <a:lnTo>
                  <a:pt x="13" y="20"/>
                </a:lnTo>
                <a:lnTo>
                  <a:pt x="24" y="18"/>
                </a:lnTo>
                <a:lnTo>
                  <a:pt x="30" y="14"/>
                </a:lnTo>
                <a:lnTo>
                  <a:pt x="39" y="14"/>
                </a:lnTo>
                <a:lnTo>
                  <a:pt x="41" y="10"/>
                </a:lnTo>
                <a:lnTo>
                  <a:pt x="44" y="10"/>
                </a:lnTo>
                <a:lnTo>
                  <a:pt x="57" y="10"/>
                </a:lnTo>
                <a:lnTo>
                  <a:pt x="70" y="5"/>
                </a:lnTo>
                <a:lnTo>
                  <a:pt x="82" y="12"/>
                </a:lnTo>
                <a:lnTo>
                  <a:pt x="97" y="10"/>
                </a:lnTo>
                <a:lnTo>
                  <a:pt x="96" y="0"/>
                </a:lnTo>
                <a:lnTo>
                  <a:pt x="105" y="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4" name="Freeform 80">
            <a:extLst>
              <a:ext uri="{FF2B5EF4-FFF2-40B4-BE49-F238E27FC236}">
                <a16:creationId xmlns:a16="http://schemas.microsoft.com/office/drawing/2014/main" id="{CE34D4CE-6B07-44CD-B5BB-02944ECDD219}"/>
              </a:ext>
            </a:extLst>
          </p:cNvPr>
          <p:cNvSpPr>
            <a:spLocks/>
          </p:cNvSpPr>
          <p:nvPr/>
        </p:nvSpPr>
        <p:spPr bwMode="auto">
          <a:xfrm>
            <a:off x="6346865" y="4217423"/>
            <a:ext cx="91948" cy="104208"/>
          </a:xfrm>
          <a:custGeom>
            <a:avLst/>
            <a:gdLst>
              <a:gd name="T0" fmla="*/ 37 w 75"/>
              <a:gd name="T1" fmla="*/ 85 h 85"/>
              <a:gd name="T2" fmla="*/ 28 w 75"/>
              <a:gd name="T3" fmla="*/ 81 h 85"/>
              <a:gd name="T4" fmla="*/ 17 w 75"/>
              <a:gd name="T5" fmla="*/ 81 h 85"/>
              <a:gd name="T6" fmla="*/ 9 w 75"/>
              <a:gd name="T7" fmla="*/ 77 h 85"/>
              <a:gd name="T8" fmla="*/ 0 w 75"/>
              <a:gd name="T9" fmla="*/ 68 h 85"/>
              <a:gd name="T10" fmla="*/ 1 w 75"/>
              <a:gd name="T11" fmla="*/ 62 h 85"/>
              <a:gd name="T12" fmla="*/ 4 w 75"/>
              <a:gd name="T13" fmla="*/ 58 h 85"/>
              <a:gd name="T14" fmla="*/ 2 w 75"/>
              <a:gd name="T15" fmla="*/ 54 h 85"/>
              <a:gd name="T16" fmla="*/ 12 w 75"/>
              <a:gd name="T17" fmla="*/ 37 h 85"/>
              <a:gd name="T18" fmla="*/ 36 w 75"/>
              <a:gd name="T19" fmla="*/ 37 h 85"/>
              <a:gd name="T20" fmla="*/ 37 w 75"/>
              <a:gd name="T21" fmla="*/ 29 h 85"/>
              <a:gd name="T22" fmla="*/ 34 w 75"/>
              <a:gd name="T23" fmla="*/ 28 h 85"/>
              <a:gd name="T24" fmla="*/ 33 w 75"/>
              <a:gd name="T25" fmla="*/ 24 h 85"/>
              <a:gd name="T26" fmla="*/ 27 w 75"/>
              <a:gd name="T27" fmla="*/ 19 h 85"/>
              <a:gd name="T28" fmla="*/ 21 w 75"/>
              <a:gd name="T29" fmla="*/ 12 h 85"/>
              <a:gd name="T30" fmla="*/ 29 w 75"/>
              <a:gd name="T31" fmla="*/ 12 h 85"/>
              <a:gd name="T32" fmla="*/ 30 w 75"/>
              <a:gd name="T33" fmla="*/ 0 h 85"/>
              <a:gd name="T34" fmla="*/ 47 w 75"/>
              <a:gd name="T35" fmla="*/ 0 h 85"/>
              <a:gd name="T36" fmla="*/ 64 w 75"/>
              <a:gd name="T37" fmla="*/ 0 h 85"/>
              <a:gd name="T38" fmla="*/ 62 w 75"/>
              <a:gd name="T39" fmla="*/ 17 h 85"/>
              <a:gd name="T40" fmla="*/ 58 w 75"/>
              <a:gd name="T41" fmla="*/ 40 h 85"/>
              <a:gd name="T42" fmla="*/ 63 w 75"/>
              <a:gd name="T43" fmla="*/ 40 h 85"/>
              <a:gd name="T44" fmla="*/ 69 w 75"/>
              <a:gd name="T45" fmla="*/ 44 h 85"/>
              <a:gd name="T46" fmla="*/ 71 w 75"/>
              <a:gd name="T47" fmla="*/ 41 h 85"/>
              <a:gd name="T48" fmla="*/ 75 w 75"/>
              <a:gd name="T49" fmla="*/ 44 h 85"/>
              <a:gd name="T50" fmla="*/ 66 w 75"/>
              <a:gd name="T51" fmla="*/ 52 h 85"/>
              <a:gd name="T52" fmla="*/ 57 w 75"/>
              <a:gd name="T53" fmla="*/ 58 h 85"/>
              <a:gd name="T54" fmla="*/ 55 w 75"/>
              <a:gd name="T55" fmla="*/ 61 h 85"/>
              <a:gd name="T56" fmla="*/ 56 w 75"/>
              <a:gd name="T57" fmla="*/ 66 h 85"/>
              <a:gd name="T58" fmla="*/ 52 w 75"/>
              <a:gd name="T59" fmla="*/ 71 h 85"/>
              <a:gd name="T60" fmla="*/ 48 w 75"/>
              <a:gd name="T61" fmla="*/ 72 h 85"/>
              <a:gd name="T62" fmla="*/ 49 w 75"/>
              <a:gd name="T63" fmla="*/ 74 h 85"/>
              <a:gd name="T64" fmla="*/ 45 w 75"/>
              <a:gd name="T65" fmla="*/ 77 h 85"/>
              <a:gd name="T66" fmla="*/ 38 w 75"/>
              <a:gd name="T67" fmla="*/ 82 h 85"/>
              <a:gd name="T68" fmla="*/ 37 w 75"/>
              <a:gd name="T6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" h="85">
                <a:moveTo>
                  <a:pt x="37" y="85"/>
                </a:moveTo>
                <a:lnTo>
                  <a:pt x="28" y="81"/>
                </a:lnTo>
                <a:lnTo>
                  <a:pt x="17" y="81"/>
                </a:lnTo>
                <a:lnTo>
                  <a:pt x="9" y="77"/>
                </a:lnTo>
                <a:lnTo>
                  <a:pt x="0" y="68"/>
                </a:lnTo>
                <a:lnTo>
                  <a:pt x="1" y="62"/>
                </a:lnTo>
                <a:lnTo>
                  <a:pt x="4" y="58"/>
                </a:lnTo>
                <a:lnTo>
                  <a:pt x="2" y="54"/>
                </a:lnTo>
                <a:lnTo>
                  <a:pt x="12" y="37"/>
                </a:lnTo>
                <a:lnTo>
                  <a:pt x="36" y="37"/>
                </a:lnTo>
                <a:lnTo>
                  <a:pt x="37" y="29"/>
                </a:lnTo>
                <a:lnTo>
                  <a:pt x="34" y="28"/>
                </a:lnTo>
                <a:lnTo>
                  <a:pt x="33" y="24"/>
                </a:lnTo>
                <a:lnTo>
                  <a:pt x="27" y="19"/>
                </a:lnTo>
                <a:lnTo>
                  <a:pt x="21" y="12"/>
                </a:lnTo>
                <a:lnTo>
                  <a:pt x="29" y="12"/>
                </a:lnTo>
                <a:lnTo>
                  <a:pt x="30" y="0"/>
                </a:lnTo>
                <a:lnTo>
                  <a:pt x="47" y="0"/>
                </a:lnTo>
                <a:lnTo>
                  <a:pt x="64" y="0"/>
                </a:lnTo>
                <a:lnTo>
                  <a:pt x="62" y="17"/>
                </a:lnTo>
                <a:lnTo>
                  <a:pt x="58" y="40"/>
                </a:lnTo>
                <a:lnTo>
                  <a:pt x="63" y="40"/>
                </a:lnTo>
                <a:lnTo>
                  <a:pt x="69" y="44"/>
                </a:lnTo>
                <a:lnTo>
                  <a:pt x="71" y="41"/>
                </a:lnTo>
                <a:lnTo>
                  <a:pt x="75" y="44"/>
                </a:lnTo>
                <a:lnTo>
                  <a:pt x="66" y="52"/>
                </a:lnTo>
                <a:lnTo>
                  <a:pt x="57" y="58"/>
                </a:lnTo>
                <a:lnTo>
                  <a:pt x="55" y="61"/>
                </a:lnTo>
                <a:lnTo>
                  <a:pt x="56" y="66"/>
                </a:lnTo>
                <a:lnTo>
                  <a:pt x="52" y="71"/>
                </a:lnTo>
                <a:lnTo>
                  <a:pt x="48" y="72"/>
                </a:lnTo>
                <a:lnTo>
                  <a:pt x="49" y="74"/>
                </a:lnTo>
                <a:lnTo>
                  <a:pt x="45" y="77"/>
                </a:lnTo>
                <a:lnTo>
                  <a:pt x="38" y="82"/>
                </a:lnTo>
                <a:lnTo>
                  <a:pt x="37" y="8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5" name="Freeform 81">
            <a:extLst>
              <a:ext uri="{FF2B5EF4-FFF2-40B4-BE49-F238E27FC236}">
                <a16:creationId xmlns:a16="http://schemas.microsoft.com/office/drawing/2014/main" id="{4F71DDEE-F5DC-4793-AE1F-8305DDDBBA34}"/>
              </a:ext>
            </a:extLst>
          </p:cNvPr>
          <p:cNvSpPr>
            <a:spLocks/>
          </p:cNvSpPr>
          <p:nvPr/>
        </p:nvSpPr>
        <p:spPr bwMode="auto">
          <a:xfrm>
            <a:off x="7024828" y="4458940"/>
            <a:ext cx="107885" cy="180218"/>
          </a:xfrm>
          <a:custGeom>
            <a:avLst/>
            <a:gdLst>
              <a:gd name="T0" fmla="*/ 32 w 88"/>
              <a:gd name="T1" fmla="*/ 0 h 147"/>
              <a:gd name="T2" fmla="*/ 43 w 88"/>
              <a:gd name="T3" fmla="*/ 7 h 147"/>
              <a:gd name="T4" fmla="*/ 54 w 88"/>
              <a:gd name="T5" fmla="*/ 21 h 147"/>
              <a:gd name="T6" fmla="*/ 54 w 88"/>
              <a:gd name="T7" fmla="*/ 32 h 147"/>
              <a:gd name="T8" fmla="*/ 61 w 88"/>
              <a:gd name="T9" fmla="*/ 32 h 147"/>
              <a:gd name="T10" fmla="*/ 71 w 88"/>
              <a:gd name="T11" fmla="*/ 42 h 147"/>
              <a:gd name="T12" fmla="*/ 78 w 88"/>
              <a:gd name="T13" fmla="*/ 49 h 147"/>
              <a:gd name="T14" fmla="*/ 74 w 88"/>
              <a:gd name="T15" fmla="*/ 68 h 147"/>
              <a:gd name="T16" fmla="*/ 63 w 88"/>
              <a:gd name="T17" fmla="*/ 73 h 147"/>
              <a:gd name="T18" fmla="*/ 64 w 88"/>
              <a:gd name="T19" fmla="*/ 78 h 147"/>
              <a:gd name="T20" fmla="*/ 61 w 88"/>
              <a:gd name="T21" fmla="*/ 89 h 147"/>
              <a:gd name="T22" fmla="*/ 68 w 88"/>
              <a:gd name="T23" fmla="*/ 104 h 147"/>
              <a:gd name="T24" fmla="*/ 74 w 88"/>
              <a:gd name="T25" fmla="*/ 104 h 147"/>
              <a:gd name="T26" fmla="*/ 77 w 88"/>
              <a:gd name="T27" fmla="*/ 116 h 147"/>
              <a:gd name="T28" fmla="*/ 88 w 88"/>
              <a:gd name="T29" fmla="*/ 134 h 147"/>
              <a:gd name="T30" fmla="*/ 83 w 88"/>
              <a:gd name="T31" fmla="*/ 135 h 147"/>
              <a:gd name="T32" fmla="*/ 73 w 88"/>
              <a:gd name="T33" fmla="*/ 133 h 147"/>
              <a:gd name="T34" fmla="*/ 67 w 88"/>
              <a:gd name="T35" fmla="*/ 138 h 147"/>
              <a:gd name="T36" fmla="*/ 59 w 88"/>
              <a:gd name="T37" fmla="*/ 142 h 147"/>
              <a:gd name="T38" fmla="*/ 53 w 88"/>
              <a:gd name="T39" fmla="*/ 143 h 147"/>
              <a:gd name="T40" fmla="*/ 51 w 88"/>
              <a:gd name="T41" fmla="*/ 147 h 147"/>
              <a:gd name="T42" fmla="*/ 42 w 88"/>
              <a:gd name="T43" fmla="*/ 146 h 147"/>
              <a:gd name="T44" fmla="*/ 31 w 88"/>
              <a:gd name="T45" fmla="*/ 136 h 147"/>
              <a:gd name="T46" fmla="*/ 29 w 88"/>
              <a:gd name="T47" fmla="*/ 127 h 147"/>
              <a:gd name="T48" fmla="*/ 25 w 88"/>
              <a:gd name="T49" fmla="*/ 116 h 147"/>
              <a:gd name="T50" fmla="*/ 28 w 88"/>
              <a:gd name="T51" fmla="*/ 98 h 147"/>
              <a:gd name="T52" fmla="*/ 33 w 88"/>
              <a:gd name="T53" fmla="*/ 91 h 147"/>
              <a:gd name="T54" fmla="*/ 29 w 88"/>
              <a:gd name="T55" fmla="*/ 82 h 147"/>
              <a:gd name="T56" fmla="*/ 23 w 88"/>
              <a:gd name="T57" fmla="*/ 78 h 147"/>
              <a:gd name="T58" fmla="*/ 25 w 88"/>
              <a:gd name="T59" fmla="*/ 69 h 147"/>
              <a:gd name="T60" fmla="*/ 21 w 88"/>
              <a:gd name="T61" fmla="*/ 64 h 147"/>
              <a:gd name="T62" fmla="*/ 12 w 88"/>
              <a:gd name="T63" fmla="*/ 65 h 147"/>
              <a:gd name="T64" fmla="*/ 0 w 88"/>
              <a:gd name="T65" fmla="*/ 50 h 147"/>
              <a:gd name="T66" fmla="*/ 5 w 88"/>
              <a:gd name="T67" fmla="*/ 44 h 147"/>
              <a:gd name="T68" fmla="*/ 5 w 88"/>
              <a:gd name="T69" fmla="*/ 34 h 147"/>
              <a:gd name="T70" fmla="*/ 16 w 88"/>
              <a:gd name="T71" fmla="*/ 31 h 147"/>
              <a:gd name="T72" fmla="*/ 21 w 88"/>
              <a:gd name="T73" fmla="*/ 27 h 147"/>
              <a:gd name="T74" fmla="*/ 15 w 88"/>
              <a:gd name="T75" fmla="*/ 19 h 147"/>
              <a:gd name="T76" fmla="*/ 17 w 88"/>
              <a:gd name="T77" fmla="*/ 12 h 147"/>
              <a:gd name="T78" fmla="*/ 32 w 88"/>
              <a:gd name="T7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8" h="147">
                <a:moveTo>
                  <a:pt x="32" y="0"/>
                </a:moveTo>
                <a:lnTo>
                  <a:pt x="43" y="7"/>
                </a:lnTo>
                <a:lnTo>
                  <a:pt x="54" y="21"/>
                </a:lnTo>
                <a:lnTo>
                  <a:pt x="54" y="32"/>
                </a:lnTo>
                <a:lnTo>
                  <a:pt x="61" y="32"/>
                </a:lnTo>
                <a:lnTo>
                  <a:pt x="71" y="42"/>
                </a:lnTo>
                <a:lnTo>
                  <a:pt x="78" y="49"/>
                </a:lnTo>
                <a:lnTo>
                  <a:pt x="74" y="68"/>
                </a:lnTo>
                <a:lnTo>
                  <a:pt x="63" y="73"/>
                </a:lnTo>
                <a:lnTo>
                  <a:pt x="64" y="78"/>
                </a:lnTo>
                <a:lnTo>
                  <a:pt x="61" y="89"/>
                </a:lnTo>
                <a:lnTo>
                  <a:pt x="68" y="104"/>
                </a:lnTo>
                <a:lnTo>
                  <a:pt x="74" y="104"/>
                </a:lnTo>
                <a:lnTo>
                  <a:pt x="77" y="116"/>
                </a:lnTo>
                <a:lnTo>
                  <a:pt x="88" y="134"/>
                </a:lnTo>
                <a:lnTo>
                  <a:pt x="83" y="135"/>
                </a:lnTo>
                <a:lnTo>
                  <a:pt x="73" y="133"/>
                </a:lnTo>
                <a:lnTo>
                  <a:pt x="67" y="138"/>
                </a:lnTo>
                <a:lnTo>
                  <a:pt x="59" y="142"/>
                </a:lnTo>
                <a:lnTo>
                  <a:pt x="53" y="143"/>
                </a:lnTo>
                <a:lnTo>
                  <a:pt x="51" y="147"/>
                </a:lnTo>
                <a:lnTo>
                  <a:pt x="42" y="146"/>
                </a:lnTo>
                <a:lnTo>
                  <a:pt x="31" y="136"/>
                </a:lnTo>
                <a:lnTo>
                  <a:pt x="29" y="127"/>
                </a:lnTo>
                <a:lnTo>
                  <a:pt x="25" y="116"/>
                </a:lnTo>
                <a:lnTo>
                  <a:pt x="28" y="98"/>
                </a:lnTo>
                <a:lnTo>
                  <a:pt x="33" y="91"/>
                </a:lnTo>
                <a:lnTo>
                  <a:pt x="29" y="82"/>
                </a:lnTo>
                <a:lnTo>
                  <a:pt x="23" y="78"/>
                </a:lnTo>
                <a:lnTo>
                  <a:pt x="25" y="69"/>
                </a:lnTo>
                <a:lnTo>
                  <a:pt x="21" y="64"/>
                </a:lnTo>
                <a:lnTo>
                  <a:pt x="12" y="65"/>
                </a:lnTo>
                <a:lnTo>
                  <a:pt x="0" y="50"/>
                </a:lnTo>
                <a:lnTo>
                  <a:pt x="5" y="44"/>
                </a:lnTo>
                <a:lnTo>
                  <a:pt x="5" y="34"/>
                </a:lnTo>
                <a:lnTo>
                  <a:pt x="16" y="31"/>
                </a:lnTo>
                <a:lnTo>
                  <a:pt x="21" y="27"/>
                </a:lnTo>
                <a:lnTo>
                  <a:pt x="15" y="19"/>
                </a:lnTo>
                <a:lnTo>
                  <a:pt x="17" y="12"/>
                </a:lnTo>
                <a:lnTo>
                  <a:pt x="32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6" name="Freeform 82">
            <a:extLst>
              <a:ext uri="{FF2B5EF4-FFF2-40B4-BE49-F238E27FC236}">
                <a16:creationId xmlns:a16="http://schemas.microsoft.com/office/drawing/2014/main" id="{512EFC90-77F2-4897-8B00-0C58E1E3AEBB}"/>
              </a:ext>
            </a:extLst>
          </p:cNvPr>
          <p:cNvSpPr>
            <a:spLocks/>
          </p:cNvSpPr>
          <p:nvPr/>
        </p:nvSpPr>
        <p:spPr bwMode="auto">
          <a:xfrm>
            <a:off x="6410616" y="4264010"/>
            <a:ext cx="139761" cy="77237"/>
          </a:xfrm>
          <a:custGeom>
            <a:avLst/>
            <a:gdLst>
              <a:gd name="T0" fmla="*/ 34 w 114"/>
              <a:gd name="T1" fmla="*/ 63 h 63"/>
              <a:gd name="T2" fmla="*/ 32 w 114"/>
              <a:gd name="T3" fmla="*/ 56 h 63"/>
              <a:gd name="T4" fmla="*/ 27 w 114"/>
              <a:gd name="T5" fmla="*/ 54 h 63"/>
              <a:gd name="T6" fmla="*/ 29 w 114"/>
              <a:gd name="T7" fmla="*/ 46 h 63"/>
              <a:gd name="T8" fmla="*/ 26 w 114"/>
              <a:gd name="T9" fmla="*/ 44 h 63"/>
              <a:gd name="T10" fmla="*/ 23 w 114"/>
              <a:gd name="T11" fmla="*/ 42 h 63"/>
              <a:gd name="T12" fmla="*/ 14 w 114"/>
              <a:gd name="T13" fmla="*/ 45 h 63"/>
              <a:gd name="T14" fmla="*/ 14 w 114"/>
              <a:gd name="T15" fmla="*/ 42 h 63"/>
              <a:gd name="T16" fmla="*/ 9 w 114"/>
              <a:gd name="T17" fmla="*/ 39 h 63"/>
              <a:gd name="T18" fmla="*/ 5 w 114"/>
              <a:gd name="T19" fmla="*/ 34 h 63"/>
              <a:gd name="T20" fmla="*/ 0 w 114"/>
              <a:gd name="T21" fmla="*/ 33 h 63"/>
              <a:gd name="T22" fmla="*/ 4 w 114"/>
              <a:gd name="T23" fmla="*/ 28 h 63"/>
              <a:gd name="T24" fmla="*/ 3 w 114"/>
              <a:gd name="T25" fmla="*/ 23 h 63"/>
              <a:gd name="T26" fmla="*/ 5 w 114"/>
              <a:gd name="T27" fmla="*/ 19 h 63"/>
              <a:gd name="T28" fmla="*/ 14 w 114"/>
              <a:gd name="T29" fmla="*/ 14 h 63"/>
              <a:gd name="T30" fmla="*/ 23 w 114"/>
              <a:gd name="T31" fmla="*/ 6 h 63"/>
              <a:gd name="T32" fmla="*/ 25 w 114"/>
              <a:gd name="T33" fmla="*/ 7 h 63"/>
              <a:gd name="T34" fmla="*/ 30 w 114"/>
              <a:gd name="T35" fmla="*/ 3 h 63"/>
              <a:gd name="T36" fmla="*/ 35 w 114"/>
              <a:gd name="T37" fmla="*/ 2 h 63"/>
              <a:gd name="T38" fmla="*/ 36 w 114"/>
              <a:gd name="T39" fmla="*/ 4 h 63"/>
              <a:gd name="T40" fmla="*/ 39 w 114"/>
              <a:gd name="T41" fmla="*/ 3 h 63"/>
              <a:gd name="T42" fmla="*/ 48 w 114"/>
              <a:gd name="T43" fmla="*/ 5 h 63"/>
              <a:gd name="T44" fmla="*/ 56 w 114"/>
              <a:gd name="T45" fmla="*/ 4 h 63"/>
              <a:gd name="T46" fmla="*/ 62 w 114"/>
              <a:gd name="T47" fmla="*/ 2 h 63"/>
              <a:gd name="T48" fmla="*/ 65 w 114"/>
              <a:gd name="T49" fmla="*/ 0 h 63"/>
              <a:gd name="T50" fmla="*/ 70 w 114"/>
              <a:gd name="T51" fmla="*/ 1 h 63"/>
              <a:gd name="T52" fmla="*/ 74 w 114"/>
              <a:gd name="T53" fmla="*/ 2 h 63"/>
              <a:gd name="T54" fmla="*/ 79 w 114"/>
              <a:gd name="T55" fmla="*/ 2 h 63"/>
              <a:gd name="T56" fmla="*/ 83 w 114"/>
              <a:gd name="T57" fmla="*/ 0 h 63"/>
              <a:gd name="T58" fmla="*/ 91 w 114"/>
              <a:gd name="T59" fmla="*/ 3 h 63"/>
              <a:gd name="T60" fmla="*/ 94 w 114"/>
              <a:gd name="T61" fmla="*/ 3 h 63"/>
              <a:gd name="T62" fmla="*/ 99 w 114"/>
              <a:gd name="T63" fmla="*/ 7 h 63"/>
              <a:gd name="T64" fmla="*/ 104 w 114"/>
              <a:gd name="T65" fmla="*/ 12 h 63"/>
              <a:gd name="T66" fmla="*/ 110 w 114"/>
              <a:gd name="T67" fmla="*/ 15 h 63"/>
              <a:gd name="T68" fmla="*/ 114 w 114"/>
              <a:gd name="T69" fmla="*/ 21 h 63"/>
              <a:gd name="T70" fmla="*/ 108 w 114"/>
              <a:gd name="T71" fmla="*/ 20 h 63"/>
              <a:gd name="T72" fmla="*/ 105 w 114"/>
              <a:gd name="T73" fmla="*/ 23 h 63"/>
              <a:gd name="T74" fmla="*/ 99 w 114"/>
              <a:gd name="T75" fmla="*/ 26 h 63"/>
              <a:gd name="T76" fmla="*/ 94 w 114"/>
              <a:gd name="T77" fmla="*/ 26 h 63"/>
              <a:gd name="T78" fmla="*/ 90 w 114"/>
              <a:gd name="T79" fmla="*/ 29 h 63"/>
              <a:gd name="T80" fmla="*/ 86 w 114"/>
              <a:gd name="T81" fmla="*/ 28 h 63"/>
              <a:gd name="T82" fmla="*/ 84 w 114"/>
              <a:gd name="T83" fmla="*/ 25 h 63"/>
              <a:gd name="T84" fmla="*/ 82 w 114"/>
              <a:gd name="T85" fmla="*/ 25 h 63"/>
              <a:gd name="T86" fmla="*/ 79 w 114"/>
              <a:gd name="T87" fmla="*/ 30 h 63"/>
              <a:gd name="T88" fmla="*/ 77 w 114"/>
              <a:gd name="T89" fmla="*/ 30 h 63"/>
              <a:gd name="T90" fmla="*/ 76 w 114"/>
              <a:gd name="T91" fmla="*/ 34 h 63"/>
              <a:gd name="T92" fmla="*/ 69 w 114"/>
              <a:gd name="T93" fmla="*/ 40 h 63"/>
              <a:gd name="T94" fmla="*/ 66 w 114"/>
              <a:gd name="T95" fmla="*/ 42 h 63"/>
              <a:gd name="T96" fmla="*/ 64 w 114"/>
              <a:gd name="T97" fmla="*/ 45 h 63"/>
              <a:gd name="T98" fmla="*/ 59 w 114"/>
              <a:gd name="T99" fmla="*/ 41 h 63"/>
              <a:gd name="T100" fmla="*/ 54 w 114"/>
              <a:gd name="T101" fmla="*/ 46 h 63"/>
              <a:gd name="T102" fmla="*/ 51 w 114"/>
              <a:gd name="T103" fmla="*/ 46 h 63"/>
              <a:gd name="T104" fmla="*/ 46 w 114"/>
              <a:gd name="T105" fmla="*/ 47 h 63"/>
              <a:gd name="T106" fmla="*/ 46 w 114"/>
              <a:gd name="T107" fmla="*/ 57 h 63"/>
              <a:gd name="T108" fmla="*/ 43 w 114"/>
              <a:gd name="T109" fmla="*/ 57 h 63"/>
              <a:gd name="T110" fmla="*/ 40 w 114"/>
              <a:gd name="T111" fmla="*/ 62 h 63"/>
              <a:gd name="T112" fmla="*/ 34 w 114"/>
              <a:gd name="T113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" h="63">
                <a:moveTo>
                  <a:pt x="34" y="63"/>
                </a:moveTo>
                <a:lnTo>
                  <a:pt x="32" y="56"/>
                </a:lnTo>
                <a:lnTo>
                  <a:pt x="27" y="54"/>
                </a:lnTo>
                <a:lnTo>
                  <a:pt x="29" y="46"/>
                </a:lnTo>
                <a:lnTo>
                  <a:pt x="26" y="44"/>
                </a:lnTo>
                <a:lnTo>
                  <a:pt x="23" y="42"/>
                </a:lnTo>
                <a:lnTo>
                  <a:pt x="14" y="45"/>
                </a:lnTo>
                <a:lnTo>
                  <a:pt x="14" y="42"/>
                </a:lnTo>
                <a:lnTo>
                  <a:pt x="9" y="39"/>
                </a:lnTo>
                <a:lnTo>
                  <a:pt x="5" y="34"/>
                </a:lnTo>
                <a:lnTo>
                  <a:pt x="0" y="33"/>
                </a:lnTo>
                <a:lnTo>
                  <a:pt x="4" y="28"/>
                </a:lnTo>
                <a:lnTo>
                  <a:pt x="3" y="23"/>
                </a:lnTo>
                <a:lnTo>
                  <a:pt x="5" y="19"/>
                </a:lnTo>
                <a:lnTo>
                  <a:pt x="14" y="14"/>
                </a:lnTo>
                <a:lnTo>
                  <a:pt x="23" y="6"/>
                </a:lnTo>
                <a:lnTo>
                  <a:pt x="25" y="7"/>
                </a:lnTo>
                <a:lnTo>
                  <a:pt x="30" y="3"/>
                </a:lnTo>
                <a:lnTo>
                  <a:pt x="35" y="2"/>
                </a:lnTo>
                <a:lnTo>
                  <a:pt x="36" y="4"/>
                </a:lnTo>
                <a:lnTo>
                  <a:pt x="39" y="3"/>
                </a:lnTo>
                <a:lnTo>
                  <a:pt x="48" y="5"/>
                </a:lnTo>
                <a:lnTo>
                  <a:pt x="56" y="4"/>
                </a:lnTo>
                <a:lnTo>
                  <a:pt x="62" y="2"/>
                </a:lnTo>
                <a:lnTo>
                  <a:pt x="65" y="0"/>
                </a:lnTo>
                <a:lnTo>
                  <a:pt x="70" y="1"/>
                </a:lnTo>
                <a:lnTo>
                  <a:pt x="74" y="2"/>
                </a:lnTo>
                <a:lnTo>
                  <a:pt x="79" y="2"/>
                </a:lnTo>
                <a:lnTo>
                  <a:pt x="83" y="0"/>
                </a:lnTo>
                <a:lnTo>
                  <a:pt x="91" y="3"/>
                </a:lnTo>
                <a:lnTo>
                  <a:pt x="94" y="3"/>
                </a:lnTo>
                <a:lnTo>
                  <a:pt x="99" y="7"/>
                </a:lnTo>
                <a:lnTo>
                  <a:pt x="104" y="12"/>
                </a:lnTo>
                <a:lnTo>
                  <a:pt x="110" y="15"/>
                </a:lnTo>
                <a:lnTo>
                  <a:pt x="114" y="21"/>
                </a:lnTo>
                <a:lnTo>
                  <a:pt x="108" y="20"/>
                </a:lnTo>
                <a:lnTo>
                  <a:pt x="105" y="23"/>
                </a:lnTo>
                <a:lnTo>
                  <a:pt x="99" y="26"/>
                </a:lnTo>
                <a:lnTo>
                  <a:pt x="94" y="26"/>
                </a:lnTo>
                <a:lnTo>
                  <a:pt x="90" y="29"/>
                </a:lnTo>
                <a:lnTo>
                  <a:pt x="86" y="28"/>
                </a:lnTo>
                <a:lnTo>
                  <a:pt x="84" y="25"/>
                </a:lnTo>
                <a:lnTo>
                  <a:pt x="82" y="25"/>
                </a:lnTo>
                <a:lnTo>
                  <a:pt x="79" y="30"/>
                </a:lnTo>
                <a:lnTo>
                  <a:pt x="77" y="30"/>
                </a:lnTo>
                <a:lnTo>
                  <a:pt x="76" y="34"/>
                </a:lnTo>
                <a:lnTo>
                  <a:pt x="69" y="40"/>
                </a:lnTo>
                <a:lnTo>
                  <a:pt x="66" y="42"/>
                </a:lnTo>
                <a:lnTo>
                  <a:pt x="64" y="45"/>
                </a:lnTo>
                <a:lnTo>
                  <a:pt x="59" y="41"/>
                </a:lnTo>
                <a:lnTo>
                  <a:pt x="54" y="46"/>
                </a:lnTo>
                <a:lnTo>
                  <a:pt x="51" y="46"/>
                </a:lnTo>
                <a:lnTo>
                  <a:pt x="46" y="47"/>
                </a:lnTo>
                <a:lnTo>
                  <a:pt x="46" y="57"/>
                </a:lnTo>
                <a:lnTo>
                  <a:pt x="43" y="57"/>
                </a:lnTo>
                <a:lnTo>
                  <a:pt x="40" y="62"/>
                </a:lnTo>
                <a:lnTo>
                  <a:pt x="34" y="6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7" name="Freeform 83">
            <a:extLst>
              <a:ext uri="{FF2B5EF4-FFF2-40B4-BE49-F238E27FC236}">
                <a16:creationId xmlns:a16="http://schemas.microsoft.com/office/drawing/2014/main" id="{DC436F8E-C158-4BB9-9AD0-02AA622E1D0E}"/>
              </a:ext>
            </a:extLst>
          </p:cNvPr>
          <p:cNvSpPr>
            <a:spLocks/>
          </p:cNvSpPr>
          <p:nvPr/>
        </p:nvSpPr>
        <p:spPr bwMode="auto">
          <a:xfrm>
            <a:off x="8681118" y="3490420"/>
            <a:ext cx="115242" cy="100529"/>
          </a:xfrm>
          <a:custGeom>
            <a:avLst/>
            <a:gdLst>
              <a:gd name="T0" fmla="*/ 343 w 386"/>
              <a:gd name="T1" fmla="*/ 50 h 337"/>
              <a:gd name="T2" fmla="*/ 363 w 386"/>
              <a:gd name="T3" fmla="*/ 82 h 337"/>
              <a:gd name="T4" fmla="*/ 386 w 386"/>
              <a:gd name="T5" fmla="*/ 106 h 337"/>
              <a:gd name="T6" fmla="*/ 363 w 386"/>
              <a:gd name="T7" fmla="*/ 137 h 337"/>
              <a:gd name="T8" fmla="*/ 331 w 386"/>
              <a:gd name="T9" fmla="*/ 119 h 337"/>
              <a:gd name="T10" fmla="*/ 284 w 386"/>
              <a:gd name="T11" fmla="*/ 120 h 337"/>
              <a:gd name="T12" fmla="*/ 225 w 386"/>
              <a:gd name="T13" fmla="*/ 106 h 337"/>
              <a:gd name="T14" fmla="*/ 194 w 386"/>
              <a:gd name="T15" fmla="*/ 108 h 337"/>
              <a:gd name="T16" fmla="*/ 181 w 386"/>
              <a:gd name="T17" fmla="*/ 125 h 337"/>
              <a:gd name="T18" fmla="*/ 155 w 386"/>
              <a:gd name="T19" fmla="*/ 106 h 337"/>
              <a:gd name="T20" fmla="*/ 144 w 386"/>
              <a:gd name="T21" fmla="*/ 141 h 337"/>
              <a:gd name="T22" fmla="*/ 180 w 386"/>
              <a:gd name="T23" fmla="*/ 180 h 337"/>
              <a:gd name="T24" fmla="*/ 196 w 386"/>
              <a:gd name="T25" fmla="*/ 206 h 337"/>
              <a:gd name="T26" fmla="*/ 230 w 386"/>
              <a:gd name="T27" fmla="*/ 237 h 337"/>
              <a:gd name="T28" fmla="*/ 257 w 386"/>
              <a:gd name="T29" fmla="*/ 256 h 337"/>
              <a:gd name="T30" fmla="*/ 286 w 386"/>
              <a:gd name="T31" fmla="*/ 291 h 337"/>
              <a:gd name="T32" fmla="*/ 349 w 386"/>
              <a:gd name="T33" fmla="*/ 323 h 337"/>
              <a:gd name="T34" fmla="*/ 342 w 386"/>
              <a:gd name="T35" fmla="*/ 337 h 337"/>
              <a:gd name="T36" fmla="*/ 276 w 386"/>
              <a:gd name="T37" fmla="*/ 306 h 337"/>
              <a:gd name="T38" fmla="*/ 234 w 386"/>
              <a:gd name="T39" fmla="*/ 276 h 337"/>
              <a:gd name="T40" fmla="*/ 170 w 386"/>
              <a:gd name="T41" fmla="*/ 251 h 337"/>
              <a:gd name="T42" fmla="*/ 108 w 386"/>
              <a:gd name="T43" fmla="*/ 189 h 337"/>
              <a:gd name="T44" fmla="*/ 121 w 386"/>
              <a:gd name="T45" fmla="*/ 183 h 337"/>
              <a:gd name="T46" fmla="*/ 88 w 386"/>
              <a:gd name="T47" fmla="*/ 148 h 337"/>
              <a:gd name="T48" fmla="*/ 85 w 386"/>
              <a:gd name="T49" fmla="*/ 119 h 337"/>
              <a:gd name="T50" fmla="*/ 40 w 386"/>
              <a:gd name="T51" fmla="*/ 106 h 337"/>
              <a:gd name="T52" fmla="*/ 22 w 386"/>
              <a:gd name="T53" fmla="*/ 142 h 337"/>
              <a:gd name="T54" fmla="*/ 0 w 386"/>
              <a:gd name="T55" fmla="*/ 114 h 337"/>
              <a:gd name="T56" fmla="*/ 0 w 386"/>
              <a:gd name="T57" fmla="*/ 85 h 337"/>
              <a:gd name="T58" fmla="*/ 2 w 386"/>
              <a:gd name="T59" fmla="*/ 84 h 337"/>
              <a:gd name="T60" fmla="*/ 49 w 386"/>
              <a:gd name="T61" fmla="*/ 87 h 337"/>
              <a:gd name="T62" fmla="*/ 61 w 386"/>
              <a:gd name="T63" fmla="*/ 72 h 337"/>
              <a:gd name="T64" fmla="*/ 85 w 386"/>
              <a:gd name="T65" fmla="*/ 86 h 337"/>
              <a:gd name="T66" fmla="*/ 111 w 386"/>
              <a:gd name="T67" fmla="*/ 88 h 337"/>
              <a:gd name="T68" fmla="*/ 109 w 386"/>
              <a:gd name="T69" fmla="*/ 64 h 337"/>
              <a:gd name="T70" fmla="*/ 132 w 386"/>
              <a:gd name="T71" fmla="*/ 56 h 337"/>
              <a:gd name="T72" fmla="*/ 136 w 386"/>
              <a:gd name="T73" fmla="*/ 22 h 337"/>
              <a:gd name="T74" fmla="*/ 187 w 386"/>
              <a:gd name="T75" fmla="*/ 0 h 337"/>
              <a:gd name="T76" fmla="*/ 210 w 386"/>
              <a:gd name="T77" fmla="*/ 10 h 337"/>
              <a:gd name="T78" fmla="*/ 263 w 386"/>
              <a:gd name="T79" fmla="*/ 46 h 337"/>
              <a:gd name="T80" fmla="*/ 320 w 386"/>
              <a:gd name="T81" fmla="*/ 62 h 337"/>
              <a:gd name="T82" fmla="*/ 344 w 386"/>
              <a:gd name="T83" fmla="*/ 5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" h="337">
                <a:moveTo>
                  <a:pt x="343" y="50"/>
                </a:moveTo>
                <a:lnTo>
                  <a:pt x="363" y="82"/>
                </a:lnTo>
                <a:lnTo>
                  <a:pt x="386" y="106"/>
                </a:lnTo>
                <a:lnTo>
                  <a:pt x="363" y="137"/>
                </a:lnTo>
                <a:lnTo>
                  <a:pt x="331" y="119"/>
                </a:lnTo>
                <a:lnTo>
                  <a:pt x="284" y="120"/>
                </a:lnTo>
                <a:lnTo>
                  <a:pt x="225" y="106"/>
                </a:lnTo>
                <a:lnTo>
                  <a:pt x="194" y="108"/>
                </a:lnTo>
                <a:lnTo>
                  <a:pt x="181" y="125"/>
                </a:lnTo>
                <a:lnTo>
                  <a:pt x="155" y="106"/>
                </a:lnTo>
                <a:lnTo>
                  <a:pt x="144" y="141"/>
                </a:lnTo>
                <a:lnTo>
                  <a:pt x="180" y="180"/>
                </a:lnTo>
                <a:lnTo>
                  <a:pt x="196" y="206"/>
                </a:lnTo>
                <a:lnTo>
                  <a:pt x="230" y="237"/>
                </a:lnTo>
                <a:lnTo>
                  <a:pt x="257" y="256"/>
                </a:lnTo>
                <a:lnTo>
                  <a:pt x="286" y="291"/>
                </a:lnTo>
                <a:lnTo>
                  <a:pt x="349" y="323"/>
                </a:lnTo>
                <a:lnTo>
                  <a:pt x="342" y="337"/>
                </a:lnTo>
                <a:lnTo>
                  <a:pt x="276" y="306"/>
                </a:lnTo>
                <a:lnTo>
                  <a:pt x="234" y="276"/>
                </a:lnTo>
                <a:lnTo>
                  <a:pt x="170" y="251"/>
                </a:lnTo>
                <a:lnTo>
                  <a:pt x="108" y="189"/>
                </a:lnTo>
                <a:lnTo>
                  <a:pt x="121" y="183"/>
                </a:lnTo>
                <a:lnTo>
                  <a:pt x="88" y="148"/>
                </a:lnTo>
                <a:lnTo>
                  <a:pt x="85" y="119"/>
                </a:lnTo>
                <a:lnTo>
                  <a:pt x="40" y="106"/>
                </a:lnTo>
                <a:lnTo>
                  <a:pt x="22" y="142"/>
                </a:lnTo>
                <a:lnTo>
                  <a:pt x="0" y="114"/>
                </a:lnTo>
                <a:lnTo>
                  <a:pt x="0" y="85"/>
                </a:lnTo>
                <a:lnTo>
                  <a:pt x="2" y="84"/>
                </a:lnTo>
                <a:lnTo>
                  <a:pt x="49" y="87"/>
                </a:lnTo>
                <a:lnTo>
                  <a:pt x="61" y="72"/>
                </a:lnTo>
                <a:lnTo>
                  <a:pt x="85" y="86"/>
                </a:lnTo>
                <a:lnTo>
                  <a:pt x="111" y="88"/>
                </a:lnTo>
                <a:lnTo>
                  <a:pt x="109" y="64"/>
                </a:lnTo>
                <a:lnTo>
                  <a:pt x="132" y="56"/>
                </a:lnTo>
                <a:lnTo>
                  <a:pt x="136" y="22"/>
                </a:lnTo>
                <a:lnTo>
                  <a:pt x="187" y="0"/>
                </a:lnTo>
                <a:lnTo>
                  <a:pt x="210" y="10"/>
                </a:lnTo>
                <a:lnTo>
                  <a:pt x="263" y="46"/>
                </a:lnTo>
                <a:lnTo>
                  <a:pt x="320" y="62"/>
                </a:lnTo>
                <a:lnTo>
                  <a:pt x="344" y="50"/>
                </a:lnTo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8" name="Freeform 84">
            <a:extLst>
              <a:ext uri="{FF2B5EF4-FFF2-40B4-BE49-F238E27FC236}">
                <a16:creationId xmlns:a16="http://schemas.microsoft.com/office/drawing/2014/main" id="{F4FAC84E-066D-45DE-827B-2AED27BC5FE4}"/>
              </a:ext>
            </a:extLst>
          </p:cNvPr>
          <p:cNvSpPr>
            <a:spLocks/>
          </p:cNvSpPr>
          <p:nvPr/>
        </p:nvSpPr>
        <p:spPr bwMode="auto">
          <a:xfrm>
            <a:off x="6752662" y="4164706"/>
            <a:ext cx="66202" cy="47813"/>
          </a:xfrm>
          <a:custGeom>
            <a:avLst/>
            <a:gdLst>
              <a:gd name="T0" fmla="*/ 27 w 54"/>
              <a:gd name="T1" fmla="*/ 0 h 39"/>
              <a:gd name="T2" fmla="*/ 38 w 54"/>
              <a:gd name="T3" fmla="*/ 0 h 39"/>
              <a:gd name="T4" fmla="*/ 53 w 54"/>
              <a:gd name="T5" fmla="*/ 4 h 39"/>
              <a:gd name="T6" fmla="*/ 54 w 54"/>
              <a:gd name="T7" fmla="*/ 15 h 39"/>
              <a:gd name="T8" fmla="*/ 51 w 54"/>
              <a:gd name="T9" fmla="*/ 23 h 39"/>
              <a:gd name="T10" fmla="*/ 46 w 54"/>
              <a:gd name="T11" fmla="*/ 27 h 39"/>
              <a:gd name="T12" fmla="*/ 50 w 54"/>
              <a:gd name="T13" fmla="*/ 33 h 39"/>
              <a:gd name="T14" fmla="*/ 49 w 54"/>
              <a:gd name="T15" fmla="*/ 39 h 39"/>
              <a:gd name="T16" fmla="*/ 38 w 54"/>
              <a:gd name="T17" fmla="*/ 35 h 39"/>
              <a:gd name="T18" fmla="*/ 29 w 54"/>
              <a:gd name="T19" fmla="*/ 36 h 39"/>
              <a:gd name="T20" fmla="*/ 18 w 54"/>
              <a:gd name="T21" fmla="*/ 35 h 39"/>
              <a:gd name="T22" fmla="*/ 9 w 54"/>
              <a:gd name="T23" fmla="*/ 39 h 39"/>
              <a:gd name="T24" fmla="*/ 0 w 54"/>
              <a:gd name="T25" fmla="*/ 32 h 39"/>
              <a:gd name="T26" fmla="*/ 3 w 54"/>
              <a:gd name="T27" fmla="*/ 26 h 39"/>
              <a:gd name="T28" fmla="*/ 19 w 54"/>
              <a:gd name="T29" fmla="*/ 29 h 39"/>
              <a:gd name="T30" fmla="*/ 33 w 54"/>
              <a:gd name="T31" fmla="*/ 30 h 39"/>
              <a:gd name="T32" fmla="*/ 39 w 54"/>
              <a:gd name="T33" fmla="*/ 26 h 39"/>
              <a:gd name="T34" fmla="*/ 32 w 54"/>
              <a:gd name="T35" fmla="*/ 17 h 39"/>
              <a:gd name="T36" fmla="*/ 33 w 54"/>
              <a:gd name="T37" fmla="*/ 9 h 39"/>
              <a:gd name="T38" fmla="*/ 22 w 54"/>
              <a:gd name="T39" fmla="*/ 5 h 39"/>
              <a:gd name="T40" fmla="*/ 27 w 54"/>
              <a:gd name="T4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39">
                <a:moveTo>
                  <a:pt x="27" y="0"/>
                </a:moveTo>
                <a:lnTo>
                  <a:pt x="38" y="0"/>
                </a:lnTo>
                <a:lnTo>
                  <a:pt x="53" y="4"/>
                </a:lnTo>
                <a:lnTo>
                  <a:pt x="54" y="15"/>
                </a:lnTo>
                <a:lnTo>
                  <a:pt x="51" y="23"/>
                </a:lnTo>
                <a:lnTo>
                  <a:pt x="46" y="27"/>
                </a:lnTo>
                <a:lnTo>
                  <a:pt x="50" y="33"/>
                </a:lnTo>
                <a:lnTo>
                  <a:pt x="49" y="39"/>
                </a:lnTo>
                <a:lnTo>
                  <a:pt x="38" y="35"/>
                </a:lnTo>
                <a:lnTo>
                  <a:pt x="29" y="36"/>
                </a:lnTo>
                <a:lnTo>
                  <a:pt x="18" y="35"/>
                </a:lnTo>
                <a:lnTo>
                  <a:pt x="9" y="39"/>
                </a:lnTo>
                <a:lnTo>
                  <a:pt x="0" y="32"/>
                </a:lnTo>
                <a:lnTo>
                  <a:pt x="3" y="26"/>
                </a:lnTo>
                <a:lnTo>
                  <a:pt x="19" y="29"/>
                </a:lnTo>
                <a:lnTo>
                  <a:pt x="33" y="30"/>
                </a:lnTo>
                <a:lnTo>
                  <a:pt x="39" y="26"/>
                </a:lnTo>
                <a:lnTo>
                  <a:pt x="32" y="17"/>
                </a:lnTo>
                <a:lnTo>
                  <a:pt x="33" y="9"/>
                </a:lnTo>
                <a:lnTo>
                  <a:pt x="22" y="5"/>
                </a:lnTo>
                <a:lnTo>
                  <a:pt x="27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9" name="Freeform 85">
            <a:extLst>
              <a:ext uri="{FF2B5EF4-FFF2-40B4-BE49-F238E27FC236}">
                <a16:creationId xmlns:a16="http://schemas.microsoft.com/office/drawing/2014/main" id="{AB1002CD-260E-40EB-80F6-F74C1CAFB17F}"/>
              </a:ext>
            </a:extLst>
          </p:cNvPr>
          <p:cNvSpPr>
            <a:spLocks/>
          </p:cNvSpPr>
          <p:nvPr/>
        </p:nvSpPr>
        <p:spPr bwMode="auto">
          <a:xfrm>
            <a:off x="8728931" y="3437704"/>
            <a:ext cx="127501" cy="71107"/>
          </a:xfrm>
          <a:custGeom>
            <a:avLst/>
            <a:gdLst>
              <a:gd name="T0" fmla="*/ 0 w 104"/>
              <a:gd name="T1" fmla="*/ 36 h 58"/>
              <a:gd name="T2" fmla="*/ 5 w 104"/>
              <a:gd name="T3" fmla="*/ 23 h 58"/>
              <a:gd name="T4" fmla="*/ 1 w 104"/>
              <a:gd name="T5" fmla="*/ 18 h 58"/>
              <a:gd name="T6" fmla="*/ 10 w 104"/>
              <a:gd name="T7" fmla="*/ 18 h 58"/>
              <a:gd name="T8" fmla="*/ 11 w 104"/>
              <a:gd name="T9" fmla="*/ 10 h 58"/>
              <a:gd name="T10" fmla="*/ 20 w 104"/>
              <a:gd name="T11" fmla="*/ 15 h 58"/>
              <a:gd name="T12" fmla="*/ 26 w 104"/>
              <a:gd name="T13" fmla="*/ 17 h 58"/>
              <a:gd name="T14" fmla="*/ 39 w 104"/>
              <a:gd name="T15" fmla="*/ 15 h 58"/>
              <a:gd name="T16" fmla="*/ 40 w 104"/>
              <a:gd name="T17" fmla="*/ 11 h 58"/>
              <a:gd name="T18" fmla="*/ 46 w 104"/>
              <a:gd name="T19" fmla="*/ 10 h 58"/>
              <a:gd name="T20" fmla="*/ 54 w 104"/>
              <a:gd name="T21" fmla="*/ 7 h 58"/>
              <a:gd name="T22" fmla="*/ 56 w 104"/>
              <a:gd name="T23" fmla="*/ 8 h 58"/>
              <a:gd name="T24" fmla="*/ 63 w 104"/>
              <a:gd name="T25" fmla="*/ 6 h 58"/>
              <a:gd name="T26" fmla="*/ 66 w 104"/>
              <a:gd name="T27" fmla="*/ 1 h 58"/>
              <a:gd name="T28" fmla="*/ 72 w 104"/>
              <a:gd name="T29" fmla="*/ 0 h 58"/>
              <a:gd name="T30" fmla="*/ 90 w 104"/>
              <a:gd name="T31" fmla="*/ 6 h 58"/>
              <a:gd name="T32" fmla="*/ 93 w 104"/>
              <a:gd name="T33" fmla="*/ 4 h 58"/>
              <a:gd name="T34" fmla="*/ 102 w 104"/>
              <a:gd name="T35" fmla="*/ 9 h 58"/>
              <a:gd name="T36" fmla="*/ 104 w 104"/>
              <a:gd name="T37" fmla="*/ 15 h 58"/>
              <a:gd name="T38" fmla="*/ 95 w 104"/>
              <a:gd name="T39" fmla="*/ 19 h 58"/>
              <a:gd name="T40" fmla="*/ 89 w 104"/>
              <a:gd name="T41" fmla="*/ 33 h 58"/>
              <a:gd name="T42" fmla="*/ 80 w 104"/>
              <a:gd name="T43" fmla="*/ 47 h 58"/>
              <a:gd name="T44" fmla="*/ 67 w 104"/>
              <a:gd name="T45" fmla="*/ 51 h 58"/>
              <a:gd name="T46" fmla="*/ 57 w 104"/>
              <a:gd name="T47" fmla="*/ 50 h 58"/>
              <a:gd name="T48" fmla="*/ 45 w 104"/>
              <a:gd name="T49" fmla="*/ 55 h 58"/>
              <a:gd name="T50" fmla="*/ 39 w 104"/>
              <a:gd name="T51" fmla="*/ 58 h 58"/>
              <a:gd name="T52" fmla="*/ 25 w 104"/>
              <a:gd name="T53" fmla="*/ 54 h 58"/>
              <a:gd name="T54" fmla="*/ 12 w 104"/>
              <a:gd name="T55" fmla="*/ 45 h 58"/>
              <a:gd name="T56" fmla="*/ 7 w 104"/>
              <a:gd name="T57" fmla="*/ 43 h 58"/>
              <a:gd name="T58" fmla="*/ 3 w 104"/>
              <a:gd name="T59" fmla="*/ 36 h 58"/>
              <a:gd name="T60" fmla="*/ 0 w 104"/>
              <a:gd name="T61" fmla="*/ 36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4" h="58">
                <a:moveTo>
                  <a:pt x="0" y="36"/>
                </a:moveTo>
                <a:lnTo>
                  <a:pt x="5" y="23"/>
                </a:lnTo>
                <a:lnTo>
                  <a:pt x="1" y="18"/>
                </a:lnTo>
                <a:lnTo>
                  <a:pt x="10" y="18"/>
                </a:lnTo>
                <a:lnTo>
                  <a:pt x="11" y="10"/>
                </a:lnTo>
                <a:lnTo>
                  <a:pt x="20" y="15"/>
                </a:lnTo>
                <a:lnTo>
                  <a:pt x="26" y="17"/>
                </a:lnTo>
                <a:lnTo>
                  <a:pt x="39" y="15"/>
                </a:lnTo>
                <a:lnTo>
                  <a:pt x="40" y="11"/>
                </a:lnTo>
                <a:lnTo>
                  <a:pt x="46" y="10"/>
                </a:lnTo>
                <a:lnTo>
                  <a:pt x="54" y="7"/>
                </a:lnTo>
                <a:lnTo>
                  <a:pt x="56" y="8"/>
                </a:lnTo>
                <a:lnTo>
                  <a:pt x="63" y="6"/>
                </a:lnTo>
                <a:lnTo>
                  <a:pt x="66" y="1"/>
                </a:lnTo>
                <a:lnTo>
                  <a:pt x="72" y="0"/>
                </a:lnTo>
                <a:lnTo>
                  <a:pt x="90" y="6"/>
                </a:lnTo>
                <a:lnTo>
                  <a:pt x="93" y="4"/>
                </a:lnTo>
                <a:lnTo>
                  <a:pt x="102" y="9"/>
                </a:lnTo>
                <a:lnTo>
                  <a:pt x="104" y="15"/>
                </a:lnTo>
                <a:lnTo>
                  <a:pt x="95" y="19"/>
                </a:lnTo>
                <a:lnTo>
                  <a:pt x="89" y="33"/>
                </a:lnTo>
                <a:lnTo>
                  <a:pt x="80" y="47"/>
                </a:lnTo>
                <a:lnTo>
                  <a:pt x="67" y="51"/>
                </a:lnTo>
                <a:lnTo>
                  <a:pt x="57" y="50"/>
                </a:lnTo>
                <a:lnTo>
                  <a:pt x="45" y="55"/>
                </a:lnTo>
                <a:lnTo>
                  <a:pt x="39" y="58"/>
                </a:lnTo>
                <a:lnTo>
                  <a:pt x="25" y="54"/>
                </a:lnTo>
                <a:lnTo>
                  <a:pt x="12" y="45"/>
                </a:lnTo>
                <a:lnTo>
                  <a:pt x="7" y="43"/>
                </a:lnTo>
                <a:lnTo>
                  <a:pt x="3" y="36"/>
                </a:lnTo>
                <a:lnTo>
                  <a:pt x="0" y="3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2" name="Freeform 86">
            <a:extLst>
              <a:ext uri="{FF2B5EF4-FFF2-40B4-BE49-F238E27FC236}">
                <a16:creationId xmlns:a16="http://schemas.microsoft.com/office/drawing/2014/main" id="{127B785D-AB61-47A6-9450-2AA71B567740}"/>
              </a:ext>
            </a:extLst>
          </p:cNvPr>
          <p:cNvSpPr>
            <a:spLocks noEditPoints="1"/>
          </p:cNvSpPr>
          <p:nvPr/>
        </p:nvSpPr>
        <p:spPr bwMode="auto">
          <a:xfrm>
            <a:off x="10549501" y="4532498"/>
            <a:ext cx="1031045" cy="403345"/>
          </a:xfrm>
          <a:custGeom>
            <a:avLst/>
            <a:gdLst>
              <a:gd name="T0" fmla="*/ 552 w 3445"/>
              <a:gd name="T1" fmla="*/ 826 h 1349"/>
              <a:gd name="T2" fmla="*/ 373 w 3445"/>
              <a:gd name="T3" fmla="*/ 522 h 1349"/>
              <a:gd name="T4" fmla="*/ 188 w 3445"/>
              <a:gd name="T5" fmla="*/ 258 h 1349"/>
              <a:gd name="T6" fmla="*/ 0 w 3445"/>
              <a:gd name="T7" fmla="*/ 0 h 1349"/>
              <a:gd name="T8" fmla="*/ 294 w 3445"/>
              <a:gd name="T9" fmla="*/ 161 h 1349"/>
              <a:gd name="T10" fmla="*/ 550 w 3445"/>
              <a:gd name="T11" fmla="*/ 347 h 1349"/>
              <a:gd name="T12" fmla="*/ 664 w 3445"/>
              <a:gd name="T13" fmla="*/ 557 h 1349"/>
              <a:gd name="T14" fmla="*/ 784 w 3445"/>
              <a:gd name="T15" fmla="*/ 673 h 1349"/>
              <a:gd name="T16" fmla="*/ 1707 w 3445"/>
              <a:gd name="T17" fmla="*/ 311 h 1349"/>
              <a:gd name="T18" fmla="*/ 1681 w 3445"/>
              <a:gd name="T19" fmla="*/ 535 h 1349"/>
              <a:gd name="T20" fmla="*/ 1562 w 3445"/>
              <a:gd name="T21" fmla="*/ 778 h 1349"/>
              <a:gd name="T22" fmla="*/ 1357 w 3445"/>
              <a:gd name="T23" fmla="*/ 732 h 1349"/>
              <a:gd name="T24" fmla="*/ 1129 w 3445"/>
              <a:gd name="T25" fmla="*/ 716 h 1349"/>
              <a:gd name="T26" fmla="*/ 1037 w 3445"/>
              <a:gd name="T27" fmla="*/ 431 h 1349"/>
              <a:gd name="T28" fmla="*/ 1154 w 3445"/>
              <a:gd name="T29" fmla="*/ 401 h 1349"/>
              <a:gd name="T30" fmla="*/ 1330 w 3445"/>
              <a:gd name="T31" fmla="*/ 339 h 1349"/>
              <a:gd name="T32" fmla="*/ 1527 w 3445"/>
              <a:gd name="T33" fmla="*/ 197 h 1349"/>
              <a:gd name="T34" fmla="*/ 1662 w 3445"/>
              <a:gd name="T35" fmla="*/ 191 h 1349"/>
              <a:gd name="T36" fmla="*/ 2518 w 3445"/>
              <a:gd name="T37" fmla="*/ 445 h 1349"/>
              <a:gd name="T38" fmla="*/ 2477 w 3445"/>
              <a:gd name="T39" fmla="*/ 543 h 1349"/>
              <a:gd name="T40" fmla="*/ 2463 w 3445"/>
              <a:gd name="T41" fmla="*/ 281 h 1349"/>
              <a:gd name="T42" fmla="*/ 2262 w 3445"/>
              <a:gd name="T43" fmla="*/ 346 h 1349"/>
              <a:gd name="T44" fmla="*/ 1948 w 3445"/>
              <a:gd name="T45" fmla="*/ 434 h 1349"/>
              <a:gd name="T46" fmla="*/ 1979 w 3445"/>
              <a:gd name="T47" fmla="*/ 548 h 1349"/>
              <a:gd name="T48" fmla="*/ 2047 w 3445"/>
              <a:gd name="T49" fmla="*/ 596 h 1349"/>
              <a:gd name="T50" fmla="*/ 2098 w 3445"/>
              <a:gd name="T51" fmla="*/ 865 h 1349"/>
              <a:gd name="T52" fmla="*/ 2065 w 3445"/>
              <a:gd name="T53" fmla="*/ 847 h 1349"/>
              <a:gd name="T54" fmla="*/ 1931 w 3445"/>
              <a:gd name="T55" fmla="*/ 773 h 1349"/>
              <a:gd name="T56" fmla="*/ 1889 w 3445"/>
              <a:gd name="T57" fmla="*/ 937 h 1349"/>
              <a:gd name="T58" fmla="*/ 1826 w 3445"/>
              <a:gd name="T59" fmla="*/ 764 h 1349"/>
              <a:gd name="T60" fmla="*/ 1816 w 3445"/>
              <a:gd name="T61" fmla="*/ 582 h 1349"/>
              <a:gd name="T62" fmla="*/ 1993 w 3445"/>
              <a:gd name="T63" fmla="*/ 380 h 1349"/>
              <a:gd name="T64" fmla="*/ 2262 w 3445"/>
              <a:gd name="T65" fmla="*/ 346 h 1349"/>
              <a:gd name="T66" fmla="*/ 3092 w 3445"/>
              <a:gd name="T67" fmla="*/ 663 h 1349"/>
              <a:gd name="T68" fmla="*/ 3365 w 3445"/>
              <a:gd name="T69" fmla="*/ 672 h 1349"/>
              <a:gd name="T70" fmla="*/ 3353 w 3445"/>
              <a:gd name="T71" fmla="*/ 1173 h 1349"/>
              <a:gd name="T72" fmla="*/ 3200 w 3445"/>
              <a:gd name="T73" fmla="*/ 1114 h 1349"/>
              <a:gd name="T74" fmla="*/ 3062 w 3445"/>
              <a:gd name="T75" fmla="*/ 854 h 1349"/>
              <a:gd name="T76" fmla="*/ 2838 w 3445"/>
              <a:gd name="T77" fmla="*/ 817 h 1349"/>
              <a:gd name="T78" fmla="*/ 2849 w 3445"/>
              <a:gd name="T79" fmla="*/ 676 h 1349"/>
              <a:gd name="T80" fmla="*/ 2758 w 3445"/>
              <a:gd name="T81" fmla="*/ 604 h 1349"/>
              <a:gd name="T82" fmla="*/ 2800 w 3445"/>
              <a:gd name="T83" fmla="*/ 498 h 1349"/>
              <a:gd name="T84" fmla="*/ 2677 w 3445"/>
              <a:gd name="T85" fmla="*/ 795 h 1349"/>
              <a:gd name="T86" fmla="*/ 2458 w 3445"/>
              <a:gd name="T87" fmla="*/ 755 h 1349"/>
              <a:gd name="T88" fmla="*/ 2409 w 3445"/>
              <a:gd name="T89" fmla="*/ 761 h 1349"/>
              <a:gd name="T90" fmla="*/ 2391 w 3445"/>
              <a:gd name="T91" fmla="*/ 733 h 1349"/>
              <a:gd name="T92" fmla="*/ 2914 w 3445"/>
              <a:gd name="T93" fmla="*/ 990 h 1349"/>
              <a:gd name="T94" fmla="*/ 2960 w 3445"/>
              <a:gd name="T95" fmla="*/ 996 h 1349"/>
              <a:gd name="T96" fmla="*/ 1295 w 3445"/>
              <a:gd name="T97" fmla="*/ 1058 h 1349"/>
              <a:gd name="T98" fmla="*/ 1431 w 3445"/>
              <a:gd name="T99" fmla="*/ 1212 h 1349"/>
              <a:gd name="T100" fmla="*/ 1136 w 3445"/>
              <a:gd name="T101" fmla="*/ 1158 h 1349"/>
              <a:gd name="T102" fmla="*/ 830 w 3445"/>
              <a:gd name="T103" fmla="*/ 1093 h 1349"/>
              <a:gd name="T104" fmla="*/ 898 w 3445"/>
              <a:gd name="T105" fmla="*/ 974 h 1349"/>
              <a:gd name="T106" fmla="*/ 2061 w 3445"/>
              <a:gd name="T107" fmla="*/ 1156 h 1349"/>
              <a:gd name="T108" fmla="*/ 1835 w 3445"/>
              <a:gd name="T109" fmla="*/ 1186 h 1349"/>
              <a:gd name="T110" fmla="*/ 2061 w 3445"/>
              <a:gd name="T111" fmla="*/ 1156 h 1349"/>
              <a:gd name="T112" fmla="*/ 1774 w 3445"/>
              <a:gd name="T113" fmla="*/ 1208 h 1349"/>
              <a:gd name="T114" fmla="*/ 1622 w 3445"/>
              <a:gd name="T115" fmla="*/ 1187 h 1349"/>
              <a:gd name="T116" fmla="*/ 2095 w 3445"/>
              <a:gd name="T117" fmla="*/ 1349 h 1349"/>
              <a:gd name="T118" fmla="*/ 2210 w 3445"/>
              <a:gd name="T119" fmla="*/ 1224 h 1349"/>
              <a:gd name="T120" fmla="*/ 1881 w 3445"/>
              <a:gd name="T121" fmla="*/ 1339 h 1349"/>
              <a:gd name="T122" fmla="*/ 1864 w 3445"/>
              <a:gd name="T123" fmla="*/ 129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45" h="1349">
                <a:moveTo>
                  <a:pt x="789" y="965"/>
                </a:moveTo>
                <a:lnTo>
                  <a:pt x="706" y="967"/>
                </a:lnTo>
                <a:lnTo>
                  <a:pt x="646" y="895"/>
                </a:lnTo>
                <a:lnTo>
                  <a:pt x="552" y="826"/>
                </a:lnTo>
                <a:lnTo>
                  <a:pt x="521" y="774"/>
                </a:lnTo>
                <a:lnTo>
                  <a:pt x="466" y="705"/>
                </a:lnTo>
                <a:lnTo>
                  <a:pt x="429" y="641"/>
                </a:lnTo>
                <a:lnTo>
                  <a:pt x="373" y="522"/>
                </a:lnTo>
                <a:lnTo>
                  <a:pt x="307" y="451"/>
                </a:lnTo>
                <a:lnTo>
                  <a:pt x="285" y="378"/>
                </a:lnTo>
                <a:lnTo>
                  <a:pt x="257" y="311"/>
                </a:lnTo>
                <a:lnTo>
                  <a:pt x="188" y="258"/>
                </a:lnTo>
                <a:lnTo>
                  <a:pt x="147" y="185"/>
                </a:lnTo>
                <a:lnTo>
                  <a:pt x="89" y="137"/>
                </a:lnTo>
                <a:lnTo>
                  <a:pt x="8" y="43"/>
                </a:lnTo>
                <a:lnTo>
                  <a:pt x="0" y="0"/>
                </a:lnTo>
                <a:lnTo>
                  <a:pt x="48" y="3"/>
                </a:lnTo>
                <a:lnTo>
                  <a:pt x="165" y="20"/>
                </a:lnTo>
                <a:lnTo>
                  <a:pt x="234" y="103"/>
                </a:lnTo>
                <a:lnTo>
                  <a:pt x="294" y="161"/>
                </a:lnTo>
                <a:lnTo>
                  <a:pt x="337" y="196"/>
                </a:lnTo>
                <a:lnTo>
                  <a:pt x="410" y="288"/>
                </a:lnTo>
                <a:lnTo>
                  <a:pt x="486" y="289"/>
                </a:lnTo>
                <a:lnTo>
                  <a:pt x="550" y="347"/>
                </a:lnTo>
                <a:lnTo>
                  <a:pt x="594" y="419"/>
                </a:lnTo>
                <a:lnTo>
                  <a:pt x="652" y="458"/>
                </a:lnTo>
                <a:lnTo>
                  <a:pt x="621" y="527"/>
                </a:lnTo>
                <a:lnTo>
                  <a:pt x="664" y="557"/>
                </a:lnTo>
                <a:lnTo>
                  <a:pt x="691" y="559"/>
                </a:lnTo>
                <a:lnTo>
                  <a:pt x="703" y="618"/>
                </a:lnTo>
                <a:lnTo>
                  <a:pt x="729" y="666"/>
                </a:lnTo>
                <a:lnTo>
                  <a:pt x="784" y="673"/>
                </a:lnTo>
                <a:lnTo>
                  <a:pt x="819" y="727"/>
                </a:lnTo>
                <a:lnTo>
                  <a:pt x="797" y="833"/>
                </a:lnTo>
                <a:lnTo>
                  <a:pt x="789" y="965"/>
                </a:lnTo>
                <a:moveTo>
                  <a:pt x="1707" y="311"/>
                </a:moveTo>
                <a:lnTo>
                  <a:pt x="1792" y="390"/>
                </a:lnTo>
                <a:lnTo>
                  <a:pt x="1703" y="400"/>
                </a:lnTo>
                <a:lnTo>
                  <a:pt x="1678" y="458"/>
                </a:lnTo>
                <a:lnTo>
                  <a:pt x="1681" y="535"/>
                </a:lnTo>
                <a:lnTo>
                  <a:pt x="1608" y="593"/>
                </a:lnTo>
                <a:lnTo>
                  <a:pt x="1605" y="678"/>
                </a:lnTo>
                <a:lnTo>
                  <a:pt x="1572" y="808"/>
                </a:lnTo>
                <a:lnTo>
                  <a:pt x="1562" y="778"/>
                </a:lnTo>
                <a:lnTo>
                  <a:pt x="1475" y="816"/>
                </a:lnTo>
                <a:lnTo>
                  <a:pt x="1447" y="764"/>
                </a:lnTo>
                <a:lnTo>
                  <a:pt x="1394" y="759"/>
                </a:lnTo>
                <a:lnTo>
                  <a:pt x="1357" y="732"/>
                </a:lnTo>
                <a:lnTo>
                  <a:pt x="1267" y="763"/>
                </a:lnTo>
                <a:lnTo>
                  <a:pt x="1240" y="722"/>
                </a:lnTo>
                <a:lnTo>
                  <a:pt x="1191" y="726"/>
                </a:lnTo>
                <a:lnTo>
                  <a:pt x="1129" y="716"/>
                </a:lnTo>
                <a:lnTo>
                  <a:pt x="1120" y="602"/>
                </a:lnTo>
                <a:lnTo>
                  <a:pt x="1083" y="578"/>
                </a:lnTo>
                <a:lnTo>
                  <a:pt x="1047" y="506"/>
                </a:lnTo>
                <a:lnTo>
                  <a:pt x="1037" y="431"/>
                </a:lnTo>
                <a:lnTo>
                  <a:pt x="1045" y="352"/>
                </a:lnTo>
                <a:lnTo>
                  <a:pt x="1089" y="296"/>
                </a:lnTo>
                <a:lnTo>
                  <a:pt x="1102" y="353"/>
                </a:lnTo>
                <a:lnTo>
                  <a:pt x="1154" y="401"/>
                </a:lnTo>
                <a:lnTo>
                  <a:pt x="1202" y="383"/>
                </a:lnTo>
                <a:lnTo>
                  <a:pt x="1250" y="389"/>
                </a:lnTo>
                <a:lnTo>
                  <a:pt x="1294" y="346"/>
                </a:lnTo>
                <a:lnTo>
                  <a:pt x="1330" y="339"/>
                </a:lnTo>
                <a:lnTo>
                  <a:pt x="1401" y="363"/>
                </a:lnTo>
                <a:lnTo>
                  <a:pt x="1463" y="345"/>
                </a:lnTo>
                <a:lnTo>
                  <a:pt x="1499" y="226"/>
                </a:lnTo>
                <a:lnTo>
                  <a:pt x="1527" y="197"/>
                </a:lnTo>
                <a:lnTo>
                  <a:pt x="1550" y="100"/>
                </a:lnTo>
                <a:lnTo>
                  <a:pt x="1637" y="100"/>
                </a:lnTo>
                <a:lnTo>
                  <a:pt x="1702" y="114"/>
                </a:lnTo>
                <a:lnTo>
                  <a:pt x="1662" y="191"/>
                </a:lnTo>
                <a:lnTo>
                  <a:pt x="1719" y="272"/>
                </a:lnTo>
                <a:lnTo>
                  <a:pt x="1707" y="311"/>
                </a:lnTo>
                <a:moveTo>
                  <a:pt x="2521" y="370"/>
                </a:moveTo>
                <a:lnTo>
                  <a:pt x="2518" y="445"/>
                </a:lnTo>
                <a:lnTo>
                  <a:pt x="2479" y="436"/>
                </a:lnTo>
                <a:lnTo>
                  <a:pt x="2468" y="488"/>
                </a:lnTo>
                <a:lnTo>
                  <a:pt x="2498" y="533"/>
                </a:lnTo>
                <a:lnTo>
                  <a:pt x="2477" y="543"/>
                </a:lnTo>
                <a:lnTo>
                  <a:pt x="2447" y="489"/>
                </a:lnTo>
                <a:lnTo>
                  <a:pt x="2424" y="380"/>
                </a:lnTo>
                <a:lnTo>
                  <a:pt x="2439" y="312"/>
                </a:lnTo>
                <a:lnTo>
                  <a:pt x="2463" y="281"/>
                </a:lnTo>
                <a:lnTo>
                  <a:pt x="2469" y="328"/>
                </a:lnTo>
                <a:lnTo>
                  <a:pt x="2514" y="335"/>
                </a:lnTo>
                <a:lnTo>
                  <a:pt x="2521" y="370"/>
                </a:lnTo>
                <a:moveTo>
                  <a:pt x="2262" y="346"/>
                </a:moveTo>
                <a:lnTo>
                  <a:pt x="2202" y="430"/>
                </a:lnTo>
                <a:lnTo>
                  <a:pt x="2145" y="446"/>
                </a:lnTo>
                <a:lnTo>
                  <a:pt x="2073" y="430"/>
                </a:lnTo>
                <a:lnTo>
                  <a:pt x="1948" y="434"/>
                </a:lnTo>
                <a:lnTo>
                  <a:pt x="1882" y="446"/>
                </a:lnTo>
                <a:lnTo>
                  <a:pt x="1871" y="511"/>
                </a:lnTo>
                <a:lnTo>
                  <a:pt x="1938" y="586"/>
                </a:lnTo>
                <a:lnTo>
                  <a:pt x="1979" y="548"/>
                </a:lnTo>
                <a:lnTo>
                  <a:pt x="2119" y="519"/>
                </a:lnTo>
                <a:lnTo>
                  <a:pt x="2113" y="558"/>
                </a:lnTo>
                <a:lnTo>
                  <a:pt x="2080" y="546"/>
                </a:lnTo>
                <a:lnTo>
                  <a:pt x="2047" y="596"/>
                </a:lnTo>
                <a:lnTo>
                  <a:pt x="1980" y="629"/>
                </a:lnTo>
                <a:lnTo>
                  <a:pt x="2049" y="738"/>
                </a:lnTo>
                <a:lnTo>
                  <a:pt x="2034" y="767"/>
                </a:lnTo>
                <a:lnTo>
                  <a:pt x="2098" y="865"/>
                </a:lnTo>
                <a:lnTo>
                  <a:pt x="2095" y="921"/>
                </a:lnTo>
                <a:lnTo>
                  <a:pt x="2054" y="946"/>
                </a:lnTo>
                <a:lnTo>
                  <a:pt x="2026" y="916"/>
                </a:lnTo>
                <a:lnTo>
                  <a:pt x="2065" y="847"/>
                </a:lnTo>
                <a:lnTo>
                  <a:pt x="1990" y="880"/>
                </a:lnTo>
                <a:lnTo>
                  <a:pt x="1972" y="856"/>
                </a:lnTo>
                <a:lnTo>
                  <a:pt x="1983" y="823"/>
                </a:lnTo>
                <a:lnTo>
                  <a:pt x="1931" y="773"/>
                </a:lnTo>
                <a:lnTo>
                  <a:pt x="1939" y="690"/>
                </a:lnTo>
                <a:lnTo>
                  <a:pt x="1888" y="716"/>
                </a:lnTo>
                <a:lnTo>
                  <a:pt x="1891" y="815"/>
                </a:lnTo>
                <a:lnTo>
                  <a:pt x="1889" y="937"/>
                </a:lnTo>
                <a:lnTo>
                  <a:pt x="1841" y="950"/>
                </a:lnTo>
                <a:lnTo>
                  <a:pt x="1809" y="925"/>
                </a:lnTo>
                <a:lnTo>
                  <a:pt x="1834" y="846"/>
                </a:lnTo>
                <a:lnTo>
                  <a:pt x="1826" y="764"/>
                </a:lnTo>
                <a:lnTo>
                  <a:pt x="1794" y="763"/>
                </a:lnTo>
                <a:lnTo>
                  <a:pt x="1772" y="705"/>
                </a:lnTo>
                <a:lnTo>
                  <a:pt x="1805" y="649"/>
                </a:lnTo>
                <a:lnTo>
                  <a:pt x="1816" y="582"/>
                </a:lnTo>
                <a:lnTo>
                  <a:pt x="1855" y="453"/>
                </a:lnTo>
                <a:lnTo>
                  <a:pt x="1871" y="418"/>
                </a:lnTo>
                <a:lnTo>
                  <a:pt x="1934" y="355"/>
                </a:lnTo>
                <a:lnTo>
                  <a:pt x="1993" y="380"/>
                </a:lnTo>
                <a:lnTo>
                  <a:pt x="2088" y="392"/>
                </a:lnTo>
                <a:lnTo>
                  <a:pt x="2175" y="388"/>
                </a:lnTo>
                <a:lnTo>
                  <a:pt x="2248" y="327"/>
                </a:lnTo>
                <a:lnTo>
                  <a:pt x="2262" y="346"/>
                </a:lnTo>
                <a:moveTo>
                  <a:pt x="2932" y="565"/>
                </a:moveTo>
                <a:lnTo>
                  <a:pt x="2950" y="702"/>
                </a:lnTo>
                <a:lnTo>
                  <a:pt x="3026" y="753"/>
                </a:lnTo>
                <a:lnTo>
                  <a:pt x="3092" y="663"/>
                </a:lnTo>
                <a:lnTo>
                  <a:pt x="3179" y="612"/>
                </a:lnTo>
                <a:lnTo>
                  <a:pt x="3246" y="612"/>
                </a:lnTo>
                <a:lnTo>
                  <a:pt x="3310" y="641"/>
                </a:lnTo>
                <a:lnTo>
                  <a:pt x="3365" y="672"/>
                </a:lnTo>
                <a:lnTo>
                  <a:pt x="3445" y="688"/>
                </a:lnTo>
                <a:lnTo>
                  <a:pt x="3434" y="965"/>
                </a:lnTo>
                <a:lnTo>
                  <a:pt x="3414" y="1243"/>
                </a:lnTo>
                <a:lnTo>
                  <a:pt x="3353" y="1173"/>
                </a:lnTo>
                <a:lnTo>
                  <a:pt x="3279" y="1156"/>
                </a:lnTo>
                <a:lnTo>
                  <a:pt x="3258" y="1180"/>
                </a:lnTo>
                <a:lnTo>
                  <a:pt x="3163" y="1183"/>
                </a:lnTo>
                <a:lnTo>
                  <a:pt x="3200" y="1114"/>
                </a:lnTo>
                <a:lnTo>
                  <a:pt x="3249" y="1090"/>
                </a:lnTo>
                <a:lnTo>
                  <a:pt x="3236" y="997"/>
                </a:lnTo>
                <a:lnTo>
                  <a:pt x="3205" y="926"/>
                </a:lnTo>
                <a:lnTo>
                  <a:pt x="3062" y="854"/>
                </a:lnTo>
                <a:lnTo>
                  <a:pt x="3001" y="847"/>
                </a:lnTo>
                <a:lnTo>
                  <a:pt x="2891" y="768"/>
                </a:lnTo>
                <a:lnTo>
                  <a:pt x="2867" y="809"/>
                </a:lnTo>
                <a:lnTo>
                  <a:pt x="2838" y="817"/>
                </a:lnTo>
                <a:lnTo>
                  <a:pt x="2822" y="786"/>
                </a:lnTo>
                <a:lnTo>
                  <a:pt x="2823" y="749"/>
                </a:lnTo>
                <a:lnTo>
                  <a:pt x="2767" y="707"/>
                </a:lnTo>
                <a:lnTo>
                  <a:pt x="2849" y="676"/>
                </a:lnTo>
                <a:lnTo>
                  <a:pt x="2902" y="678"/>
                </a:lnTo>
                <a:lnTo>
                  <a:pt x="2897" y="655"/>
                </a:lnTo>
                <a:lnTo>
                  <a:pt x="2787" y="655"/>
                </a:lnTo>
                <a:lnTo>
                  <a:pt x="2758" y="604"/>
                </a:lnTo>
                <a:lnTo>
                  <a:pt x="2691" y="589"/>
                </a:lnTo>
                <a:lnTo>
                  <a:pt x="2659" y="546"/>
                </a:lnTo>
                <a:lnTo>
                  <a:pt x="2761" y="526"/>
                </a:lnTo>
                <a:lnTo>
                  <a:pt x="2800" y="498"/>
                </a:lnTo>
                <a:lnTo>
                  <a:pt x="2920" y="533"/>
                </a:lnTo>
                <a:lnTo>
                  <a:pt x="2932" y="565"/>
                </a:lnTo>
                <a:moveTo>
                  <a:pt x="2652" y="730"/>
                </a:moveTo>
                <a:lnTo>
                  <a:pt x="2677" y="795"/>
                </a:lnTo>
                <a:lnTo>
                  <a:pt x="2615" y="760"/>
                </a:lnTo>
                <a:lnTo>
                  <a:pt x="2552" y="753"/>
                </a:lnTo>
                <a:lnTo>
                  <a:pt x="2510" y="758"/>
                </a:lnTo>
                <a:lnTo>
                  <a:pt x="2458" y="755"/>
                </a:lnTo>
                <a:lnTo>
                  <a:pt x="2477" y="709"/>
                </a:lnTo>
                <a:lnTo>
                  <a:pt x="2570" y="705"/>
                </a:lnTo>
                <a:lnTo>
                  <a:pt x="2652" y="730"/>
                </a:lnTo>
                <a:moveTo>
                  <a:pt x="2409" y="761"/>
                </a:moveTo>
                <a:lnTo>
                  <a:pt x="2380" y="789"/>
                </a:lnTo>
                <a:lnTo>
                  <a:pt x="2328" y="774"/>
                </a:lnTo>
                <a:lnTo>
                  <a:pt x="2315" y="737"/>
                </a:lnTo>
                <a:lnTo>
                  <a:pt x="2391" y="733"/>
                </a:lnTo>
                <a:lnTo>
                  <a:pt x="2409" y="761"/>
                </a:lnTo>
                <a:moveTo>
                  <a:pt x="2960" y="996"/>
                </a:moveTo>
                <a:lnTo>
                  <a:pt x="2917" y="1054"/>
                </a:lnTo>
                <a:lnTo>
                  <a:pt x="2914" y="990"/>
                </a:lnTo>
                <a:lnTo>
                  <a:pt x="2929" y="959"/>
                </a:lnTo>
                <a:lnTo>
                  <a:pt x="2947" y="930"/>
                </a:lnTo>
                <a:lnTo>
                  <a:pt x="2962" y="955"/>
                </a:lnTo>
                <a:lnTo>
                  <a:pt x="2960" y="996"/>
                </a:lnTo>
                <a:moveTo>
                  <a:pt x="996" y="1044"/>
                </a:moveTo>
                <a:lnTo>
                  <a:pt x="1139" y="1052"/>
                </a:lnTo>
                <a:lnTo>
                  <a:pt x="1158" y="1017"/>
                </a:lnTo>
                <a:lnTo>
                  <a:pt x="1295" y="1058"/>
                </a:lnTo>
                <a:lnTo>
                  <a:pt x="1319" y="1113"/>
                </a:lnTo>
                <a:lnTo>
                  <a:pt x="1431" y="1129"/>
                </a:lnTo>
                <a:lnTo>
                  <a:pt x="1519" y="1179"/>
                </a:lnTo>
                <a:lnTo>
                  <a:pt x="1431" y="1212"/>
                </a:lnTo>
                <a:lnTo>
                  <a:pt x="1351" y="1177"/>
                </a:lnTo>
                <a:lnTo>
                  <a:pt x="1283" y="1180"/>
                </a:lnTo>
                <a:lnTo>
                  <a:pt x="1206" y="1174"/>
                </a:lnTo>
                <a:lnTo>
                  <a:pt x="1136" y="1158"/>
                </a:lnTo>
                <a:lnTo>
                  <a:pt x="1052" y="1126"/>
                </a:lnTo>
                <a:lnTo>
                  <a:pt x="997" y="1117"/>
                </a:lnTo>
                <a:lnTo>
                  <a:pt x="965" y="1128"/>
                </a:lnTo>
                <a:lnTo>
                  <a:pt x="830" y="1093"/>
                </a:lnTo>
                <a:lnTo>
                  <a:pt x="819" y="1056"/>
                </a:lnTo>
                <a:lnTo>
                  <a:pt x="751" y="1050"/>
                </a:lnTo>
                <a:lnTo>
                  <a:pt x="807" y="969"/>
                </a:lnTo>
                <a:lnTo>
                  <a:pt x="898" y="974"/>
                </a:lnTo>
                <a:lnTo>
                  <a:pt x="957" y="1007"/>
                </a:lnTo>
                <a:lnTo>
                  <a:pt x="987" y="1013"/>
                </a:lnTo>
                <a:lnTo>
                  <a:pt x="996" y="1044"/>
                </a:lnTo>
                <a:moveTo>
                  <a:pt x="2061" y="1156"/>
                </a:moveTo>
                <a:lnTo>
                  <a:pt x="2046" y="1203"/>
                </a:lnTo>
                <a:lnTo>
                  <a:pt x="1932" y="1227"/>
                </a:lnTo>
                <a:lnTo>
                  <a:pt x="1833" y="1217"/>
                </a:lnTo>
                <a:lnTo>
                  <a:pt x="1835" y="1186"/>
                </a:lnTo>
                <a:lnTo>
                  <a:pt x="1896" y="1168"/>
                </a:lnTo>
                <a:lnTo>
                  <a:pt x="1941" y="1193"/>
                </a:lnTo>
                <a:lnTo>
                  <a:pt x="1991" y="1187"/>
                </a:lnTo>
                <a:lnTo>
                  <a:pt x="2061" y="1156"/>
                </a:lnTo>
                <a:moveTo>
                  <a:pt x="1685" y="1156"/>
                </a:moveTo>
                <a:lnTo>
                  <a:pt x="1711" y="1179"/>
                </a:lnTo>
                <a:lnTo>
                  <a:pt x="1758" y="1172"/>
                </a:lnTo>
                <a:lnTo>
                  <a:pt x="1774" y="1208"/>
                </a:lnTo>
                <a:lnTo>
                  <a:pt x="1685" y="1225"/>
                </a:lnTo>
                <a:lnTo>
                  <a:pt x="1633" y="1236"/>
                </a:lnTo>
                <a:lnTo>
                  <a:pt x="1592" y="1236"/>
                </a:lnTo>
                <a:lnTo>
                  <a:pt x="1622" y="1187"/>
                </a:lnTo>
                <a:lnTo>
                  <a:pt x="1663" y="1186"/>
                </a:lnTo>
                <a:lnTo>
                  <a:pt x="1685" y="1156"/>
                </a:lnTo>
                <a:moveTo>
                  <a:pt x="2161" y="1330"/>
                </a:moveTo>
                <a:lnTo>
                  <a:pt x="2095" y="1349"/>
                </a:lnTo>
                <a:lnTo>
                  <a:pt x="2087" y="1339"/>
                </a:lnTo>
                <a:lnTo>
                  <a:pt x="2097" y="1310"/>
                </a:lnTo>
                <a:lnTo>
                  <a:pt x="2133" y="1258"/>
                </a:lnTo>
                <a:lnTo>
                  <a:pt x="2210" y="1224"/>
                </a:lnTo>
                <a:lnTo>
                  <a:pt x="2217" y="1241"/>
                </a:lnTo>
                <a:lnTo>
                  <a:pt x="2216" y="1266"/>
                </a:lnTo>
                <a:lnTo>
                  <a:pt x="2161" y="1330"/>
                </a:lnTo>
                <a:moveTo>
                  <a:pt x="1881" y="1339"/>
                </a:moveTo>
                <a:lnTo>
                  <a:pt x="1850" y="1340"/>
                </a:lnTo>
                <a:lnTo>
                  <a:pt x="1756" y="1280"/>
                </a:lnTo>
                <a:lnTo>
                  <a:pt x="1827" y="1264"/>
                </a:lnTo>
                <a:lnTo>
                  <a:pt x="1864" y="1290"/>
                </a:lnTo>
                <a:lnTo>
                  <a:pt x="1888" y="1316"/>
                </a:lnTo>
                <a:lnTo>
                  <a:pt x="1881" y="1339"/>
                </a:lnTo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3" name="Freeform 87">
            <a:extLst>
              <a:ext uri="{FF2B5EF4-FFF2-40B4-BE49-F238E27FC236}">
                <a16:creationId xmlns:a16="http://schemas.microsoft.com/office/drawing/2014/main" id="{DD484EF4-5D05-47B4-A047-4777395A3857}"/>
              </a:ext>
            </a:extLst>
          </p:cNvPr>
          <p:cNvSpPr>
            <a:spLocks/>
          </p:cNvSpPr>
          <p:nvPr/>
        </p:nvSpPr>
        <p:spPr bwMode="auto">
          <a:xfrm>
            <a:off x="9903412" y="3767491"/>
            <a:ext cx="617890" cy="701257"/>
          </a:xfrm>
          <a:custGeom>
            <a:avLst/>
            <a:gdLst>
              <a:gd name="T0" fmla="*/ 149 w 504"/>
              <a:gd name="T1" fmla="*/ 42 h 572"/>
              <a:gd name="T2" fmla="*/ 148 w 504"/>
              <a:gd name="T3" fmla="*/ 60 h 572"/>
              <a:gd name="T4" fmla="*/ 206 w 504"/>
              <a:gd name="T5" fmla="*/ 110 h 572"/>
              <a:gd name="T6" fmla="*/ 212 w 504"/>
              <a:gd name="T7" fmla="*/ 147 h 572"/>
              <a:gd name="T8" fmla="*/ 282 w 504"/>
              <a:gd name="T9" fmla="*/ 172 h 572"/>
              <a:gd name="T10" fmla="*/ 330 w 504"/>
              <a:gd name="T11" fmla="*/ 189 h 572"/>
              <a:gd name="T12" fmla="*/ 340 w 504"/>
              <a:gd name="T13" fmla="*/ 167 h 572"/>
              <a:gd name="T14" fmla="*/ 355 w 504"/>
              <a:gd name="T15" fmla="*/ 170 h 572"/>
              <a:gd name="T16" fmla="*/ 384 w 504"/>
              <a:gd name="T17" fmla="*/ 179 h 572"/>
              <a:gd name="T18" fmla="*/ 412 w 504"/>
              <a:gd name="T19" fmla="*/ 167 h 572"/>
              <a:gd name="T20" fmla="*/ 430 w 504"/>
              <a:gd name="T21" fmla="*/ 142 h 572"/>
              <a:gd name="T22" fmla="*/ 474 w 504"/>
              <a:gd name="T23" fmla="*/ 126 h 572"/>
              <a:gd name="T24" fmla="*/ 501 w 504"/>
              <a:gd name="T25" fmla="*/ 150 h 572"/>
              <a:gd name="T26" fmla="*/ 504 w 504"/>
              <a:gd name="T27" fmla="*/ 175 h 572"/>
              <a:gd name="T28" fmla="*/ 473 w 504"/>
              <a:gd name="T29" fmla="*/ 197 h 572"/>
              <a:gd name="T30" fmla="*/ 463 w 504"/>
              <a:gd name="T31" fmla="*/ 242 h 572"/>
              <a:gd name="T32" fmla="*/ 449 w 504"/>
              <a:gd name="T33" fmla="*/ 266 h 572"/>
              <a:gd name="T34" fmla="*/ 429 w 504"/>
              <a:gd name="T35" fmla="*/ 247 h 572"/>
              <a:gd name="T36" fmla="*/ 412 w 504"/>
              <a:gd name="T37" fmla="*/ 249 h 572"/>
              <a:gd name="T38" fmla="*/ 428 w 504"/>
              <a:gd name="T39" fmla="*/ 219 h 572"/>
              <a:gd name="T40" fmla="*/ 383 w 504"/>
              <a:gd name="T41" fmla="*/ 212 h 572"/>
              <a:gd name="T42" fmla="*/ 354 w 504"/>
              <a:gd name="T43" fmla="*/ 188 h 572"/>
              <a:gd name="T44" fmla="*/ 356 w 504"/>
              <a:gd name="T45" fmla="*/ 221 h 572"/>
              <a:gd name="T46" fmla="*/ 364 w 504"/>
              <a:gd name="T47" fmla="*/ 246 h 572"/>
              <a:gd name="T48" fmla="*/ 378 w 504"/>
              <a:gd name="T49" fmla="*/ 287 h 572"/>
              <a:gd name="T50" fmla="*/ 347 w 504"/>
              <a:gd name="T51" fmla="*/ 306 h 572"/>
              <a:gd name="T52" fmla="*/ 298 w 504"/>
              <a:gd name="T53" fmla="*/ 357 h 572"/>
              <a:gd name="T54" fmla="*/ 271 w 504"/>
              <a:gd name="T55" fmla="*/ 394 h 572"/>
              <a:gd name="T56" fmla="*/ 238 w 504"/>
              <a:gd name="T57" fmla="*/ 407 h 572"/>
              <a:gd name="T58" fmla="*/ 243 w 504"/>
              <a:gd name="T59" fmla="*/ 467 h 572"/>
              <a:gd name="T60" fmla="*/ 230 w 504"/>
              <a:gd name="T61" fmla="*/ 523 h 572"/>
              <a:gd name="T62" fmla="*/ 212 w 504"/>
              <a:gd name="T63" fmla="*/ 552 h 572"/>
              <a:gd name="T64" fmla="*/ 181 w 504"/>
              <a:gd name="T65" fmla="*/ 553 h 572"/>
              <a:gd name="T66" fmla="*/ 156 w 504"/>
              <a:gd name="T67" fmla="*/ 493 h 572"/>
              <a:gd name="T68" fmla="*/ 134 w 504"/>
              <a:gd name="T69" fmla="*/ 434 h 572"/>
              <a:gd name="T70" fmla="*/ 95 w 504"/>
              <a:gd name="T71" fmla="*/ 338 h 572"/>
              <a:gd name="T72" fmla="*/ 61 w 504"/>
              <a:gd name="T73" fmla="*/ 306 h 572"/>
              <a:gd name="T74" fmla="*/ 29 w 504"/>
              <a:gd name="T75" fmla="*/ 271 h 572"/>
              <a:gd name="T76" fmla="*/ 10 w 504"/>
              <a:gd name="T77" fmla="*/ 231 h 572"/>
              <a:gd name="T78" fmla="*/ 31 w 504"/>
              <a:gd name="T79" fmla="*/ 203 h 572"/>
              <a:gd name="T80" fmla="*/ 29 w 504"/>
              <a:gd name="T81" fmla="*/ 156 h 572"/>
              <a:gd name="T82" fmla="*/ 72 w 504"/>
              <a:gd name="T83" fmla="*/ 115 h 572"/>
              <a:gd name="T84" fmla="*/ 94 w 504"/>
              <a:gd name="T85" fmla="*/ 67 h 572"/>
              <a:gd name="T86" fmla="*/ 58 w 504"/>
              <a:gd name="T87" fmla="*/ 25 h 572"/>
              <a:gd name="T88" fmla="*/ 110 w 504"/>
              <a:gd name="T89" fmla="*/ 18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04" h="572">
                <a:moveTo>
                  <a:pt x="122" y="0"/>
                </a:moveTo>
                <a:lnTo>
                  <a:pt x="147" y="25"/>
                </a:lnTo>
                <a:lnTo>
                  <a:pt x="149" y="42"/>
                </a:lnTo>
                <a:lnTo>
                  <a:pt x="159" y="52"/>
                </a:lnTo>
                <a:lnTo>
                  <a:pt x="161" y="63"/>
                </a:lnTo>
                <a:lnTo>
                  <a:pt x="148" y="60"/>
                </a:lnTo>
                <a:lnTo>
                  <a:pt x="158" y="83"/>
                </a:lnTo>
                <a:lnTo>
                  <a:pt x="178" y="96"/>
                </a:lnTo>
                <a:lnTo>
                  <a:pt x="206" y="110"/>
                </a:lnTo>
                <a:lnTo>
                  <a:pt x="197" y="120"/>
                </a:lnTo>
                <a:lnTo>
                  <a:pt x="194" y="139"/>
                </a:lnTo>
                <a:lnTo>
                  <a:pt x="212" y="147"/>
                </a:lnTo>
                <a:lnTo>
                  <a:pt x="231" y="157"/>
                </a:lnTo>
                <a:lnTo>
                  <a:pt x="257" y="169"/>
                </a:lnTo>
                <a:lnTo>
                  <a:pt x="282" y="172"/>
                </a:lnTo>
                <a:lnTo>
                  <a:pt x="294" y="182"/>
                </a:lnTo>
                <a:lnTo>
                  <a:pt x="308" y="184"/>
                </a:lnTo>
                <a:lnTo>
                  <a:pt x="330" y="189"/>
                </a:lnTo>
                <a:lnTo>
                  <a:pt x="345" y="189"/>
                </a:lnTo>
                <a:lnTo>
                  <a:pt x="346" y="181"/>
                </a:lnTo>
                <a:lnTo>
                  <a:pt x="340" y="167"/>
                </a:lnTo>
                <a:lnTo>
                  <a:pt x="340" y="158"/>
                </a:lnTo>
                <a:lnTo>
                  <a:pt x="350" y="154"/>
                </a:lnTo>
                <a:lnTo>
                  <a:pt x="355" y="170"/>
                </a:lnTo>
                <a:lnTo>
                  <a:pt x="356" y="174"/>
                </a:lnTo>
                <a:lnTo>
                  <a:pt x="374" y="182"/>
                </a:lnTo>
                <a:lnTo>
                  <a:pt x="384" y="179"/>
                </a:lnTo>
                <a:lnTo>
                  <a:pt x="400" y="181"/>
                </a:lnTo>
                <a:lnTo>
                  <a:pt x="414" y="180"/>
                </a:lnTo>
                <a:lnTo>
                  <a:pt x="412" y="167"/>
                </a:lnTo>
                <a:lnTo>
                  <a:pt x="404" y="161"/>
                </a:lnTo>
                <a:lnTo>
                  <a:pt x="418" y="158"/>
                </a:lnTo>
                <a:lnTo>
                  <a:pt x="430" y="142"/>
                </a:lnTo>
                <a:lnTo>
                  <a:pt x="447" y="129"/>
                </a:lnTo>
                <a:lnTo>
                  <a:pt x="463" y="134"/>
                </a:lnTo>
                <a:lnTo>
                  <a:pt x="474" y="126"/>
                </a:lnTo>
                <a:lnTo>
                  <a:pt x="485" y="139"/>
                </a:lnTo>
                <a:lnTo>
                  <a:pt x="481" y="147"/>
                </a:lnTo>
                <a:lnTo>
                  <a:pt x="501" y="150"/>
                </a:lnTo>
                <a:lnTo>
                  <a:pt x="504" y="158"/>
                </a:lnTo>
                <a:lnTo>
                  <a:pt x="499" y="162"/>
                </a:lnTo>
                <a:lnTo>
                  <a:pt x="504" y="175"/>
                </a:lnTo>
                <a:lnTo>
                  <a:pt x="490" y="171"/>
                </a:lnTo>
                <a:lnTo>
                  <a:pt x="470" y="185"/>
                </a:lnTo>
                <a:lnTo>
                  <a:pt x="473" y="197"/>
                </a:lnTo>
                <a:lnTo>
                  <a:pt x="467" y="215"/>
                </a:lnTo>
                <a:lnTo>
                  <a:pt x="468" y="225"/>
                </a:lnTo>
                <a:lnTo>
                  <a:pt x="463" y="242"/>
                </a:lnTo>
                <a:lnTo>
                  <a:pt x="449" y="237"/>
                </a:lnTo>
                <a:lnTo>
                  <a:pt x="452" y="259"/>
                </a:lnTo>
                <a:lnTo>
                  <a:pt x="449" y="266"/>
                </a:lnTo>
                <a:lnTo>
                  <a:pt x="452" y="274"/>
                </a:lnTo>
                <a:lnTo>
                  <a:pt x="444" y="280"/>
                </a:lnTo>
                <a:lnTo>
                  <a:pt x="429" y="247"/>
                </a:lnTo>
                <a:lnTo>
                  <a:pt x="424" y="247"/>
                </a:lnTo>
                <a:lnTo>
                  <a:pt x="424" y="260"/>
                </a:lnTo>
                <a:lnTo>
                  <a:pt x="412" y="249"/>
                </a:lnTo>
                <a:lnTo>
                  <a:pt x="415" y="237"/>
                </a:lnTo>
                <a:lnTo>
                  <a:pt x="423" y="236"/>
                </a:lnTo>
                <a:lnTo>
                  <a:pt x="428" y="219"/>
                </a:lnTo>
                <a:lnTo>
                  <a:pt x="417" y="215"/>
                </a:lnTo>
                <a:lnTo>
                  <a:pt x="400" y="215"/>
                </a:lnTo>
                <a:lnTo>
                  <a:pt x="383" y="212"/>
                </a:lnTo>
                <a:lnTo>
                  <a:pt x="378" y="198"/>
                </a:lnTo>
                <a:lnTo>
                  <a:pt x="370" y="197"/>
                </a:lnTo>
                <a:lnTo>
                  <a:pt x="354" y="188"/>
                </a:lnTo>
                <a:lnTo>
                  <a:pt x="350" y="202"/>
                </a:lnTo>
                <a:lnTo>
                  <a:pt x="366" y="213"/>
                </a:lnTo>
                <a:lnTo>
                  <a:pt x="356" y="221"/>
                </a:lnTo>
                <a:lnTo>
                  <a:pt x="353" y="228"/>
                </a:lnTo>
                <a:lnTo>
                  <a:pt x="365" y="234"/>
                </a:lnTo>
                <a:lnTo>
                  <a:pt x="364" y="246"/>
                </a:lnTo>
                <a:lnTo>
                  <a:pt x="373" y="262"/>
                </a:lnTo>
                <a:lnTo>
                  <a:pt x="379" y="279"/>
                </a:lnTo>
                <a:lnTo>
                  <a:pt x="378" y="287"/>
                </a:lnTo>
                <a:lnTo>
                  <a:pt x="365" y="286"/>
                </a:lnTo>
                <a:lnTo>
                  <a:pt x="344" y="291"/>
                </a:lnTo>
                <a:lnTo>
                  <a:pt x="347" y="306"/>
                </a:lnTo>
                <a:lnTo>
                  <a:pt x="339" y="319"/>
                </a:lnTo>
                <a:lnTo>
                  <a:pt x="315" y="333"/>
                </a:lnTo>
                <a:lnTo>
                  <a:pt x="298" y="357"/>
                </a:lnTo>
                <a:lnTo>
                  <a:pt x="286" y="370"/>
                </a:lnTo>
                <a:lnTo>
                  <a:pt x="270" y="384"/>
                </a:lnTo>
                <a:lnTo>
                  <a:pt x="271" y="394"/>
                </a:lnTo>
                <a:lnTo>
                  <a:pt x="262" y="399"/>
                </a:lnTo>
                <a:lnTo>
                  <a:pt x="246" y="406"/>
                </a:lnTo>
                <a:lnTo>
                  <a:pt x="238" y="407"/>
                </a:lnTo>
                <a:lnTo>
                  <a:pt x="234" y="423"/>
                </a:lnTo>
                <a:lnTo>
                  <a:pt x="241" y="450"/>
                </a:lnTo>
                <a:lnTo>
                  <a:pt x="243" y="467"/>
                </a:lnTo>
                <a:lnTo>
                  <a:pt x="237" y="487"/>
                </a:lnTo>
                <a:lnTo>
                  <a:pt x="239" y="522"/>
                </a:lnTo>
                <a:lnTo>
                  <a:pt x="230" y="523"/>
                </a:lnTo>
                <a:lnTo>
                  <a:pt x="222" y="539"/>
                </a:lnTo>
                <a:lnTo>
                  <a:pt x="228" y="546"/>
                </a:lnTo>
                <a:lnTo>
                  <a:pt x="212" y="552"/>
                </a:lnTo>
                <a:lnTo>
                  <a:pt x="206" y="566"/>
                </a:lnTo>
                <a:lnTo>
                  <a:pt x="199" y="572"/>
                </a:lnTo>
                <a:lnTo>
                  <a:pt x="181" y="553"/>
                </a:lnTo>
                <a:lnTo>
                  <a:pt x="171" y="523"/>
                </a:lnTo>
                <a:lnTo>
                  <a:pt x="163" y="503"/>
                </a:lnTo>
                <a:lnTo>
                  <a:pt x="156" y="493"/>
                </a:lnTo>
                <a:lnTo>
                  <a:pt x="144" y="473"/>
                </a:lnTo>
                <a:lnTo>
                  <a:pt x="138" y="447"/>
                </a:lnTo>
                <a:lnTo>
                  <a:pt x="134" y="434"/>
                </a:lnTo>
                <a:lnTo>
                  <a:pt x="115" y="405"/>
                </a:lnTo>
                <a:lnTo>
                  <a:pt x="103" y="365"/>
                </a:lnTo>
                <a:lnTo>
                  <a:pt x="95" y="338"/>
                </a:lnTo>
                <a:lnTo>
                  <a:pt x="92" y="313"/>
                </a:lnTo>
                <a:lnTo>
                  <a:pt x="86" y="294"/>
                </a:lnTo>
                <a:lnTo>
                  <a:pt x="61" y="306"/>
                </a:lnTo>
                <a:lnTo>
                  <a:pt x="48" y="304"/>
                </a:lnTo>
                <a:lnTo>
                  <a:pt x="22" y="279"/>
                </a:lnTo>
                <a:lnTo>
                  <a:pt x="29" y="271"/>
                </a:lnTo>
                <a:lnTo>
                  <a:pt x="23" y="263"/>
                </a:lnTo>
                <a:lnTo>
                  <a:pt x="0" y="245"/>
                </a:lnTo>
                <a:lnTo>
                  <a:pt x="10" y="231"/>
                </a:lnTo>
                <a:lnTo>
                  <a:pt x="49" y="231"/>
                </a:lnTo>
                <a:lnTo>
                  <a:pt x="43" y="213"/>
                </a:lnTo>
                <a:lnTo>
                  <a:pt x="31" y="203"/>
                </a:lnTo>
                <a:lnTo>
                  <a:pt x="27" y="187"/>
                </a:lnTo>
                <a:lnTo>
                  <a:pt x="13" y="178"/>
                </a:lnTo>
                <a:lnTo>
                  <a:pt x="29" y="156"/>
                </a:lnTo>
                <a:lnTo>
                  <a:pt x="50" y="158"/>
                </a:lnTo>
                <a:lnTo>
                  <a:pt x="65" y="136"/>
                </a:lnTo>
                <a:lnTo>
                  <a:pt x="72" y="115"/>
                </a:lnTo>
                <a:lnTo>
                  <a:pt x="85" y="94"/>
                </a:lnTo>
                <a:lnTo>
                  <a:pt x="81" y="79"/>
                </a:lnTo>
                <a:lnTo>
                  <a:pt x="94" y="67"/>
                </a:lnTo>
                <a:lnTo>
                  <a:pt x="77" y="57"/>
                </a:lnTo>
                <a:lnTo>
                  <a:pt x="68" y="43"/>
                </a:lnTo>
                <a:lnTo>
                  <a:pt x="58" y="25"/>
                </a:lnTo>
                <a:lnTo>
                  <a:pt x="64" y="16"/>
                </a:lnTo>
                <a:lnTo>
                  <a:pt x="92" y="21"/>
                </a:lnTo>
                <a:lnTo>
                  <a:pt x="110" y="18"/>
                </a:lnTo>
                <a:lnTo>
                  <a:pt x="12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4" name="Freeform 88">
            <a:extLst>
              <a:ext uri="{FF2B5EF4-FFF2-40B4-BE49-F238E27FC236}">
                <a16:creationId xmlns:a16="http://schemas.microsoft.com/office/drawing/2014/main" id="{E2DB94A3-F38A-4E8D-B5D8-DDBD6FDB3520}"/>
              </a:ext>
            </a:extLst>
          </p:cNvPr>
          <p:cNvSpPr>
            <a:spLocks/>
          </p:cNvSpPr>
          <p:nvPr/>
        </p:nvSpPr>
        <p:spPr bwMode="auto">
          <a:xfrm>
            <a:off x="8212796" y="3277101"/>
            <a:ext cx="77237" cy="84593"/>
          </a:xfrm>
          <a:custGeom>
            <a:avLst/>
            <a:gdLst>
              <a:gd name="T0" fmla="*/ 61 w 63"/>
              <a:gd name="T1" fmla="*/ 25 h 69"/>
              <a:gd name="T2" fmla="*/ 63 w 63"/>
              <a:gd name="T3" fmla="*/ 40 h 69"/>
              <a:gd name="T4" fmla="*/ 51 w 63"/>
              <a:gd name="T5" fmla="*/ 57 h 69"/>
              <a:gd name="T6" fmla="*/ 22 w 63"/>
              <a:gd name="T7" fmla="*/ 69 h 69"/>
              <a:gd name="T8" fmla="*/ 0 w 63"/>
              <a:gd name="T9" fmla="*/ 66 h 69"/>
              <a:gd name="T10" fmla="*/ 14 w 63"/>
              <a:gd name="T11" fmla="*/ 45 h 69"/>
              <a:gd name="T12" fmla="*/ 7 w 63"/>
              <a:gd name="T13" fmla="*/ 25 h 69"/>
              <a:gd name="T14" fmla="*/ 29 w 63"/>
              <a:gd name="T15" fmla="*/ 10 h 69"/>
              <a:gd name="T16" fmla="*/ 41 w 63"/>
              <a:gd name="T17" fmla="*/ 0 h 69"/>
              <a:gd name="T18" fmla="*/ 44 w 63"/>
              <a:gd name="T19" fmla="*/ 11 h 69"/>
              <a:gd name="T20" fmla="*/ 40 w 63"/>
              <a:gd name="T21" fmla="*/ 22 h 69"/>
              <a:gd name="T22" fmla="*/ 50 w 63"/>
              <a:gd name="T23" fmla="*/ 21 h 69"/>
              <a:gd name="T24" fmla="*/ 61 w 63"/>
              <a:gd name="T25" fmla="*/ 2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" h="69">
                <a:moveTo>
                  <a:pt x="61" y="25"/>
                </a:moveTo>
                <a:lnTo>
                  <a:pt x="63" y="40"/>
                </a:lnTo>
                <a:lnTo>
                  <a:pt x="51" y="57"/>
                </a:lnTo>
                <a:lnTo>
                  <a:pt x="22" y="69"/>
                </a:lnTo>
                <a:lnTo>
                  <a:pt x="0" y="66"/>
                </a:lnTo>
                <a:lnTo>
                  <a:pt x="14" y="45"/>
                </a:lnTo>
                <a:lnTo>
                  <a:pt x="7" y="25"/>
                </a:lnTo>
                <a:lnTo>
                  <a:pt x="29" y="10"/>
                </a:lnTo>
                <a:lnTo>
                  <a:pt x="41" y="0"/>
                </a:lnTo>
                <a:lnTo>
                  <a:pt x="44" y="11"/>
                </a:lnTo>
                <a:lnTo>
                  <a:pt x="40" y="22"/>
                </a:lnTo>
                <a:lnTo>
                  <a:pt x="50" y="21"/>
                </a:lnTo>
                <a:lnTo>
                  <a:pt x="61" y="2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7" name="Freeform 89">
            <a:extLst>
              <a:ext uri="{FF2B5EF4-FFF2-40B4-BE49-F238E27FC236}">
                <a16:creationId xmlns:a16="http://schemas.microsoft.com/office/drawing/2014/main" id="{48F4B5E2-D6D7-4450-ABE0-DD17DEA60DAC}"/>
              </a:ext>
            </a:extLst>
          </p:cNvPr>
          <p:cNvSpPr>
            <a:spLocks/>
          </p:cNvSpPr>
          <p:nvPr/>
        </p:nvSpPr>
        <p:spPr bwMode="auto">
          <a:xfrm>
            <a:off x="9323528" y="3660831"/>
            <a:ext cx="462192" cy="371471"/>
          </a:xfrm>
          <a:custGeom>
            <a:avLst/>
            <a:gdLst>
              <a:gd name="T0" fmla="*/ 190 w 377"/>
              <a:gd name="T1" fmla="*/ 48 h 303"/>
              <a:gd name="T2" fmla="*/ 211 w 377"/>
              <a:gd name="T3" fmla="*/ 37 h 303"/>
              <a:gd name="T4" fmla="*/ 231 w 377"/>
              <a:gd name="T5" fmla="*/ 35 h 303"/>
              <a:gd name="T6" fmla="*/ 266 w 377"/>
              <a:gd name="T7" fmla="*/ 48 h 303"/>
              <a:gd name="T8" fmla="*/ 302 w 377"/>
              <a:gd name="T9" fmla="*/ 67 h 303"/>
              <a:gd name="T10" fmla="*/ 306 w 377"/>
              <a:gd name="T11" fmla="*/ 110 h 303"/>
              <a:gd name="T12" fmla="*/ 312 w 377"/>
              <a:gd name="T13" fmla="*/ 128 h 303"/>
              <a:gd name="T14" fmla="*/ 315 w 377"/>
              <a:gd name="T15" fmla="*/ 156 h 303"/>
              <a:gd name="T16" fmla="*/ 333 w 377"/>
              <a:gd name="T17" fmla="*/ 173 h 303"/>
              <a:gd name="T18" fmla="*/ 324 w 377"/>
              <a:gd name="T19" fmla="*/ 205 h 303"/>
              <a:gd name="T20" fmla="*/ 343 w 377"/>
              <a:gd name="T21" fmla="*/ 228 h 303"/>
              <a:gd name="T22" fmla="*/ 365 w 377"/>
              <a:gd name="T23" fmla="*/ 256 h 303"/>
              <a:gd name="T24" fmla="*/ 377 w 377"/>
              <a:gd name="T25" fmla="*/ 268 h 303"/>
              <a:gd name="T26" fmla="*/ 349 w 377"/>
              <a:gd name="T27" fmla="*/ 303 h 303"/>
              <a:gd name="T28" fmla="*/ 295 w 377"/>
              <a:gd name="T29" fmla="*/ 292 h 303"/>
              <a:gd name="T30" fmla="*/ 264 w 377"/>
              <a:gd name="T31" fmla="*/ 264 h 303"/>
              <a:gd name="T32" fmla="*/ 241 w 377"/>
              <a:gd name="T33" fmla="*/ 264 h 303"/>
              <a:gd name="T34" fmla="*/ 202 w 377"/>
              <a:gd name="T35" fmla="*/ 268 h 303"/>
              <a:gd name="T36" fmla="*/ 164 w 377"/>
              <a:gd name="T37" fmla="*/ 246 h 303"/>
              <a:gd name="T38" fmla="*/ 133 w 377"/>
              <a:gd name="T39" fmla="*/ 198 h 303"/>
              <a:gd name="T40" fmla="*/ 112 w 377"/>
              <a:gd name="T41" fmla="*/ 195 h 303"/>
              <a:gd name="T42" fmla="*/ 96 w 377"/>
              <a:gd name="T43" fmla="*/ 192 h 303"/>
              <a:gd name="T44" fmla="*/ 88 w 377"/>
              <a:gd name="T45" fmla="*/ 181 h 303"/>
              <a:gd name="T46" fmla="*/ 78 w 377"/>
              <a:gd name="T47" fmla="*/ 150 h 303"/>
              <a:gd name="T48" fmla="*/ 40 w 377"/>
              <a:gd name="T49" fmla="*/ 119 h 303"/>
              <a:gd name="T50" fmla="*/ 49 w 377"/>
              <a:gd name="T51" fmla="*/ 96 h 303"/>
              <a:gd name="T52" fmla="*/ 34 w 377"/>
              <a:gd name="T53" fmla="*/ 77 h 303"/>
              <a:gd name="T54" fmla="*/ 7 w 377"/>
              <a:gd name="T55" fmla="*/ 36 h 303"/>
              <a:gd name="T56" fmla="*/ 0 w 377"/>
              <a:gd name="T57" fmla="*/ 6 h 303"/>
              <a:gd name="T58" fmla="*/ 15 w 377"/>
              <a:gd name="T59" fmla="*/ 8 h 303"/>
              <a:gd name="T60" fmla="*/ 37 w 377"/>
              <a:gd name="T61" fmla="*/ 20 h 303"/>
              <a:gd name="T62" fmla="*/ 60 w 377"/>
              <a:gd name="T63" fmla="*/ 5 h 303"/>
              <a:gd name="T64" fmla="*/ 73 w 377"/>
              <a:gd name="T65" fmla="*/ 9 h 303"/>
              <a:gd name="T66" fmla="*/ 81 w 377"/>
              <a:gd name="T67" fmla="*/ 30 h 303"/>
              <a:gd name="T68" fmla="*/ 93 w 377"/>
              <a:gd name="T69" fmla="*/ 44 h 303"/>
              <a:gd name="T70" fmla="*/ 124 w 377"/>
              <a:gd name="T71" fmla="*/ 59 h 303"/>
              <a:gd name="T72" fmla="*/ 175 w 377"/>
              <a:gd name="T73" fmla="*/ 5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7" h="303">
                <a:moveTo>
                  <a:pt x="176" y="52"/>
                </a:moveTo>
                <a:lnTo>
                  <a:pt x="190" y="48"/>
                </a:lnTo>
                <a:lnTo>
                  <a:pt x="200" y="36"/>
                </a:lnTo>
                <a:lnTo>
                  <a:pt x="211" y="37"/>
                </a:lnTo>
                <a:lnTo>
                  <a:pt x="218" y="33"/>
                </a:lnTo>
                <a:lnTo>
                  <a:pt x="231" y="35"/>
                </a:lnTo>
                <a:lnTo>
                  <a:pt x="252" y="45"/>
                </a:lnTo>
                <a:lnTo>
                  <a:pt x="266" y="48"/>
                </a:lnTo>
                <a:lnTo>
                  <a:pt x="289" y="66"/>
                </a:lnTo>
                <a:lnTo>
                  <a:pt x="302" y="67"/>
                </a:lnTo>
                <a:lnTo>
                  <a:pt x="308" y="84"/>
                </a:lnTo>
                <a:lnTo>
                  <a:pt x="306" y="110"/>
                </a:lnTo>
                <a:lnTo>
                  <a:pt x="304" y="125"/>
                </a:lnTo>
                <a:lnTo>
                  <a:pt x="312" y="128"/>
                </a:lnTo>
                <a:lnTo>
                  <a:pt x="307" y="139"/>
                </a:lnTo>
                <a:lnTo>
                  <a:pt x="315" y="156"/>
                </a:lnTo>
                <a:lnTo>
                  <a:pt x="319" y="169"/>
                </a:lnTo>
                <a:lnTo>
                  <a:pt x="333" y="173"/>
                </a:lnTo>
                <a:lnTo>
                  <a:pt x="337" y="186"/>
                </a:lnTo>
                <a:lnTo>
                  <a:pt x="324" y="205"/>
                </a:lnTo>
                <a:lnTo>
                  <a:pt x="334" y="216"/>
                </a:lnTo>
                <a:lnTo>
                  <a:pt x="343" y="228"/>
                </a:lnTo>
                <a:lnTo>
                  <a:pt x="362" y="237"/>
                </a:lnTo>
                <a:lnTo>
                  <a:pt x="365" y="256"/>
                </a:lnTo>
                <a:lnTo>
                  <a:pt x="374" y="259"/>
                </a:lnTo>
                <a:lnTo>
                  <a:pt x="377" y="268"/>
                </a:lnTo>
                <a:lnTo>
                  <a:pt x="353" y="279"/>
                </a:lnTo>
                <a:lnTo>
                  <a:pt x="349" y="303"/>
                </a:lnTo>
                <a:lnTo>
                  <a:pt x="315" y="297"/>
                </a:lnTo>
                <a:lnTo>
                  <a:pt x="295" y="292"/>
                </a:lnTo>
                <a:lnTo>
                  <a:pt x="274" y="290"/>
                </a:lnTo>
                <a:lnTo>
                  <a:pt x="264" y="264"/>
                </a:lnTo>
                <a:lnTo>
                  <a:pt x="255" y="260"/>
                </a:lnTo>
                <a:lnTo>
                  <a:pt x="241" y="264"/>
                </a:lnTo>
                <a:lnTo>
                  <a:pt x="225" y="274"/>
                </a:lnTo>
                <a:lnTo>
                  <a:pt x="202" y="268"/>
                </a:lnTo>
                <a:lnTo>
                  <a:pt x="182" y="251"/>
                </a:lnTo>
                <a:lnTo>
                  <a:pt x="164" y="246"/>
                </a:lnTo>
                <a:lnTo>
                  <a:pt x="150" y="226"/>
                </a:lnTo>
                <a:lnTo>
                  <a:pt x="133" y="198"/>
                </a:lnTo>
                <a:lnTo>
                  <a:pt x="124" y="202"/>
                </a:lnTo>
                <a:lnTo>
                  <a:pt x="112" y="195"/>
                </a:lnTo>
                <a:lnTo>
                  <a:pt x="107" y="203"/>
                </a:lnTo>
                <a:lnTo>
                  <a:pt x="96" y="192"/>
                </a:lnTo>
                <a:lnTo>
                  <a:pt x="94" y="181"/>
                </a:lnTo>
                <a:lnTo>
                  <a:pt x="88" y="181"/>
                </a:lnTo>
                <a:lnTo>
                  <a:pt x="89" y="166"/>
                </a:lnTo>
                <a:lnTo>
                  <a:pt x="78" y="150"/>
                </a:lnTo>
                <a:lnTo>
                  <a:pt x="55" y="139"/>
                </a:lnTo>
                <a:lnTo>
                  <a:pt x="40" y="119"/>
                </a:lnTo>
                <a:lnTo>
                  <a:pt x="42" y="103"/>
                </a:lnTo>
                <a:lnTo>
                  <a:pt x="49" y="96"/>
                </a:lnTo>
                <a:lnTo>
                  <a:pt x="46" y="84"/>
                </a:lnTo>
                <a:lnTo>
                  <a:pt x="34" y="77"/>
                </a:lnTo>
                <a:lnTo>
                  <a:pt x="19" y="53"/>
                </a:lnTo>
                <a:lnTo>
                  <a:pt x="7" y="36"/>
                </a:lnTo>
                <a:lnTo>
                  <a:pt x="9" y="30"/>
                </a:lnTo>
                <a:lnTo>
                  <a:pt x="0" y="6"/>
                </a:lnTo>
                <a:lnTo>
                  <a:pt x="11" y="0"/>
                </a:lnTo>
                <a:lnTo>
                  <a:pt x="15" y="8"/>
                </a:lnTo>
                <a:lnTo>
                  <a:pt x="25" y="18"/>
                </a:lnTo>
                <a:lnTo>
                  <a:pt x="37" y="20"/>
                </a:lnTo>
                <a:lnTo>
                  <a:pt x="43" y="20"/>
                </a:lnTo>
                <a:lnTo>
                  <a:pt x="60" y="5"/>
                </a:lnTo>
                <a:lnTo>
                  <a:pt x="67" y="3"/>
                </a:lnTo>
                <a:lnTo>
                  <a:pt x="73" y="9"/>
                </a:lnTo>
                <a:lnTo>
                  <a:pt x="69" y="19"/>
                </a:lnTo>
                <a:lnTo>
                  <a:pt x="81" y="30"/>
                </a:lnTo>
                <a:lnTo>
                  <a:pt x="85" y="29"/>
                </a:lnTo>
                <a:lnTo>
                  <a:pt x="93" y="44"/>
                </a:lnTo>
                <a:lnTo>
                  <a:pt x="110" y="49"/>
                </a:lnTo>
                <a:lnTo>
                  <a:pt x="124" y="59"/>
                </a:lnTo>
                <a:lnTo>
                  <a:pt x="149" y="63"/>
                </a:lnTo>
                <a:lnTo>
                  <a:pt x="175" y="57"/>
                </a:lnTo>
                <a:lnTo>
                  <a:pt x="176" y="5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8" name="Freeform 90">
            <a:extLst>
              <a:ext uri="{FF2B5EF4-FFF2-40B4-BE49-F238E27FC236}">
                <a16:creationId xmlns:a16="http://schemas.microsoft.com/office/drawing/2014/main" id="{C5207A51-B382-4CEE-A39B-D825C04EB1C6}"/>
              </a:ext>
            </a:extLst>
          </p:cNvPr>
          <p:cNvSpPr>
            <a:spLocks/>
          </p:cNvSpPr>
          <p:nvPr/>
        </p:nvSpPr>
        <p:spPr bwMode="auto">
          <a:xfrm>
            <a:off x="9234032" y="3719679"/>
            <a:ext cx="220676" cy="210867"/>
          </a:xfrm>
          <a:custGeom>
            <a:avLst/>
            <a:gdLst>
              <a:gd name="T0" fmla="*/ 107 w 180"/>
              <a:gd name="T1" fmla="*/ 29 h 172"/>
              <a:gd name="T2" fmla="*/ 119 w 180"/>
              <a:gd name="T3" fmla="*/ 36 h 172"/>
              <a:gd name="T4" fmla="*/ 122 w 180"/>
              <a:gd name="T5" fmla="*/ 48 h 172"/>
              <a:gd name="T6" fmla="*/ 115 w 180"/>
              <a:gd name="T7" fmla="*/ 55 h 172"/>
              <a:gd name="T8" fmla="*/ 113 w 180"/>
              <a:gd name="T9" fmla="*/ 71 h 172"/>
              <a:gd name="T10" fmla="*/ 128 w 180"/>
              <a:gd name="T11" fmla="*/ 91 h 172"/>
              <a:gd name="T12" fmla="*/ 151 w 180"/>
              <a:gd name="T13" fmla="*/ 102 h 172"/>
              <a:gd name="T14" fmla="*/ 162 w 180"/>
              <a:gd name="T15" fmla="*/ 118 h 172"/>
              <a:gd name="T16" fmla="*/ 161 w 180"/>
              <a:gd name="T17" fmla="*/ 133 h 172"/>
              <a:gd name="T18" fmla="*/ 167 w 180"/>
              <a:gd name="T19" fmla="*/ 133 h 172"/>
              <a:gd name="T20" fmla="*/ 169 w 180"/>
              <a:gd name="T21" fmla="*/ 144 h 172"/>
              <a:gd name="T22" fmla="*/ 180 w 180"/>
              <a:gd name="T23" fmla="*/ 155 h 172"/>
              <a:gd name="T24" fmla="*/ 169 w 180"/>
              <a:gd name="T25" fmla="*/ 154 h 172"/>
              <a:gd name="T26" fmla="*/ 157 w 180"/>
              <a:gd name="T27" fmla="*/ 152 h 172"/>
              <a:gd name="T28" fmla="*/ 147 w 180"/>
              <a:gd name="T29" fmla="*/ 172 h 172"/>
              <a:gd name="T30" fmla="*/ 114 w 180"/>
              <a:gd name="T31" fmla="*/ 170 h 172"/>
              <a:gd name="T32" fmla="*/ 59 w 180"/>
              <a:gd name="T33" fmla="*/ 129 h 172"/>
              <a:gd name="T34" fmla="*/ 31 w 180"/>
              <a:gd name="T35" fmla="*/ 114 h 172"/>
              <a:gd name="T36" fmla="*/ 10 w 180"/>
              <a:gd name="T37" fmla="*/ 109 h 172"/>
              <a:gd name="T38" fmla="*/ 0 w 180"/>
              <a:gd name="T39" fmla="*/ 83 h 172"/>
              <a:gd name="T40" fmla="*/ 35 w 180"/>
              <a:gd name="T41" fmla="*/ 62 h 172"/>
              <a:gd name="T42" fmla="*/ 38 w 180"/>
              <a:gd name="T43" fmla="*/ 37 h 172"/>
              <a:gd name="T44" fmla="*/ 35 w 180"/>
              <a:gd name="T45" fmla="*/ 22 h 172"/>
              <a:gd name="T46" fmla="*/ 43 w 180"/>
              <a:gd name="T47" fmla="*/ 17 h 172"/>
              <a:gd name="T48" fmla="*/ 50 w 180"/>
              <a:gd name="T49" fmla="*/ 4 h 172"/>
              <a:gd name="T50" fmla="*/ 57 w 180"/>
              <a:gd name="T51" fmla="*/ 0 h 172"/>
              <a:gd name="T52" fmla="*/ 78 w 180"/>
              <a:gd name="T53" fmla="*/ 3 h 172"/>
              <a:gd name="T54" fmla="*/ 84 w 180"/>
              <a:gd name="T55" fmla="*/ 8 h 172"/>
              <a:gd name="T56" fmla="*/ 92 w 180"/>
              <a:gd name="T57" fmla="*/ 5 h 172"/>
              <a:gd name="T58" fmla="*/ 107 w 180"/>
              <a:gd name="T59" fmla="*/ 2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0" h="172">
                <a:moveTo>
                  <a:pt x="107" y="29"/>
                </a:moveTo>
                <a:lnTo>
                  <a:pt x="119" y="36"/>
                </a:lnTo>
                <a:lnTo>
                  <a:pt x="122" y="48"/>
                </a:lnTo>
                <a:lnTo>
                  <a:pt x="115" y="55"/>
                </a:lnTo>
                <a:lnTo>
                  <a:pt x="113" y="71"/>
                </a:lnTo>
                <a:lnTo>
                  <a:pt x="128" y="91"/>
                </a:lnTo>
                <a:lnTo>
                  <a:pt x="151" y="102"/>
                </a:lnTo>
                <a:lnTo>
                  <a:pt x="162" y="118"/>
                </a:lnTo>
                <a:lnTo>
                  <a:pt x="161" y="133"/>
                </a:lnTo>
                <a:lnTo>
                  <a:pt x="167" y="133"/>
                </a:lnTo>
                <a:lnTo>
                  <a:pt x="169" y="144"/>
                </a:lnTo>
                <a:lnTo>
                  <a:pt x="180" y="155"/>
                </a:lnTo>
                <a:lnTo>
                  <a:pt x="169" y="154"/>
                </a:lnTo>
                <a:lnTo>
                  <a:pt x="157" y="152"/>
                </a:lnTo>
                <a:lnTo>
                  <a:pt x="147" y="172"/>
                </a:lnTo>
                <a:lnTo>
                  <a:pt x="114" y="170"/>
                </a:lnTo>
                <a:lnTo>
                  <a:pt x="59" y="129"/>
                </a:lnTo>
                <a:lnTo>
                  <a:pt x="31" y="114"/>
                </a:lnTo>
                <a:lnTo>
                  <a:pt x="10" y="109"/>
                </a:lnTo>
                <a:lnTo>
                  <a:pt x="0" y="83"/>
                </a:lnTo>
                <a:lnTo>
                  <a:pt x="35" y="62"/>
                </a:lnTo>
                <a:lnTo>
                  <a:pt x="38" y="37"/>
                </a:lnTo>
                <a:lnTo>
                  <a:pt x="35" y="22"/>
                </a:lnTo>
                <a:lnTo>
                  <a:pt x="43" y="17"/>
                </a:lnTo>
                <a:lnTo>
                  <a:pt x="50" y="4"/>
                </a:lnTo>
                <a:lnTo>
                  <a:pt x="57" y="0"/>
                </a:lnTo>
                <a:lnTo>
                  <a:pt x="78" y="3"/>
                </a:lnTo>
                <a:lnTo>
                  <a:pt x="84" y="8"/>
                </a:lnTo>
                <a:lnTo>
                  <a:pt x="92" y="5"/>
                </a:lnTo>
                <a:lnTo>
                  <a:pt x="107" y="2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9" name="Freeform 91">
            <a:extLst>
              <a:ext uri="{FF2B5EF4-FFF2-40B4-BE49-F238E27FC236}">
                <a16:creationId xmlns:a16="http://schemas.microsoft.com/office/drawing/2014/main" id="{F951346A-9D33-480F-8D3B-7CB8C01B5D06}"/>
              </a:ext>
            </a:extLst>
          </p:cNvPr>
          <p:cNvSpPr>
            <a:spLocks/>
          </p:cNvSpPr>
          <p:nvPr/>
        </p:nvSpPr>
        <p:spPr bwMode="auto">
          <a:xfrm>
            <a:off x="7992121" y="3011065"/>
            <a:ext cx="181443" cy="68655"/>
          </a:xfrm>
          <a:custGeom>
            <a:avLst/>
            <a:gdLst>
              <a:gd name="T0" fmla="*/ 138 w 148"/>
              <a:gd name="T1" fmla="*/ 1 h 56"/>
              <a:gd name="T2" fmla="*/ 133 w 148"/>
              <a:gd name="T3" fmla="*/ 13 h 56"/>
              <a:gd name="T4" fmla="*/ 148 w 148"/>
              <a:gd name="T5" fmla="*/ 25 h 56"/>
              <a:gd name="T6" fmla="*/ 128 w 148"/>
              <a:gd name="T7" fmla="*/ 39 h 56"/>
              <a:gd name="T8" fmla="*/ 85 w 148"/>
              <a:gd name="T9" fmla="*/ 52 h 56"/>
              <a:gd name="T10" fmla="*/ 73 w 148"/>
              <a:gd name="T11" fmla="*/ 56 h 56"/>
              <a:gd name="T12" fmla="*/ 54 w 148"/>
              <a:gd name="T13" fmla="*/ 53 h 56"/>
              <a:gd name="T14" fmla="*/ 16 w 148"/>
              <a:gd name="T15" fmla="*/ 47 h 56"/>
              <a:gd name="T16" fmla="*/ 31 w 148"/>
              <a:gd name="T17" fmla="*/ 39 h 56"/>
              <a:gd name="T18" fmla="*/ 2 w 148"/>
              <a:gd name="T19" fmla="*/ 30 h 56"/>
              <a:gd name="T20" fmla="*/ 28 w 148"/>
              <a:gd name="T21" fmla="*/ 26 h 56"/>
              <a:gd name="T22" fmla="*/ 28 w 148"/>
              <a:gd name="T23" fmla="*/ 21 h 56"/>
              <a:gd name="T24" fmla="*/ 0 w 148"/>
              <a:gd name="T25" fmla="*/ 17 h 56"/>
              <a:gd name="T26" fmla="*/ 12 w 148"/>
              <a:gd name="T27" fmla="*/ 5 h 56"/>
              <a:gd name="T28" fmla="*/ 33 w 148"/>
              <a:gd name="T29" fmla="*/ 2 h 56"/>
              <a:gd name="T30" fmla="*/ 52 w 148"/>
              <a:gd name="T31" fmla="*/ 14 h 56"/>
              <a:gd name="T32" fmla="*/ 75 w 148"/>
              <a:gd name="T33" fmla="*/ 4 h 56"/>
              <a:gd name="T34" fmla="*/ 91 w 148"/>
              <a:gd name="T35" fmla="*/ 9 h 56"/>
              <a:gd name="T36" fmla="*/ 115 w 148"/>
              <a:gd name="T37" fmla="*/ 0 h 56"/>
              <a:gd name="T38" fmla="*/ 138 w 148"/>
              <a:gd name="T39" fmla="*/ 1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8" h="56">
                <a:moveTo>
                  <a:pt x="138" y="1"/>
                </a:moveTo>
                <a:lnTo>
                  <a:pt x="133" y="13"/>
                </a:lnTo>
                <a:lnTo>
                  <a:pt x="148" y="25"/>
                </a:lnTo>
                <a:lnTo>
                  <a:pt x="128" y="39"/>
                </a:lnTo>
                <a:lnTo>
                  <a:pt x="85" y="52"/>
                </a:lnTo>
                <a:lnTo>
                  <a:pt x="73" y="56"/>
                </a:lnTo>
                <a:lnTo>
                  <a:pt x="54" y="53"/>
                </a:lnTo>
                <a:lnTo>
                  <a:pt x="16" y="47"/>
                </a:lnTo>
                <a:lnTo>
                  <a:pt x="31" y="39"/>
                </a:lnTo>
                <a:lnTo>
                  <a:pt x="2" y="30"/>
                </a:lnTo>
                <a:lnTo>
                  <a:pt x="28" y="26"/>
                </a:lnTo>
                <a:lnTo>
                  <a:pt x="28" y="21"/>
                </a:lnTo>
                <a:lnTo>
                  <a:pt x="0" y="17"/>
                </a:lnTo>
                <a:lnTo>
                  <a:pt x="12" y="5"/>
                </a:lnTo>
                <a:lnTo>
                  <a:pt x="33" y="2"/>
                </a:lnTo>
                <a:lnTo>
                  <a:pt x="52" y="14"/>
                </a:lnTo>
                <a:lnTo>
                  <a:pt x="75" y="4"/>
                </a:lnTo>
                <a:lnTo>
                  <a:pt x="91" y="9"/>
                </a:lnTo>
                <a:lnTo>
                  <a:pt x="115" y="0"/>
                </a:lnTo>
                <a:lnTo>
                  <a:pt x="138" y="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0" name="Freeform 92">
            <a:extLst>
              <a:ext uri="{FF2B5EF4-FFF2-40B4-BE49-F238E27FC236}">
                <a16:creationId xmlns:a16="http://schemas.microsoft.com/office/drawing/2014/main" id="{DC1B1453-681D-425D-AD10-6CEB6D5555A3}"/>
              </a:ext>
            </a:extLst>
          </p:cNvPr>
          <p:cNvSpPr>
            <a:spLocks/>
          </p:cNvSpPr>
          <p:nvPr/>
        </p:nvSpPr>
        <p:spPr bwMode="auto">
          <a:xfrm>
            <a:off x="9142083" y="3823885"/>
            <a:ext cx="29423" cy="96853"/>
          </a:xfrm>
          <a:custGeom>
            <a:avLst/>
            <a:gdLst>
              <a:gd name="T0" fmla="*/ 23 w 24"/>
              <a:gd name="T1" fmla="*/ 12 h 79"/>
              <a:gd name="T2" fmla="*/ 20 w 24"/>
              <a:gd name="T3" fmla="*/ 19 h 79"/>
              <a:gd name="T4" fmla="*/ 14 w 24"/>
              <a:gd name="T5" fmla="*/ 16 h 79"/>
              <a:gd name="T6" fmla="*/ 11 w 24"/>
              <a:gd name="T7" fmla="*/ 30 h 79"/>
              <a:gd name="T8" fmla="*/ 16 w 24"/>
              <a:gd name="T9" fmla="*/ 32 h 79"/>
              <a:gd name="T10" fmla="*/ 12 w 24"/>
              <a:gd name="T11" fmla="*/ 35 h 79"/>
              <a:gd name="T12" fmla="*/ 12 w 24"/>
              <a:gd name="T13" fmla="*/ 40 h 79"/>
              <a:gd name="T14" fmla="*/ 20 w 24"/>
              <a:gd name="T15" fmla="*/ 37 h 79"/>
              <a:gd name="T16" fmla="*/ 21 w 24"/>
              <a:gd name="T17" fmla="*/ 45 h 79"/>
              <a:gd name="T18" fmla="*/ 15 w 24"/>
              <a:gd name="T19" fmla="*/ 79 h 79"/>
              <a:gd name="T20" fmla="*/ 0 w 24"/>
              <a:gd name="T21" fmla="*/ 43 h 79"/>
              <a:gd name="T22" fmla="*/ 5 w 24"/>
              <a:gd name="T23" fmla="*/ 36 h 79"/>
              <a:gd name="T24" fmla="*/ 3 w 24"/>
              <a:gd name="T25" fmla="*/ 35 h 79"/>
              <a:gd name="T26" fmla="*/ 7 w 24"/>
              <a:gd name="T27" fmla="*/ 25 h 79"/>
              <a:gd name="T28" fmla="*/ 9 w 24"/>
              <a:gd name="T29" fmla="*/ 10 h 79"/>
              <a:gd name="T30" fmla="*/ 11 w 24"/>
              <a:gd name="T31" fmla="*/ 4 h 79"/>
              <a:gd name="T32" fmla="*/ 11 w 24"/>
              <a:gd name="T33" fmla="*/ 4 h 79"/>
              <a:gd name="T34" fmla="*/ 17 w 24"/>
              <a:gd name="T35" fmla="*/ 4 h 79"/>
              <a:gd name="T36" fmla="*/ 18 w 24"/>
              <a:gd name="T37" fmla="*/ 1 h 79"/>
              <a:gd name="T38" fmla="*/ 23 w 24"/>
              <a:gd name="T39" fmla="*/ 0 h 79"/>
              <a:gd name="T40" fmla="*/ 24 w 24"/>
              <a:gd name="T41" fmla="*/ 9 h 79"/>
              <a:gd name="T42" fmla="*/ 22 w 24"/>
              <a:gd name="T43" fmla="*/ 12 h 79"/>
              <a:gd name="T44" fmla="*/ 23 w 24"/>
              <a:gd name="T45" fmla="*/ 12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" h="79">
                <a:moveTo>
                  <a:pt x="23" y="12"/>
                </a:moveTo>
                <a:lnTo>
                  <a:pt x="20" y="19"/>
                </a:lnTo>
                <a:lnTo>
                  <a:pt x="14" y="16"/>
                </a:lnTo>
                <a:lnTo>
                  <a:pt x="11" y="30"/>
                </a:lnTo>
                <a:lnTo>
                  <a:pt x="16" y="32"/>
                </a:lnTo>
                <a:lnTo>
                  <a:pt x="12" y="35"/>
                </a:lnTo>
                <a:lnTo>
                  <a:pt x="12" y="40"/>
                </a:lnTo>
                <a:lnTo>
                  <a:pt x="20" y="37"/>
                </a:lnTo>
                <a:lnTo>
                  <a:pt x="21" y="45"/>
                </a:lnTo>
                <a:lnTo>
                  <a:pt x="15" y="79"/>
                </a:lnTo>
                <a:lnTo>
                  <a:pt x="0" y="43"/>
                </a:lnTo>
                <a:lnTo>
                  <a:pt x="5" y="36"/>
                </a:lnTo>
                <a:lnTo>
                  <a:pt x="3" y="35"/>
                </a:lnTo>
                <a:lnTo>
                  <a:pt x="7" y="25"/>
                </a:lnTo>
                <a:lnTo>
                  <a:pt x="9" y="10"/>
                </a:lnTo>
                <a:lnTo>
                  <a:pt x="11" y="4"/>
                </a:lnTo>
                <a:lnTo>
                  <a:pt x="11" y="4"/>
                </a:lnTo>
                <a:lnTo>
                  <a:pt x="17" y="4"/>
                </a:lnTo>
                <a:lnTo>
                  <a:pt x="18" y="1"/>
                </a:lnTo>
                <a:lnTo>
                  <a:pt x="23" y="0"/>
                </a:lnTo>
                <a:lnTo>
                  <a:pt x="24" y="9"/>
                </a:lnTo>
                <a:lnTo>
                  <a:pt x="22" y="12"/>
                </a:lnTo>
                <a:lnTo>
                  <a:pt x="23" y="1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1" name="Freeform 93">
            <a:extLst>
              <a:ext uri="{FF2B5EF4-FFF2-40B4-BE49-F238E27FC236}">
                <a16:creationId xmlns:a16="http://schemas.microsoft.com/office/drawing/2014/main" id="{65DBCB2C-507F-4D8F-9FD3-0607A341FE9B}"/>
              </a:ext>
            </a:extLst>
          </p:cNvPr>
          <p:cNvSpPr>
            <a:spLocks/>
          </p:cNvSpPr>
          <p:nvPr/>
        </p:nvSpPr>
        <p:spPr bwMode="auto">
          <a:xfrm>
            <a:off x="8666405" y="3698836"/>
            <a:ext cx="63751" cy="40457"/>
          </a:xfrm>
          <a:custGeom>
            <a:avLst/>
            <a:gdLst>
              <a:gd name="T0" fmla="*/ 52 w 52"/>
              <a:gd name="T1" fmla="*/ 0 h 33"/>
              <a:gd name="T2" fmla="*/ 47 w 52"/>
              <a:gd name="T3" fmla="*/ 16 h 33"/>
              <a:gd name="T4" fmla="*/ 50 w 52"/>
              <a:gd name="T5" fmla="*/ 23 h 33"/>
              <a:gd name="T6" fmla="*/ 47 w 52"/>
              <a:gd name="T7" fmla="*/ 33 h 33"/>
              <a:gd name="T8" fmla="*/ 33 w 52"/>
              <a:gd name="T9" fmla="*/ 25 h 33"/>
              <a:gd name="T10" fmla="*/ 24 w 52"/>
              <a:gd name="T11" fmla="*/ 23 h 33"/>
              <a:gd name="T12" fmla="*/ 0 w 52"/>
              <a:gd name="T13" fmla="*/ 13 h 33"/>
              <a:gd name="T14" fmla="*/ 2 w 52"/>
              <a:gd name="T15" fmla="*/ 2 h 33"/>
              <a:gd name="T16" fmla="*/ 22 w 52"/>
              <a:gd name="T17" fmla="*/ 4 h 33"/>
              <a:gd name="T18" fmla="*/ 39 w 52"/>
              <a:gd name="T19" fmla="*/ 2 h 33"/>
              <a:gd name="T20" fmla="*/ 52 w 52"/>
              <a:gd name="T2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" h="33">
                <a:moveTo>
                  <a:pt x="52" y="0"/>
                </a:moveTo>
                <a:lnTo>
                  <a:pt x="47" y="16"/>
                </a:lnTo>
                <a:lnTo>
                  <a:pt x="50" y="23"/>
                </a:lnTo>
                <a:lnTo>
                  <a:pt x="47" y="33"/>
                </a:lnTo>
                <a:lnTo>
                  <a:pt x="33" y="25"/>
                </a:lnTo>
                <a:lnTo>
                  <a:pt x="24" y="23"/>
                </a:lnTo>
                <a:lnTo>
                  <a:pt x="0" y="13"/>
                </a:lnTo>
                <a:lnTo>
                  <a:pt x="2" y="2"/>
                </a:lnTo>
                <a:lnTo>
                  <a:pt x="22" y="4"/>
                </a:lnTo>
                <a:lnTo>
                  <a:pt x="39" y="2"/>
                </a:lnTo>
                <a:lnTo>
                  <a:pt x="52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" name="Freeform 94">
            <a:extLst>
              <a:ext uri="{FF2B5EF4-FFF2-40B4-BE49-F238E27FC236}">
                <a16:creationId xmlns:a16="http://schemas.microsoft.com/office/drawing/2014/main" id="{D91CD2FB-1D76-4F77-9BAE-EB05A780CF77}"/>
              </a:ext>
            </a:extLst>
          </p:cNvPr>
          <p:cNvSpPr>
            <a:spLocks/>
          </p:cNvSpPr>
          <p:nvPr/>
        </p:nvSpPr>
        <p:spPr bwMode="auto">
          <a:xfrm>
            <a:off x="8574458" y="3622825"/>
            <a:ext cx="34327" cy="58847"/>
          </a:xfrm>
          <a:custGeom>
            <a:avLst/>
            <a:gdLst>
              <a:gd name="T0" fmla="*/ 17 w 28"/>
              <a:gd name="T1" fmla="*/ 0 h 48"/>
              <a:gd name="T2" fmla="*/ 28 w 28"/>
              <a:gd name="T3" fmla="*/ 15 h 48"/>
              <a:gd name="T4" fmla="*/ 27 w 28"/>
              <a:gd name="T5" fmla="*/ 42 h 48"/>
              <a:gd name="T6" fmla="*/ 19 w 28"/>
              <a:gd name="T7" fmla="*/ 41 h 48"/>
              <a:gd name="T8" fmla="*/ 12 w 28"/>
              <a:gd name="T9" fmla="*/ 48 h 48"/>
              <a:gd name="T10" fmla="*/ 6 w 28"/>
              <a:gd name="T11" fmla="*/ 43 h 48"/>
              <a:gd name="T12" fmla="*/ 4 w 28"/>
              <a:gd name="T13" fmla="*/ 18 h 48"/>
              <a:gd name="T14" fmla="*/ 0 w 28"/>
              <a:gd name="T15" fmla="*/ 6 h 48"/>
              <a:gd name="T16" fmla="*/ 9 w 28"/>
              <a:gd name="T17" fmla="*/ 7 h 48"/>
              <a:gd name="T18" fmla="*/ 17 w 28"/>
              <a:gd name="T1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48">
                <a:moveTo>
                  <a:pt x="17" y="0"/>
                </a:moveTo>
                <a:lnTo>
                  <a:pt x="28" y="15"/>
                </a:lnTo>
                <a:lnTo>
                  <a:pt x="27" y="42"/>
                </a:lnTo>
                <a:lnTo>
                  <a:pt x="19" y="41"/>
                </a:lnTo>
                <a:lnTo>
                  <a:pt x="12" y="48"/>
                </a:lnTo>
                <a:lnTo>
                  <a:pt x="6" y="43"/>
                </a:lnTo>
                <a:lnTo>
                  <a:pt x="4" y="18"/>
                </a:lnTo>
                <a:lnTo>
                  <a:pt x="0" y="6"/>
                </a:lnTo>
                <a:lnTo>
                  <a:pt x="9" y="7"/>
                </a:lnTo>
                <a:lnTo>
                  <a:pt x="17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3" name="Freeform 95">
            <a:extLst>
              <a:ext uri="{FF2B5EF4-FFF2-40B4-BE49-F238E27FC236}">
                <a16:creationId xmlns:a16="http://schemas.microsoft.com/office/drawing/2014/main" id="{73D07989-AED3-4762-9320-37D3B4B8417F}"/>
              </a:ext>
            </a:extLst>
          </p:cNvPr>
          <p:cNvSpPr>
            <a:spLocks/>
          </p:cNvSpPr>
          <p:nvPr/>
        </p:nvSpPr>
        <p:spPr bwMode="auto">
          <a:xfrm>
            <a:off x="8542583" y="3475709"/>
            <a:ext cx="246421" cy="230483"/>
          </a:xfrm>
          <a:custGeom>
            <a:avLst/>
            <a:gdLst>
              <a:gd name="T0" fmla="*/ 114 w 201"/>
              <a:gd name="T1" fmla="*/ 12 h 188"/>
              <a:gd name="T2" fmla="*/ 117 w 201"/>
              <a:gd name="T3" fmla="*/ 31 h 188"/>
              <a:gd name="T4" fmla="*/ 91 w 201"/>
              <a:gd name="T5" fmla="*/ 35 h 188"/>
              <a:gd name="T6" fmla="*/ 91 w 201"/>
              <a:gd name="T7" fmla="*/ 51 h 188"/>
              <a:gd name="T8" fmla="*/ 113 w 201"/>
              <a:gd name="T9" fmla="*/ 72 h 188"/>
              <a:gd name="T10" fmla="*/ 142 w 201"/>
              <a:gd name="T11" fmla="*/ 105 h 188"/>
              <a:gd name="T12" fmla="*/ 160 w 201"/>
              <a:gd name="T13" fmla="*/ 110 h 188"/>
              <a:gd name="T14" fmla="*/ 171 w 201"/>
              <a:gd name="T15" fmla="*/ 121 h 188"/>
              <a:gd name="T16" fmla="*/ 199 w 201"/>
              <a:gd name="T17" fmla="*/ 138 h 188"/>
              <a:gd name="T18" fmla="*/ 198 w 201"/>
              <a:gd name="T19" fmla="*/ 149 h 188"/>
              <a:gd name="T20" fmla="*/ 173 w 201"/>
              <a:gd name="T21" fmla="*/ 136 h 188"/>
              <a:gd name="T22" fmla="*/ 180 w 201"/>
              <a:gd name="T23" fmla="*/ 157 h 188"/>
              <a:gd name="T24" fmla="*/ 172 w 201"/>
              <a:gd name="T25" fmla="*/ 169 h 188"/>
              <a:gd name="T26" fmla="*/ 156 w 201"/>
              <a:gd name="T27" fmla="*/ 188 h 188"/>
              <a:gd name="T28" fmla="*/ 159 w 201"/>
              <a:gd name="T29" fmla="*/ 171 h 188"/>
              <a:gd name="T30" fmla="*/ 155 w 201"/>
              <a:gd name="T31" fmla="*/ 155 h 188"/>
              <a:gd name="T32" fmla="*/ 142 w 201"/>
              <a:gd name="T33" fmla="*/ 142 h 188"/>
              <a:gd name="T34" fmla="*/ 125 w 201"/>
              <a:gd name="T35" fmla="*/ 129 h 188"/>
              <a:gd name="T36" fmla="*/ 105 w 201"/>
              <a:gd name="T37" fmla="*/ 120 h 188"/>
              <a:gd name="T38" fmla="*/ 76 w 201"/>
              <a:gd name="T39" fmla="*/ 97 h 188"/>
              <a:gd name="T40" fmla="*/ 58 w 201"/>
              <a:gd name="T41" fmla="*/ 65 h 188"/>
              <a:gd name="T42" fmla="*/ 35 w 201"/>
              <a:gd name="T43" fmla="*/ 56 h 188"/>
              <a:gd name="T44" fmla="*/ 19 w 201"/>
              <a:gd name="T45" fmla="*/ 68 h 188"/>
              <a:gd name="T46" fmla="*/ 13 w 201"/>
              <a:gd name="T47" fmla="*/ 61 h 188"/>
              <a:gd name="T48" fmla="*/ 0 w 201"/>
              <a:gd name="T49" fmla="*/ 42 h 188"/>
              <a:gd name="T50" fmla="*/ 0 w 201"/>
              <a:gd name="T51" fmla="*/ 28 h 188"/>
              <a:gd name="T52" fmla="*/ 8 w 201"/>
              <a:gd name="T53" fmla="*/ 27 h 188"/>
              <a:gd name="T54" fmla="*/ 25 w 201"/>
              <a:gd name="T55" fmla="*/ 19 h 188"/>
              <a:gd name="T56" fmla="*/ 35 w 201"/>
              <a:gd name="T57" fmla="*/ 22 h 188"/>
              <a:gd name="T58" fmla="*/ 51 w 201"/>
              <a:gd name="T59" fmla="*/ 16 h 188"/>
              <a:gd name="T60" fmla="*/ 58 w 201"/>
              <a:gd name="T61" fmla="*/ 4 h 188"/>
              <a:gd name="T62" fmla="*/ 70 w 201"/>
              <a:gd name="T63" fmla="*/ 3 h 188"/>
              <a:gd name="T64" fmla="*/ 90 w 201"/>
              <a:gd name="T65" fmla="*/ 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" h="188">
                <a:moveTo>
                  <a:pt x="90" y="7"/>
                </a:moveTo>
                <a:lnTo>
                  <a:pt x="114" y="12"/>
                </a:lnTo>
                <a:lnTo>
                  <a:pt x="113" y="22"/>
                </a:lnTo>
                <a:lnTo>
                  <a:pt x="117" y="31"/>
                </a:lnTo>
                <a:lnTo>
                  <a:pt x="104" y="28"/>
                </a:lnTo>
                <a:lnTo>
                  <a:pt x="91" y="35"/>
                </a:lnTo>
                <a:lnTo>
                  <a:pt x="93" y="45"/>
                </a:lnTo>
                <a:lnTo>
                  <a:pt x="91" y="51"/>
                </a:lnTo>
                <a:lnTo>
                  <a:pt x="97" y="61"/>
                </a:lnTo>
                <a:lnTo>
                  <a:pt x="113" y="72"/>
                </a:lnTo>
                <a:lnTo>
                  <a:pt x="122" y="89"/>
                </a:lnTo>
                <a:lnTo>
                  <a:pt x="142" y="105"/>
                </a:lnTo>
                <a:lnTo>
                  <a:pt x="155" y="105"/>
                </a:lnTo>
                <a:lnTo>
                  <a:pt x="160" y="110"/>
                </a:lnTo>
                <a:lnTo>
                  <a:pt x="155" y="114"/>
                </a:lnTo>
                <a:lnTo>
                  <a:pt x="171" y="121"/>
                </a:lnTo>
                <a:lnTo>
                  <a:pt x="183" y="127"/>
                </a:lnTo>
                <a:lnTo>
                  <a:pt x="199" y="138"/>
                </a:lnTo>
                <a:lnTo>
                  <a:pt x="201" y="142"/>
                </a:lnTo>
                <a:lnTo>
                  <a:pt x="198" y="149"/>
                </a:lnTo>
                <a:lnTo>
                  <a:pt x="188" y="140"/>
                </a:lnTo>
                <a:lnTo>
                  <a:pt x="173" y="136"/>
                </a:lnTo>
                <a:lnTo>
                  <a:pt x="167" y="150"/>
                </a:lnTo>
                <a:lnTo>
                  <a:pt x="180" y="157"/>
                </a:lnTo>
                <a:lnTo>
                  <a:pt x="179" y="168"/>
                </a:lnTo>
                <a:lnTo>
                  <a:pt x="172" y="169"/>
                </a:lnTo>
                <a:lnTo>
                  <a:pt x="163" y="187"/>
                </a:lnTo>
                <a:lnTo>
                  <a:pt x="156" y="188"/>
                </a:lnTo>
                <a:lnTo>
                  <a:pt x="156" y="182"/>
                </a:lnTo>
                <a:lnTo>
                  <a:pt x="159" y="171"/>
                </a:lnTo>
                <a:lnTo>
                  <a:pt x="162" y="167"/>
                </a:lnTo>
                <a:lnTo>
                  <a:pt x="155" y="155"/>
                </a:lnTo>
                <a:lnTo>
                  <a:pt x="149" y="144"/>
                </a:lnTo>
                <a:lnTo>
                  <a:pt x="142" y="142"/>
                </a:lnTo>
                <a:lnTo>
                  <a:pt x="136" y="133"/>
                </a:lnTo>
                <a:lnTo>
                  <a:pt x="125" y="129"/>
                </a:lnTo>
                <a:lnTo>
                  <a:pt x="118" y="121"/>
                </a:lnTo>
                <a:lnTo>
                  <a:pt x="105" y="120"/>
                </a:lnTo>
                <a:lnTo>
                  <a:pt x="91" y="110"/>
                </a:lnTo>
                <a:lnTo>
                  <a:pt x="76" y="97"/>
                </a:lnTo>
                <a:lnTo>
                  <a:pt x="64" y="85"/>
                </a:lnTo>
                <a:lnTo>
                  <a:pt x="58" y="65"/>
                </a:lnTo>
                <a:lnTo>
                  <a:pt x="49" y="63"/>
                </a:lnTo>
                <a:lnTo>
                  <a:pt x="35" y="56"/>
                </a:lnTo>
                <a:lnTo>
                  <a:pt x="28" y="58"/>
                </a:lnTo>
                <a:lnTo>
                  <a:pt x="19" y="68"/>
                </a:lnTo>
                <a:lnTo>
                  <a:pt x="12" y="69"/>
                </a:lnTo>
                <a:lnTo>
                  <a:pt x="13" y="61"/>
                </a:lnTo>
                <a:lnTo>
                  <a:pt x="4" y="58"/>
                </a:lnTo>
                <a:lnTo>
                  <a:pt x="0" y="42"/>
                </a:lnTo>
                <a:lnTo>
                  <a:pt x="5" y="36"/>
                </a:lnTo>
                <a:lnTo>
                  <a:pt x="0" y="28"/>
                </a:lnTo>
                <a:lnTo>
                  <a:pt x="0" y="23"/>
                </a:lnTo>
                <a:lnTo>
                  <a:pt x="8" y="27"/>
                </a:lnTo>
                <a:lnTo>
                  <a:pt x="16" y="26"/>
                </a:lnTo>
                <a:lnTo>
                  <a:pt x="25" y="19"/>
                </a:lnTo>
                <a:lnTo>
                  <a:pt x="27" y="22"/>
                </a:lnTo>
                <a:lnTo>
                  <a:pt x="35" y="22"/>
                </a:lnTo>
                <a:lnTo>
                  <a:pt x="38" y="13"/>
                </a:lnTo>
                <a:lnTo>
                  <a:pt x="51" y="16"/>
                </a:lnTo>
                <a:lnTo>
                  <a:pt x="58" y="12"/>
                </a:lnTo>
                <a:lnTo>
                  <a:pt x="58" y="4"/>
                </a:lnTo>
                <a:lnTo>
                  <a:pt x="68" y="7"/>
                </a:lnTo>
                <a:lnTo>
                  <a:pt x="70" y="3"/>
                </a:lnTo>
                <a:lnTo>
                  <a:pt x="86" y="0"/>
                </a:lnTo>
                <a:lnTo>
                  <a:pt x="90" y="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4" name="Freeform 96">
            <a:extLst>
              <a:ext uri="{FF2B5EF4-FFF2-40B4-BE49-F238E27FC236}">
                <a16:creationId xmlns:a16="http://schemas.microsoft.com/office/drawing/2014/main" id="{4ABEAC59-3615-4C88-8161-699D687BE4DF}"/>
              </a:ext>
            </a:extLst>
          </p:cNvPr>
          <p:cNvSpPr>
            <a:spLocks/>
          </p:cNvSpPr>
          <p:nvPr/>
        </p:nvSpPr>
        <p:spPr bwMode="auto">
          <a:xfrm>
            <a:off x="6666844" y="4200259"/>
            <a:ext cx="46587" cy="20842"/>
          </a:xfrm>
          <a:custGeom>
            <a:avLst/>
            <a:gdLst>
              <a:gd name="T0" fmla="*/ 14 w 38"/>
              <a:gd name="T1" fmla="*/ 0 h 17"/>
              <a:gd name="T2" fmla="*/ 26 w 38"/>
              <a:gd name="T3" fmla="*/ 2 h 17"/>
              <a:gd name="T4" fmla="*/ 35 w 38"/>
              <a:gd name="T5" fmla="*/ 7 h 17"/>
              <a:gd name="T6" fmla="*/ 38 w 38"/>
              <a:gd name="T7" fmla="*/ 13 h 17"/>
              <a:gd name="T8" fmla="*/ 25 w 38"/>
              <a:gd name="T9" fmla="*/ 13 h 17"/>
              <a:gd name="T10" fmla="*/ 19 w 38"/>
              <a:gd name="T11" fmla="*/ 17 h 17"/>
              <a:gd name="T12" fmla="*/ 9 w 38"/>
              <a:gd name="T13" fmla="*/ 13 h 17"/>
              <a:gd name="T14" fmla="*/ 0 w 38"/>
              <a:gd name="T15" fmla="*/ 6 h 17"/>
              <a:gd name="T16" fmla="*/ 2 w 38"/>
              <a:gd name="T17" fmla="*/ 1 h 17"/>
              <a:gd name="T18" fmla="*/ 10 w 38"/>
              <a:gd name="T19" fmla="*/ 0 h 17"/>
              <a:gd name="T20" fmla="*/ 14 w 38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7">
                <a:moveTo>
                  <a:pt x="14" y="0"/>
                </a:moveTo>
                <a:lnTo>
                  <a:pt x="26" y="2"/>
                </a:lnTo>
                <a:lnTo>
                  <a:pt x="35" y="7"/>
                </a:lnTo>
                <a:lnTo>
                  <a:pt x="38" y="13"/>
                </a:lnTo>
                <a:lnTo>
                  <a:pt x="25" y="13"/>
                </a:lnTo>
                <a:lnTo>
                  <a:pt x="19" y="17"/>
                </a:lnTo>
                <a:lnTo>
                  <a:pt x="9" y="13"/>
                </a:lnTo>
                <a:lnTo>
                  <a:pt x="0" y="6"/>
                </a:lnTo>
                <a:lnTo>
                  <a:pt x="2" y="1"/>
                </a:lnTo>
                <a:lnTo>
                  <a:pt x="10" y="0"/>
                </a:lnTo>
                <a:lnTo>
                  <a:pt x="14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5" name="Freeform 97">
            <a:extLst>
              <a:ext uri="{FF2B5EF4-FFF2-40B4-BE49-F238E27FC236}">
                <a16:creationId xmlns:a16="http://schemas.microsoft.com/office/drawing/2014/main" id="{98C09CD3-3E5C-4AD0-AAA8-9D1709C3BC9E}"/>
              </a:ext>
            </a:extLst>
          </p:cNvPr>
          <p:cNvSpPr>
            <a:spLocks/>
          </p:cNvSpPr>
          <p:nvPr/>
        </p:nvSpPr>
        <p:spPr bwMode="auto">
          <a:xfrm>
            <a:off x="9160474" y="3821432"/>
            <a:ext cx="85818" cy="106660"/>
          </a:xfrm>
          <a:custGeom>
            <a:avLst/>
            <a:gdLst>
              <a:gd name="T0" fmla="*/ 5 w 70"/>
              <a:gd name="T1" fmla="*/ 21 h 87"/>
              <a:gd name="T2" fmla="*/ 8 w 70"/>
              <a:gd name="T3" fmla="*/ 14 h 87"/>
              <a:gd name="T4" fmla="*/ 28 w 70"/>
              <a:gd name="T5" fmla="*/ 22 h 87"/>
              <a:gd name="T6" fmla="*/ 60 w 70"/>
              <a:gd name="T7" fmla="*/ 0 h 87"/>
              <a:gd name="T8" fmla="*/ 70 w 70"/>
              <a:gd name="T9" fmla="*/ 26 h 87"/>
              <a:gd name="T10" fmla="*/ 67 w 70"/>
              <a:gd name="T11" fmla="*/ 29 h 87"/>
              <a:gd name="T12" fmla="*/ 33 w 70"/>
              <a:gd name="T13" fmla="*/ 39 h 87"/>
              <a:gd name="T14" fmla="*/ 52 w 70"/>
              <a:gd name="T15" fmla="*/ 60 h 87"/>
              <a:gd name="T16" fmla="*/ 47 w 70"/>
              <a:gd name="T17" fmla="*/ 63 h 87"/>
              <a:gd name="T18" fmla="*/ 45 w 70"/>
              <a:gd name="T19" fmla="*/ 70 h 87"/>
              <a:gd name="T20" fmla="*/ 32 w 70"/>
              <a:gd name="T21" fmla="*/ 73 h 87"/>
              <a:gd name="T22" fmla="*/ 28 w 70"/>
              <a:gd name="T23" fmla="*/ 81 h 87"/>
              <a:gd name="T24" fmla="*/ 21 w 70"/>
              <a:gd name="T25" fmla="*/ 87 h 87"/>
              <a:gd name="T26" fmla="*/ 1 w 70"/>
              <a:gd name="T27" fmla="*/ 84 h 87"/>
              <a:gd name="T28" fmla="*/ 0 w 70"/>
              <a:gd name="T29" fmla="*/ 81 h 87"/>
              <a:gd name="T30" fmla="*/ 6 w 70"/>
              <a:gd name="T31" fmla="*/ 47 h 87"/>
              <a:gd name="T32" fmla="*/ 5 w 70"/>
              <a:gd name="T33" fmla="*/ 39 h 87"/>
              <a:gd name="T34" fmla="*/ 7 w 70"/>
              <a:gd name="T35" fmla="*/ 33 h 87"/>
              <a:gd name="T36" fmla="*/ 5 w 70"/>
              <a:gd name="T37" fmla="*/ 2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0" h="87">
                <a:moveTo>
                  <a:pt x="5" y="21"/>
                </a:moveTo>
                <a:lnTo>
                  <a:pt x="8" y="14"/>
                </a:lnTo>
                <a:lnTo>
                  <a:pt x="28" y="22"/>
                </a:lnTo>
                <a:lnTo>
                  <a:pt x="60" y="0"/>
                </a:lnTo>
                <a:lnTo>
                  <a:pt x="70" y="26"/>
                </a:lnTo>
                <a:lnTo>
                  <a:pt x="67" y="29"/>
                </a:lnTo>
                <a:lnTo>
                  <a:pt x="33" y="39"/>
                </a:lnTo>
                <a:lnTo>
                  <a:pt x="52" y="60"/>
                </a:lnTo>
                <a:lnTo>
                  <a:pt x="47" y="63"/>
                </a:lnTo>
                <a:lnTo>
                  <a:pt x="45" y="70"/>
                </a:lnTo>
                <a:lnTo>
                  <a:pt x="32" y="73"/>
                </a:lnTo>
                <a:lnTo>
                  <a:pt x="28" y="81"/>
                </a:lnTo>
                <a:lnTo>
                  <a:pt x="21" y="87"/>
                </a:lnTo>
                <a:lnTo>
                  <a:pt x="1" y="84"/>
                </a:lnTo>
                <a:lnTo>
                  <a:pt x="0" y="81"/>
                </a:lnTo>
                <a:lnTo>
                  <a:pt x="6" y="47"/>
                </a:lnTo>
                <a:lnTo>
                  <a:pt x="5" y="39"/>
                </a:lnTo>
                <a:lnTo>
                  <a:pt x="7" y="33"/>
                </a:lnTo>
                <a:lnTo>
                  <a:pt x="5" y="2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6" name="Freeform 98">
            <a:extLst>
              <a:ext uri="{FF2B5EF4-FFF2-40B4-BE49-F238E27FC236}">
                <a16:creationId xmlns:a16="http://schemas.microsoft.com/office/drawing/2014/main" id="{4F389641-C74E-49C7-8AD1-26E0E67F882C}"/>
              </a:ext>
            </a:extLst>
          </p:cNvPr>
          <p:cNvSpPr>
            <a:spLocks/>
          </p:cNvSpPr>
          <p:nvPr/>
        </p:nvSpPr>
        <p:spPr bwMode="auto">
          <a:xfrm>
            <a:off x="11229916" y="3796914"/>
            <a:ext cx="46587" cy="41684"/>
          </a:xfrm>
          <a:custGeom>
            <a:avLst/>
            <a:gdLst>
              <a:gd name="T0" fmla="*/ 33 w 38"/>
              <a:gd name="T1" fmla="*/ 4 h 34"/>
              <a:gd name="T2" fmla="*/ 38 w 38"/>
              <a:gd name="T3" fmla="*/ 11 h 34"/>
              <a:gd name="T4" fmla="*/ 34 w 38"/>
              <a:gd name="T5" fmla="*/ 24 h 34"/>
              <a:gd name="T6" fmla="*/ 24 w 38"/>
              <a:gd name="T7" fmla="*/ 17 h 34"/>
              <a:gd name="T8" fmla="*/ 17 w 38"/>
              <a:gd name="T9" fmla="*/ 22 h 34"/>
              <a:gd name="T10" fmla="*/ 17 w 38"/>
              <a:gd name="T11" fmla="*/ 34 h 34"/>
              <a:gd name="T12" fmla="*/ 4 w 38"/>
              <a:gd name="T13" fmla="*/ 28 h 34"/>
              <a:gd name="T14" fmla="*/ 0 w 38"/>
              <a:gd name="T15" fmla="*/ 18 h 34"/>
              <a:gd name="T16" fmla="*/ 4 w 38"/>
              <a:gd name="T17" fmla="*/ 6 h 34"/>
              <a:gd name="T18" fmla="*/ 15 w 38"/>
              <a:gd name="T19" fmla="*/ 8 h 34"/>
              <a:gd name="T20" fmla="*/ 19 w 38"/>
              <a:gd name="T21" fmla="*/ 0 h 34"/>
              <a:gd name="T22" fmla="*/ 33 w 38"/>
              <a:gd name="T23" fmla="*/ 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" h="34">
                <a:moveTo>
                  <a:pt x="33" y="4"/>
                </a:moveTo>
                <a:lnTo>
                  <a:pt x="38" y="11"/>
                </a:lnTo>
                <a:lnTo>
                  <a:pt x="34" y="24"/>
                </a:lnTo>
                <a:lnTo>
                  <a:pt x="24" y="17"/>
                </a:lnTo>
                <a:lnTo>
                  <a:pt x="17" y="22"/>
                </a:lnTo>
                <a:lnTo>
                  <a:pt x="17" y="34"/>
                </a:lnTo>
                <a:lnTo>
                  <a:pt x="4" y="28"/>
                </a:lnTo>
                <a:lnTo>
                  <a:pt x="0" y="18"/>
                </a:lnTo>
                <a:lnTo>
                  <a:pt x="4" y="6"/>
                </a:lnTo>
                <a:lnTo>
                  <a:pt x="15" y="8"/>
                </a:lnTo>
                <a:lnTo>
                  <a:pt x="19" y="0"/>
                </a:ln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7" name="Freeform 99">
            <a:extLst>
              <a:ext uri="{FF2B5EF4-FFF2-40B4-BE49-F238E27FC236}">
                <a16:creationId xmlns:a16="http://schemas.microsoft.com/office/drawing/2014/main" id="{BD2EEF1D-19BD-4915-854A-B48D215106CC}"/>
              </a:ext>
            </a:extLst>
          </p:cNvPr>
          <p:cNvSpPr>
            <a:spLocks/>
          </p:cNvSpPr>
          <p:nvPr/>
        </p:nvSpPr>
        <p:spPr bwMode="auto">
          <a:xfrm>
            <a:off x="11168618" y="3619147"/>
            <a:ext cx="213319" cy="262358"/>
          </a:xfrm>
          <a:custGeom>
            <a:avLst/>
            <a:gdLst>
              <a:gd name="T0" fmla="*/ 164 w 174"/>
              <a:gd name="T1" fmla="*/ 87 h 214"/>
              <a:gd name="T2" fmla="*/ 166 w 174"/>
              <a:gd name="T3" fmla="*/ 104 h 214"/>
              <a:gd name="T4" fmla="*/ 174 w 174"/>
              <a:gd name="T5" fmla="*/ 114 h 214"/>
              <a:gd name="T6" fmla="*/ 171 w 174"/>
              <a:gd name="T7" fmla="*/ 129 h 214"/>
              <a:gd name="T8" fmla="*/ 154 w 174"/>
              <a:gd name="T9" fmla="*/ 139 h 214"/>
              <a:gd name="T10" fmla="*/ 124 w 174"/>
              <a:gd name="T11" fmla="*/ 140 h 214"/>
              <a:gd name="T12" fmla="*/ 109 w 174"/>
              <a:gd name="T13" fmla="*/ 163 h 214"/>
              <a:gd name="T14" fmla="*/ 94 w 174"/>
              <a:gd name="T15" fmla="*/ 155 h 214"/>
              <a:gd name="T16" fmla="*/ 87 w 174"/>
              <a:gd name="T17" fmla="*/ 140 h 214"/>
              <a:gd name="T18" fmla="*/ 59 w 174"/>
              <a:gd name="T19" fmla="*/ 145 h 214"/>
              <a:gd name="T20" fmla="*/ 42 w 174"/>
              <a:gd name="T21" fmla="*/ 154 h 214"/>
              <a:gd name="T22" fmla="*/ 22 w 174"/>
              <a:gd name="T23" fmla="*/ 155 h 214"/>
              <a:gd name="T24" fmla="*/ 46 w 174"/>
              <a:gd name="T25" fmla="*/ 170 h 214"/>
              <a:gd name="T26" fmla="*/ 48 w 174"/>
              <a:gd name="T27" fmla="*/ 205 h 214"/>
              <a:gd name="T28" fmla="*/ 40 w 174"/>
              <a:gd name="T29" fmla="*/ 214 h 214"/>
              <a:gd name="T30" fmla="*/ 28 w 174"/>
              <a:gd name="T31" fmla="*/ 206 h 214"/>
              <a:gd name="T32" fmla="*/ 26 w 174"/>
              <a:gd name="T33" fmla="*/ 187 h 214"/>
              <a:gd name="T34" fmla="*/ 12 w 174"/>
              <a:gd name="T35" fmla="*/ 181 h 214"/>
              <a:gd name="T36" fmla="*/ 0 w 174"/>
              <a:gd name="T37" fmla="*/ 167 h 214"/>
              <a:gd name="T38" fmla="*/ 14 w 174"/>
              <a:gd name="T39" fmla="*/ 160 h 214"/>
              <a:gd name="T40" fmla="*/ 17 w 174"/>
              <a:gd name="T41" fmla="*/ 148 h 214"/>
              <a:gd name="T42" fmla="*/ 30 w 174"/>
              <a:gd name="T43" fmla="*/ 137 h 214"/>
              <a:gd name="T44" fmla="*/ 37 w 174"/>
              <a:gd name="T45" fmla="*/ 123 h 214"/>
              <a:gd name="T46" fmla="*/ 68 w 174"/>
              <a:gd name="T47" fmla="*/ 117 h 214"/>
              <a:gd name="T48" fmla="*/ 89 w 174"/>
              <a:gd name="T49" fmla="*/ 121 h 214"/>
              <a:gd name="T50" fmla="*/ 89 w 174"/>
              <a:gd name="T51" fmla="*/ 84 h 214"/>
              <a:gd name="T52" fmla="*/ 106 w 174"/>
              <a:gd name="T53" fmla="*/ 94 h 214"/>
              <a:gd name="T54" fmla="*/ 120 w 174"/>
              <a:gd name="T55" fmla="*/ 73 h 214"/>
              <a:gd name="T56" fmla="*/ 126 w 174"/>
              <a:gd name="T57" fmla="*/ 65 h 214"/>
              <a:gd name="T58" fmla="*/ 123 w 174"/>
              <a:gd name="T59" fmla="*/ 40 h 214"/>
              <a:gd name="T60" fmla="*/ 108 w 174"/>
              <a:gd name="T61" fmla="*/ 17 h 214"/>
              <a:gd name="T62" fmla="*/ 107 w 174"/>
              <a:gd name="T63" fmla="*/ 4 h 214"/>
              <a:gd name="T64" fmla="*/ 123 w 174"/>
              <a:gd name="T65" fmla="*/ 0 h 214"/>
              <a:gd name="T66" fmla="*/ 149 w 174"/>
              <a:gd name="T67" fmla="*/ 29 h 214"/>
              <a:gd name="T68" fmla="*/ 157 w 174"/>
              <a:gd name="T69" fmla="*/ 45 h 214"/>
              <a:gd name="T70" fmla="*/ 153 w 174"/>
              <a:gd name="T71" fmla="*/ 66 h 214"/>
              <a:gd name="T72" fmla="*/ 164 w 174"/>
              <a:gd name="T73" fmla="*/ 87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" h="214">
                <a:moveTo>
                  <a:pt x="164" y="87"/>
                </a:moveTo>
                <a:lnTo>
                  <a:pt x="166" y="104"/>
                </a:lnTo>
                <a:lnTo>
                  <a:pt x="174" y="114"/>
                </a:lnTo>
                <a:lnTo>
                  <a:pt x="171" y="129"/>
                </a:lnTo>
                <a:lnTo>
                  <a:pt x="154" y="139"/>
                </a:lnTo>
                <a:lnTo>
                  <a:pt x="124" y="140"/>
                </a:lnTo>
                <a:lnTo>
                  <a:pt x="109" y="163"/>
                </a:lnTo>
                <a:lnTo>
                  <a:pt x="94" y="155"/>
                </a:lnTo>
                <a:lnTo>
                  <a:pt x="87" y="140"/>
                </a:lnTo>
                <a:lnTo>
                  <a:pt x="59" y="145"/>
                </a:lnTo>
                <a:lnTo>
                  <a:pt x="42" y="154"/>
                </a:lnTo>
                <a:lnTo>
                  <a:pt x="22" y="155"/>
                </a:lnTo>
                <a:lnTo>
                  <a:pt x="46" y="170"/>
                </a:lnTo>
                <a:lnTo>
                  <a:pt x="48" y="205"/>
                </a:lnTo>
                <a:lnTo>
                  <a:pt x="40" y="214"/>
                </a:lnTo>
                <a:lnTo>
                  <a:pt x="28" y="206"/>
                </a:lnTo>
                <a:lnTo>
                  <a:pt x="26" y="187"/>
                </a:lnTo>
                <a:lnTo>
                  <a:pt x="12" y="181"/>
                </a:lnTo>
                <a:lnTo>
                  <a:pt x="0" y="167"/>
                </a:lnTo>
                <a:lnTo>
                  <a:pt x="14" y="160"/>
                </a:lnTo>
                <a:lnTo>
                  <a:pt x="17" y="148"/>
                </a:lnTo>
                <a:lnTo>
                  <a:pt x="30" y="137"/>
                </a:lnTo>
                <a:lnTo>
                  <a:pt x="37" y="123"/>
                </a:lnTo>
                <a:lnTo>
                  <a:pt x="68" y="117"/>
                </a:lnTo>
                <a:lnTo>
                  <a:pt x="89" y="121"/>
                </a:lnTo>
                <a:lnTo>
                  <a:pt x="89" y="84"/>
                </a:lnTo>
                <a:lnTo>
                  <a:pt x="106" y="94"/>
                </a:lnTo>
                <a:lnTo>
                  <a:pt x="120" y="73"/>
                </a:lnTo>
                <a:lnTo>
                  <a:pt x="126" y="65"/>
                </a:lnTo>
                <a:lnTo>
                  <a:pt x="123" y="40"/>
                </a:lnTo>
                <a:lnTo>
                  <a:pt x="108" y="17"/>
                </a:lnTo>
                <a:lnTo>
                  <a:pt x="107" y="4"/>
                </a:lnTo>
                <a:lnTo>
                  <a:pt x="123" y="0"/>
                </a:lnTo>
                <a:lnTo>
                  <a:pt x="149" y="29"/>
                </a:lnTo>
                <a:lnTo>
                  <a:pt x="157" y="45"/>
                </a:lnTo>
                <a:lnTo>
                  <a:pt x="153" y="66"/>
                </a:lnTo>
                <a:lnTo>
                  <a:pt x="164" y="87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8" name="Freeform 100">
            <a:extLst>
              <a:ext uri="{FF2B5EF4-FFF2-40B4-BE49-F238E27FC236}">
                <a16:creationId xmlns:a16="http://schemas.microsoft.com/office/drawing/2014/main" id="{5CDC0591-560F-485C-8AB8-4A8C7E31F626}"/>
              </a:ext>
            </a:extLst>
          </p:cNvPr>
          <p:cNvSpPr>
            <a:spLocks/>
          </p:cNvSpPr>
          <p:nvPr/>
        </p:nvSpPr>
        <p:spPr bwMode="auto">
          <a:xfrm>
            <a:off x="11265468" y="3513715"/>
            <a:ext cx="110338" cy="100529"/>
          </a:xfrm>
          <a:custGeom>
            <a:avLst/>
            <a:gdLst>
              <a:gd name="T0" fmla="*/ 51 w 90"/>
              <a:gd name="T1" fmla="*/ 29 h 82"/>
              <a:gd name="T2" fmla="*/ 65 w 90"/>
              <a:gd name="T3" fmla="*/ 33 h 82"/>
              <a:gd name="T4" fmla="*/ 71 w 90"/>
              <a:gd name="T5" fmla="*/ 24 h 82"/>
              <a:gd name="T6" fmla="*/ 90 w 90"/>
              <a:gd name="T7" fmla="*/ 47 h 82"/>
              <a:gd name="T8" fmla="*/ 69 w 90"/>
              <a:gd name="T9" fmla="*/ 53 h 82"/>
              <a:gd name="T10" fmla="*/ 67 w 90"/>
              <a:gd name="T11" fmla="*/ 73 h 82"/>
              <a:gd name="T12" fmla="*/ 32 w 90"/>
              <a:gd name="T13" fmla="*/ 59 h 82"/>
              <a:gd name="T14" fmla="*/ 36 w 90"/>
              <a:gd name="T15" fmla="*/ 82 h 82"/>
              <a:gd name="T16" fmla="*/ 18 w 90"/>
              <a:gd name="T17" fmla="*/ 82 h 82"/>
              <a:gd name="T18" fmla="*/ 3 w 90"/>
              <a:gd name="T19" fmla="*/ 62 h 82"/>
              <a:gd name="T20" fmla="*/ 2 w 90"/>
              <a:gd name="T21" fmla="*/ 46 h 82"/>
              <a:gd name="T22" fmla="*/ 19 w 90"/>
              <a:gd name="T23" fmla="*/ 45 h 82"/>
              <a:gd name="T24" fmla="*/ 6 w 90"/>
              <a:gd name="T25" fmla="*/ 16 h 82"/>
              <a:gd name="T26" fmla="*/ 0 w 90"/>
              <a:gd name="T27" fmla="*/ 0 h 82"/>
              <a:gd name="T28" fmla="*/ 33 w 90"/>
              <a:gd name="T29" fmla="*/ 22 h 82"/>
              <a:gd name="T30" fmla="*/ 51 w 90"/>
              <a:gd name="T31" fmla="*/ 2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" h="82">
                <a:moveTo>
                  <a:pt x="51" y="29"/>
                </a:moveTo>
                <a:lnTo>
                  <a:pt x="65" y="33"/>
                </a:lnTo>
                <a:lnTo>
                  <a:pt x="71" y="24"/>
                </a:lnTo>
                <a:lnTo>
                  <a:pt x="90" y="47"/>
                </a:lnTo>
                <a:lnTo>
                  <a:pt x="69" y="53"/>
                </a:lnTo>
                <a:lnTo>
                  <a:pt x="67" y="73"/>
                </a:lnTo>
                <a:lnTo>
                  <a:pt x="32" y="59"/>
                </a:lnTo>
                <a:lnTo>
                  <a:pt x="36" y="82"/>
                </a:lnTo>
                <a:lnTo>
                  <a:pt x="18" y="82"/>
                </a:lnTo>
                <a:lnTo>
                  <a:pt x="3" y="62"/>
                </a:lnTo>
                <a:lnTo>
                  <a:pt x="2" y="46"/>
                </a:lnTo>
                <a:lnTo>
                  <a:pt x="19" y="45"/>
                </a:lnTo>
                <a:lnTo>
                  <a:pt x="6" y="16"/>
                </a:lnTo>
                <a:lnTo>
                  <a:pt x="0" y="0"/>
                </a:lnTo>
                <a:lnTo>
                  <a:pt x="33" y="22"/>
                </a:lnTo>
                <a:lnTo>
                  <a:pt x="51" y="2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9" name="Freeform 101">
            <a:extLst>
              <a:ext uri="{FF2B5EF4-FFF2-40B4-BE49-F238E27FC236}">
                <a16:creationId xmlns:a16="http://schemas.microsoft.com/office/drawing/2014/main" id="{1D51193C-F625-4C8D-9067-DD9B7B8C09C2}"/>
              </a:ext>
            </a:extLst>
          </p:cNvPr>
          <p:cNvSpPr>
            <a:spLocks/>
          </p:cNvSpPr>
          <p:nvPr/>
        </p:nvSpPr>
        <p:spPr bwMode="auto">
          <a:xfrm>
            <a:off x="9324754" y="3270971"/>
            <a:ext cx="799335" cy="366567"/>
          </a:xfrm>
          <a:custGeom>
            <a:avLst/>
            <a:gdLst>
              <a:gd name="T0" fmla="*/ 429 w 652"/>
              <a:gd name="T1" fmla="*/ 270 h 299"/>
              <a:gd name="T2" fmla="*/ 408 w 652"/>
              <a:gd name="T3" fmla="*/ 299 h 299"/>
              <a:gd name="T4" fmla="*/ 395 w 652"/>
              <a:gd name="T5" fmla="*/ 289 h 299"/>
              <a:gd name="T6" fmla="*/ 365 w 652"/>
              <a:gd name="T7" fmla="*/ 272 h 299"/>
              <a:gd name="T8" fmla="*/ 352 w 652"/>
              <a:gd name="T9" fmla="*/ 251 h 299"/>
              <a:gd name="T10" fmla="*/ 300 w 652"/>
              <a:gd name="T11" fmla="*/ 237 h 299"/>
              <a:gd name="T12" fmla="*/ 260 w 652"/>
              <a:gd name="T13" fmla="*/ 222 h 299"/>
              <a:gd name="T14" fmla="*/ 215 w 652"/>
              <a:gd name="T15" fmla="*/ 200 h 299"/>
              <a:gd name="T16" fmla="*/ 172 w 652"/>
              <a:gd name="T17" fmla="*/ 210 h 299"/>
              <a:gd name="T18" fmla="*/ 183 w 652"/>
              <a:gd name="T19" fmla="*/ 286 h 299"/>
              <a:gd name="T20" fmla="*/ 155 w 652"/>
              <a:gd name="T21" fmla="*/ 265 h 299"/>
              <a:gd name="T22" fmla="*/ 131 w 652"/>
              <a:gd name="T23" fmla="*/ 276 h 299"/>
              <a:gd name="T24" fmla="*/ 131 w 652"/>
              <a:gd name="T25" fmla="*/ 262 h 299"/>
              <a:gd name="T26" fmla="*/ 106 w 652"/>
              <a:gd name="T27" fmla="*/ 248 h 299"/>
              <a:gd name="T28" fmla="*/ 84 w 652"/>
              <a:gd name="T29" fmla="*/ 224 h 299"/>
              <a:gd name="T30" fmla="*/ 98 w 652"/>
              <a:gd name="T31" fmla="*/ 220 h 299"/>
              <a:gd name="T32" fmla="*/ 108 w 652"/>
              <a:gd name="T33" fmla="*/ 201 h 299"/>
              <a:gd name="T34" fmla="*/ 121 w 652"/>
              <a:gd name="T35" fmla="*/ 184 h 299"/>
              <a:gd name="T36" fmla="*/ 99 w 652"/>
              <a:gd name="T37" fmla="*/ 173 h 299"/>
              <a:gd name="T38" fmla="*/ 67 w 652"/>
              <a:gd name="T39" fmla="*/ 177 h 299"/>
              <a:gd name="T40" fmla="*/ 44 w 652"/>
              <a:gd name="T41" fmla="*/ 178 h 299"/>
              <a:gd name="T42" fmla="*/ 29 w 652"/>
              <a:gd name="T43" fmla="*/ 154 h 299"/>
              <a:gd name="T44" fmla="*/ 0 w 652"/>
              <a:gd name="T45" fmla="*/ 140 h 299"/>
              <a:gd name="T46" fmla="*/ 0 w 652"/>
              <a:gd name="T47" fmla="*/ 121 h 299"/>
              <a:gd name="T48" fmla="*/ 26 w 652"/>
              <a:gd name="T49" fmla="*/ 110 h 299"/>
              <a:gd name="T50" fmla="*/ 51 w 652"/>
              <a:gd name="T51" fmla="*/ 74 h 299"/>
              <a:gd name="T52" fmla="*/ 115 w 652"/>
              <a:gd name="T53" fmla="*/ 87 h 299"/>
              <a:gd name="T54" fmla="*/ 150 w 652"/>
              <a:gd name="T55" fmla="*/ 87 h 299"/>
              <a:gd name="T56" fmla="*/ 199 w 652"/>
              <a:gd name="T57" fmla="*/ 97 h 299"/>
              <a:gd name="T58" fmla="*/ 224 w 652"/>
              <a:gd name="T59" fmla="*/ 92 h 299"/>
              <a:gd name="T60" fmla="*/ 194 w 652"/>
              <a:gd name="T61" fmla="*/ 69 h 299"/>
              <a:gd name="T62" fmla="*/ 201 w 652"/>
              <a:gd name="T63" fmla="*/ 53 h 299"/>
              <a:gd name="T64" fmla="*/ 198 w 652"/>
              <a:gd name="T65" fmla="*/ 34 h 299"/>
              <a:gd name="T66" fmla="*/ 257 w 652"/>
              <a:gd name="T67" fmla="*/ 21 h 299"/>
              <a:gd name="T68" fmla="*/ 298 w 652"/>
              <a:gd name="T69" fmla="*/ 9 h 299"/>
              <a:gd name="T70" fmla="*/ 338 w 652"/>
              <a:gd name="T71" fmla="*/ 5 h 299"/>
              <a:gd name="T72" fmla="*/ 366 w 652"/>
              <a:gd name="T73" fmla="*/ 20 h 299"/>
              <a:gd name="T74" fmla="*/ 393 w 652"/>
              <a:gd name="T75" fmla="*/ 38 h 299"/>
              <a:gd name="T76" fmla="*/ 437 w 652"/>
              <a:gd name="T77" fmla="*/ 18 h 299"/>
              <a:gd name="T78" fmla="*/ 462 w 652"/>
              <a:gd name="T79" fmla="*/ 39 h 299"/>
              <a:gd name="T80" fmla="*/ 524 w 652"/>
              <a:gd name="T81" fmla="*/ 80 h 299"/>
              <a:gd name="T82" fmla="*/ 571 w 652"/>
              <a:gd name="T83" fmla="*/ 86 h 299"/>
              <a:gd name="T84" fmla="*/ 595 w 652"/>
              <a:gd name="T85" fmla="*/ 102 h 299"/>
              <a:gd name="T86" fmla="*/ 619 w 652"/>
              <a:gd name="T87" fmla="*/ 114 h 299"/>
              <a:gd name="T88" fmla="*/ 652 w 652"/>
              <a:gd name="T89" fmla="*/ 124 h 299"/>
              <a:gd name="T90" fmla="*/ 634 w 652"/>
              <a:gd name="T91" fmla="*/ 139 h 299"/>
              <a:gd name="T92" fmla="*/ 637 w 652"/>
              <a:gd name="T93" fmla="*/ 169 h 299"/>
              <a:gd name="T94" fmla="*/ 605 w 652"/>
              <a:gd name="T95" fmla="*/ 199 h 299"/>
              <a:gd name="T96" fmla="*/ 569 w 652"/>
              <a:gd name="T97" fmla="*/ 211 h 299"/>
              <a:gd name="T98" fmla="*/ 588 w 652"/>
              <a:gd name="T99" fmla="*/ 252 h 299"/>
              <a:gd name="T100" fmla="*/ 581 w 652"/>
              <a:gd name="T101" fmla="*/ 261 h 299"/>
              <a:gd name="T102" fmla="*/ 545 w 652"/>
              <a:gd name="T103" fmla="*/ 252 h 299"/>
              <a:gd name="T104" fmla="*/ 512 w 652"/>
              <a:gd name="T105" fmla="*/ 253 h 299"/>
              <a:gd name="T106" fmla="*/ 477 w 652"/>
              <a:gd name="T107" fmla="*/ 249 h 299"/>
              <a:gd name="T108" fmla="*/ 449 w 652"/>
              <a:gd name="T109" fmla="*/ 254 h 299"/>
              <a:gd name="T110" fmla="*/ 438 w 652"/>
              <a:gd name="T111" fmla="*/ 26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52" h="299">
                <a:moveTo>
                  <a:pt x="438" y="266"/>
                </a:moveTo>
                <a:lnTo>
                  <a:pt x="429" y="270"/>
                </a:lnTo>
                <a:lnTo>
                  <a:pt x="412" y="284"/>
                </a:lnTo>
                <a:lnTo>
                  <a:pt x="408" y="299"/>
                </a:lnTo>
                <a:lnTo>
                  <a:pt x="402" y="299"/>
                </a:lnTo>
                <a:lnTo>
                  <a:pt x="395" y="289"/>
                </a:lnTo>
                <a:lnTo>
                  <a:pt x="373" y="288"/>
                </a:lnTo>
                <a:lnTo>
                  <a:pt x="365" y="272"/>
                </a:lnTo>
                <a:lnTo>
                  <a:pt x="357" y="271"/>
                </a:lnTo>
                <a:lnTo>
                  <a:pt x="352" y="251"/>
                </a:lnTo>
                <a:lnTo>
                  <a:pt x="328" y="236"/>
                </a:lnTo>
                <a:lnTo>
                  <a:pt x="300" y="237"/>
                </a:lnTo>
                <a:lnTo>
                  <a:pt x="281" y="240"/>
                </a:lnTo>
                <a:lnTo>
                  <a:pt x="260" y="222"/>
                </a:lnTo>
                <a:lnTo>
                  <a:pt x="245" y="214"/>
                </a:lnTo>
                <a:lnTo>
                  <a:pt x="215" y="200"/>
                </a:lnTo>
                <a:lnTo>
                  <a:pt x="211" y="198"/>
                </a:lnTo>
                <a:lnTo>
                  <a:pt x="172" y="210"/>
                </a:lnTo>
                <a:lnTo>
                  <a:pt x="192" y="285"/>
                </a:lnTo>
                <a:lnTo>
                  <a:pt x="183" y="286"/>
                </a:lnTo>
                <a:lnTo>
                  <a:pt x="168" y="270"/>
                </a:lnTo>
                <a:lnTo>
                  <a:pt x="155" y="265"/>
                </a:lnTo>
                <a:lnTo>
                  <a:pt x="137" y="269"/>
                </a:lnTo>
                <a:lnTo>
                  <a:pt x="131" y="276"/>
                </a:lnTo>
                <a:lnTo>
                  <a:pt x="129" y="271"/>
                </a:lnTo>
                <a:lnTo>
                  <a:pt x="131" y="262"/>
                </a:lnTo>
                <a:lnTo>
                  <a:pt x="127" y="255"/>
                </a:lnTo>
                <a:lnTo>
                  <a:pt x="106" y="248"/>
                </a:lnTo>
                <a:lnTo>
                  <a:pt x="94" y="230"/>
                </a:lnTo>
                <a:lnTo>
                  <a:pt x="84" y="224"/>
                </a:lnTo>
                <a:lnTo>
                  <a:pt x="81" y="218"/>
                </a:lnTo>
                <a:lnTo>
                  <a:pt x="98" y="220"/>
                </a:lnTo>
                <a:lnTo>
                  <a:pt x="95" y="205"/>
                </a:lnTo>
                <a:lnTo>
                  <a:pt x="108" y="201"/>
                </a:lnTo>
                <a:lnTo>
                  <a:pt x="123" y="204"/>
                </a:lnTo>
                <a:lnTo>
                  <a:pt x="121" y="184"/>
                </a:lnTo>
                <a:lnTo>
                  <a:pt x="115" y="172"/>
                </a:lnTo>
                <a:lnTo>
                  <a:pt x="99" y="173"/>
                </a:lnTo>
                <a:lnTo>
                  <a:pt x="84" y="168"/>
                </a:lnTo>
                <a:lnTo>
                  <a:pt x="67" y="177"/>
                </a:lnTo>
                <a:lnTo>
                  <a:pt x="53" y="181"/>
                </a:lnTo>
                <a:lnTo>
                  <a:pt x="44" y="178"/>
                </a:lnTo>
                <a:lnTo>
                  <a:pt x="43" y="167"/>
                </a:lnTo>
                <a:lnTo>
                  <a:pt x="29" y="154"/>
                </a:lnTo>
                <a:lnTo>
                  <a:pt x="17" y="154"/>
                </a:lnTo>
                <a:lnTo>
                  <a:pt x="0" y="140"/>
                </a:lnTo>
                <a:lnTo>
                  <a:pt x="6" y="125"/>
                </a:lnTo>
                <a:lnTo>
                  <a:pt x="0" y="121"/>
                </a:lnTo>
                <a:lnTo>
                  <a:pt x="7" y="99"/>
                </a:lnTo>
                <a:lnTo>
                  <a:pt x="26" y="110"/>
                </a:lnTo>
                <a:lnTo>
                  <a:pt x="25" y="96"/>
                </a:lnTo>
                <a:lnTo>
                  <a:pt x="51" y="74"/>
                </a:lnTo>
                <a:lnTo>
                  <a:pt x="76" y="73"/>
                </a:lnTo>
                <a:lnTo>
                  <a:pt x="115" y="87"/>
                </a:lnTo>
                <a:lnTo>
                  <a:pt x="136" y="95"/>
                </a:lnTo>
                <a:lnTo>
                  <a:pt x="150" y="87"/>
                </a:lnTo>
                <a:lnTo>
                  <a:pt x="175" y="87"/>
                </a:lnTo>
                <a:lnTo>
                  <a:pt x="199" y="97"/>
                </a:lnTo>
                <a:lnTo>
                  <a:pt x="202" y="91"/>
                </a:lnTo>
                <a:lnTo>
                  <a:pt x="224" y="92"/>
                </a:lnTo>
                <a:lnTo>
                  <a:pt x="225" y="82"/>
                </a:lnTo>
                <a:lnTo>
                  <a:pt x="194" y="69"/>
                </a:lnTo>
                <a:lnTo>
                  <a:pt x="206" y="59"/>
                </a:lnTo>
                <a:lnTo>
                  <a:pt x="201" y="53"/>
                </a:lnTo>
                <a:lnTo>
                  <a:pt x="214" y="48"/>
                </a:lnTo>
                <a:lnTo>
                  <a:pt x="198" y="34"/>
                </a:lnTo>
                <a:lnTo>
                  <a:pt x="202" y="28"/>
                </a:lnTo>
                <a:lnTo>
                  <a:pt x="257" y="21"/>
                </a:lnTo>
                <a:lnTo>
                  <a:pt x="263" y="16"/>
                </a:lnTo>
                <a:lnTo>
                  <a:pt x="298" y="9"/>
                </a:lnTo>
                <a:lnTo>
                  <a:pt x="309" y="0"/>
                </a:lnTo>
                <a:lnTo>
                  <a:pt x="338" y="5"/>
                </a:lnTo>
                <a:lnTo>
                  <a:pt x="352" y="25"/>
                </a:lnTo>
                <a:lnTo>
                  <a:pt x="366" y="20"/>
                </a:lnTo>
                <a:lnTo>
                  <a:pt x="389" y="27"/>
                </a:lnTo>
                <a:lnTo>
                  <a:pt x="393" y="38"/>
                </a:lnTo>
                <a:lnTo>
                  <a:pt x="407" y="37"/>
                </a:lnTo>
                <a:lnTo>
                  <a:pt x="437" y="18"/>
                </a:lnTo>
                <a:lnTo>
                  <a:pt x="434" y="24"/>
                </a:lnTo>
                <a:lnTo>
                  <a:pt x="462" y="39"/>
                </a:lnTo>
                <a:lnTo>
                  <a:pt x="520" y="90"/>
                </a:lnTo>
                <a:lnTo>
                  <a:pt x="524" y="80"/>
                </a:lnTo>
                <a:lnTo>
                  <a:pt x="551" y="92"/>
                </a:lnTo>
                <a:lnTo>
                  <a:pt x="571" y="86"/>
                </a:lnTo>
                <a:lnTo>
                  <a:pt x="582" y="90"/>
                </a:lnTo>
                <a:lnTo>
                  <a:pt x="595" y="102"/>
                </a:lnTo>
                <a:lnTo>
                  <a:pt x="608" y="106"/>
                </a:lnTo>
                <a:lnTo>
                  <a:pt x="619" y="114"/>
                </a:lnTo>
                <a:lnTo>
                  <a:pt x="638" y="111"/>
                </a:lnTo>
                <a:lnTo>
                  <a:pt x="652" y="124"/>
                </a:lnTo>
                <a:lnTo>
                  <a:pt x="647" y="137"/>
                </a:lnTo>
                <a:lnTo>
                  <a:pt x="634" y="139"/>
                </a:lnTo>
                <a:lnTo>
                  <a:pt x="642" y="160"/>
                </a:lnTo>
                <a:lnTo>
                  <a:pt x="637" y="169"/>
                </a:lnTo>
                <a:lnTo>
                  <a:pt x="602" y="162"/>
                </a:lnTo>
                <a:lnTo>
                  <a:pt x="605" y="199"/>
                </a:lnTo>
                <a:lnTo>
                  <a:pt x="599" y="203"/>
                </a:lnTo>
                <a:lnTo>
                  <a:pt x="569" y="211"/>
                </a:lnTo>
                <a:lnTo>
                  <a:pt x="597" y="247"/>
                </a:lnTo>
                <a:lnTo>
                  <a:pt x="588" y="252"/>
                </a:lnTo>
                <a:lnTo>
                  <a:pt x="593" y="264"/>
                </a:lnTo>
                <a:lnTo>
                  <a:pt x="581" y="261"/>
                </a:lnTo>
                <a:lnTo>
                  <a:pt x="571" y="254"/>
                </a:lnTo>
                <a:lnTo>
                  <a:pt x="545" y="252"/>
                </a:lnTo>
                <a:lnTo>
                  <a:pt x="517" y="251"/>
                </a:lnTo>
                <a:lnTo>
                  <a:pt x="512" y="253"/>
                </a:lnTo>
                <a:lnTo>
                  <a:pt x="485" y="245"/>
                </a:lnTo>
                <a:lnTo>
                  <a:pt x="477" y="249"/>
                </a:lnTo>
                <a:lnTo>
                  <a:pt x="479" y="261"/>
                </a:lnTo>
                <a:lnTo>
                  <a:pt x="449" y="254"/>
                </a:lnTo>
                <a:lnTo>
                  <a:pt x="439" y="257"/>
                </a:lnTo>
                <a:lnTo>
                  <a:pt x="438" y="266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0" name="Freeform 102">
            <a:extLst>
              <a:ext uri="{FF2B5EF4-FFF2-40B4-BE49-F238E27FC236}">
                <a16:creationId xmlns:a16="http://schemas.microsoft.com/office/drawing/2014/main" id="{7A7A31CF-EF70-4602-A531-1111ABF41233}"/>
              </a:ext>
            </a:extLst>
          </p:cNvPr>
          <p:cNvSpPr>
            <a:spLocks/>
          </p:cNvSpPr>
          <p:nvPr/>
        </p:nvSpPr>
        <p:spPr bwMode="auto">
          <a:xfrm>
            <a:off x="9169055" y="4531272"/>
            <a:ext cx="178992" cy="259907"/>
          </a:xfrm>
          <a:custGeom>
            <a:avLst/>
            <a:gdLst>
              <a:gd name="T0" fmla="*/ 131 w 146"/>
              <a:gd name="T1" fmla="*/ 132 h 212"/>
              <a:gd name="T2" fmla="*/ 141 w 146"/>
              <a:gd name="T3" fmla="*/ 149 h 212"/>
              <a:gd name="T4" fmla="*/ 128 w 146"/>
              <a:gd name="T5" fmla="*/ 158 h 212"/>
              <a:gd name="T6" fmla="*/ 124 w 146"/>
              <a:gd name="T7" fmla="*/ 166 h 212"/>
              <a:gd name="T8" fmla="*/ 117 w 146"/>
              <a:gd name="T9" fmla="*/ 168 h 212"/>
              <a:gd name="T10" fmla="*/ 114 w 146"/>
              <a:gd name="T11" fmla="*/ 183 h 212"/>
              <a:gd name="T12" fmla="*/ 108 w 146"/>
              <a:gd name="T13" fmla="*/ 191 h 212"/>
              <a:gd name="T14" fmla="*/ 104 w 146"/>
              <a:gd name="T15" fmla="*/ 205 h 212"/>
              <a:gd name="T16" fmla="*/ 97 w 146"/>
              <a:gd name="T17" fmla="*/ 212 h 212"/>
              <a:gd name="T18" fmla="*/ 71 w 146"/>
              <a:gd name="T19" fmla="*/ 191 h 212"/>
              <a:gd name="T20" fmla="*/ 70 w 146"/>
              <a:gd name="T21" fmla="*/ 179 h 212"/>
              <a:gd name="T22" fmla="*/ 3 w 146"/>
              <a:gd name="T23" fmla="*/ 136 h 212"/>
              <a:gd name="T24" fmla="*/ 0 w 146"/>
              <a:gd name="T25" fmla="*/ 134 h 212"/>
              <a:gd name="T26" fmla="*/ 0 w 146"/>
              <a:gd name="T27" fmla="*/ 112 h 212"/>
              <a:gd name="T28" fmla="*/ 5 w 146"/>
              <a:gd name="T29" fmla="*/ 104 h 212"/>
              <a:gd name="T30" fmla="*/ 14 w 146"/>
              <a:gd name="T31" fmla="*/ 90 h 212"/>
              <a:gd name="T32" fmla="*/ 21 w 146"/>
              <a:gd name="T33" fmla="*/ 75 h 212"/>
              <a:gd name="T34" fmla="*/ 13 w 146"/>
              <a:gd name="T35" fmla="*/ 51 h 212"/>
              <a:gd name="T36" fmla="*/ 11 w 146"/>
              <a:gd name="T37" fmla="*/ 41 h 212"/>
              <a:gd name="T38" fmla="*/ 2 w 146"/>
              <a:gd name="T39" fmla="*/ 26 h 212"/>
              <a:gd name="T40" fmla="*/ 13 w 146"/>
              <a:gd name="T41" fmla="*/ 14 h 212"/>
              <a:gd name="T42" fmla="*/ 25 w 146"/>
              <a:gd name="T43" fmla="*/ 0 h 212"/>
              <a:gd name="T44" fmla="*/ 35 w 146"/>
              <a:gd name="T45" fmla="*/ 4 h 212"/>
              <a:gd name="T46" fmla="*/ 35 w 146"/>
              <a:gd name="T47" fmla="*/ 15 h 212"/>
              <a:gd name="T48" fmla="*/ 41 w 146"/>
              <a:gd name="T49" fmla="*/ 22 h 212"/>
              <a:gd name="T50" fmla="*/ 54 w 146"/>
              <a:gd name="T51" fmla="*/ 22 h 212"/>
              <a:gd name="T52" fmla="*/ 77 w 146"/>
              <a:gd name="T53" fmla="*/ 40 h 212"/>
              <a:gd name="T54" fmla="*/ 83 w 146"/>
              <a:gd name="T55" fmla="*/ 40 h 212"/>
              <a:gd name="T56" fmla="*/ 88 w 146"/>
              <a:gd name="T57" fmla="*/ 39 h 212"/>
              <a:gd name="T58" fmla="*/ 92 w 146"/>
              <a:gd name="T59" fmla="*/ 42 h 212"/>
              <a:gd name="T60" fmla="*/ 104 w 146"/>
              <a:gd name="T61" fmla="*/ 43 h 212"/>
              <a:gd name="T62" fmla="*/ 109 w 146"/>
              <a:gd name="T63" fmla="*/ 35 h 212"/>
              <a:gd name="T64" fmla="*/ 126 w 146"/>
              <a:gd name="T65" fmla="*/ 26 h 212"/>
              <a:gd name="T66" fmla="*/ 133 w 146"/>
              <a:gd name="T67" fmla="*/ 33 h 212"/>
              <a:gd name="T68" fmla="*/ 146 w 146"/>
              <a:gd name="T69" fmla="*/ 33 h 212"/>
              <a:gd name="T70" fmla="*/ 130 w 146"/>
              <a:gd name="T71" fmla="*/ 56 h 212"/>
              <a:gd name="T72" fmla="*/ 131 w 146"/>
              <a:gd name="T73" fmla="*/ 13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6" h="212">
                <a:moveTo>
                  <a:pt x="131" y="132"/>
                </a:moveTo>
                <a:lnTo>
                  <a:pt x="141" y="149"/>
                </a:lnTo>
                <a:lnTo>
                  <a:pt x="128" y="158"/>
                </a:lnTo>
                <a:lnTo>
                  <a:pt x="124" y="166"/>
                </a:lnTo>
                <a:lnTo>
                  <a:pt x="117" y="168"/>
                </a:lnTo>
                <a:lnTo>
                  <a:pt x="114" y="183"/>
                </a:lnTo>
                <a:lnTo>
                  <a:pt x="108" y="191"/>
                </a:lnTo>
                <a:lnTo>
                  <a:pt x="104" y="205"/>
                </a:lnTo>
                <a:lnTo>
                  <a:pt x="97" y="212"/>
                </a:lnTo>
                <a:lnTo>
                  <a:pt x="71" y="191"/>
                </a:lnTo>
                <a:lnTo>
                  <a:pt x="70" y="179"/>
                </a:lnTo>
                <a:lnTo>
                  <a:pt x="3" y="136"/>
                </a:lnTo>
                <a:lnTo>
                  <a:pt x="0" y="134"/>
                </a:lnTo>
                <a:lnTo>
                  <a:pt x="0" y="112"/>
                </a:lnTo>
                <a:lnTo>
                  <a:pt x="5" y="104"/>
                </a:lnTo>
                <a:lnTo>
                  <a:pt x="14" y="90"/>
                </a:lnTo>
                <a:lnTo>
                  <a:pt x="21" y="75"/>
                </a:lnTo>
                <a:lnTo>
                  <a:pt x="13" y="51"/>
                </a:lnTo>
                <a:lnTo>
                  <a:pt x="11" y="41"/>
                </a:lnTo>
                <a:lnTo>
                  <a:pt x="2" y="26"/>
                </a:lnTo>
                <a:lnTo>
                  <a:pt x="13" y="14"/>
                </a:lnTo>
                <a:lnTo>
                  <a:pt x="25" y="0"/>
                </a:lnTo>
                <a:lnTo>
                  <a:pt x="35" y="4"/>
                </a:lnTo>
                <a:lnTo>
                  <a:pt x="35" y="15"/>
                </a:lnTo>
                <a:lnTo>
                  <a:pt x="41" y="22"/>
                </a:lnTo>
                <a:lnTo>
                  <a:pt x="54" y="22"/>
                </a:lnTo>
                <a:lnTo>
                  <a:pt x="77" y="40"/>
                </a:lnTo>
                <a:lnTo>
                  <a:pt x="83" y="40"/>
                </a:lnTo>
                <a:lnTo>
                  <a:pt x="88" y="39"/>
                </a:lnTo>
                <a:lnTo>
                  <a:pt x="92" y="42"/>
                </a:lnTo>
                <a:lnTo>
                  <a:pt x="104" y="43"/>
                </a:lnTo>
                <a:lnTo>
                  <a:pt x="109" y="35"/>
                </a:lnTo>
                <a:lnTo>
                  <a:pt x="126" y="26"/>
                </a:lnTo>
                <a:lnTo>
                  <a:pt x="133" y="33"/>
                </a:lnTo>
                <a:lnTo>
                  <a:pt x="146" y="33"/>
                </a:lnTo>
                <a:lnTo>
                  <a:pt x="130" y="56"/>
                </a:lnTo>
                <a:lnTo>
                  <a:pt x="131" y="13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1" name="Freeform 103">
            <a:extLst>
              <a:ext uri="{FF2B5EF4-FFF2-40B4-BE49-F238E27FC236}">
                <a16:creationId xmlns:a16="http://schemas.microsoft.com/office/drawing/2014/main" id="{56CD89AD-DD95-4B57-8266-2A5C1F9C1B38}"/>
              </a:ext>
            </a:extLst>
          </p:cNvPr>
          <p:cNvSpPr>
            <a:spLocks/>
          </p:cNvSpPr>
          <p:nvPr/>
        </p:nvSpPr>
        <p:spPr bwMode="auto">
          <a:xfrm>
            <a:off x="9848243" y="3571335"/>
            <a:ext cx="203512" cy="100529"/>
          </a:xfrm>
          <a:custGeom>
            <a:avLst/>
            <a:gdLst>
              <a:gd name="T0" fmla="*/ 11 w 166"/>
              <a:gd name="T1" fmla="*/ 21 h 82"/>
              <a:gd name="T2" fmla="*/ 12 w 166"/>
              <a:gd name="T3" fmla="*/ 12 h 82"/>
              <a:gd name="T4" fmla="*/ 22 w 166"/>
              <a:gd name="T5" fmla="*/ 9 h 82"/>
              <a:gd name="T6" fmla="*/ 52 w 166"/>
              <a:gd name="T7" fmla="*/ 16 h 82"/>
              <a:gd name="T8" fmla="*/ 50 w 166"/>
              <a:gd name="T9" fmla="*/ 4 h 82"/>
              <a:gd name="T10" fmla="*/ 58 w 166"/>
              <a:gd name="T11" fmla="*/ 0 h 82"/>
              <a:gd name="T12" fmla="*/ 85 w 166"/>
              <a:gd name="T13" fmla="*/ 8 h 82"/>
              <a:gd name="T14" fmla="*/ 90 w 166"/>
              <a:gd name="T15" fmla="*/ 6 h 82"/>
              <a:gd name="T16" fmla="*/ 118 w 166"/>
              <a:gd name="T17" fmla="*/ 7 h 82"/>
              <a:gd name="T18" fmla="*/ 144 w 166"/>
              <a:gd name="T19" fmla="*/ 9 h 82"/>
              <a:gd name="T20" fmla="*/ 154 w 166"/>
              <a:gd name="T21" fmla="*/ 16 h 82"/>
              <a:gd name="T22" fmla="*/ 166 w 166"/>
              <a:gd name="T23" fmla="*/ 19 h 82"/>
              <a:gd name="T24" fmla="*/ 165 w 166"/>
              <a:gd name="T25" fmla="*/ 24 h 82"/>
              <a:gd name="T26" fmla="*/ 142 w 166"/>
              <a:gd name="T27" fmla="*/ 35 h 82"/>
              <a:gd name="T28" fmla="*/ 139 w 166"/>
              <a:gd name="T29" fmla="*/ 43 h 82"/>
              <a:gd name="T30" fmla="*/ 118 w 166"/>
              <a:gd name="T31" fmla="*/ 46 h 82"/>
              <a:gd name="T32" fmla="*/ 116 w 166"/>
              <a:gd name="T33" fmla="*/ 58 h 82"/>
              <a:gd name="T34" fmla="*/ 97 w 166"/>
              <a:gd name="T35" fmla="*/ 56 h 82"/>
              <a:gd name="T36" fmla="*/ 87 w 166"/>
              <a:gd name="T37" fmla="*/ 60 h 82"/>
              <a:gd name="T38" fmla="*/ 74 w 166"/>
              <a:gd name="T39" fmla="*/ 70 h 82"/>
              <a:gd name="T40" fmla="*/ 77 w 166"/>
              <a:gd name="T41" fmla="*/ 74 h 82"/>
              <a:gd name="T42" fmla="*/ 74 w 166"/>
              <a:gd name="T43" fmla="*/ 79 h 82"/>
              <a:gd name="T44" fmla="*/ 43 w 166"/>
              <a:gd name="T45" fmla="*/ 82 h 82"/>
              <a:gd name="T46" fmla="*/ 20 w 166"/>
              <a:gd name="T47" fmla="*/ 76 h 82"/>
              <a:gd name="T48" fmla="*/ 2 w 166"/>
              <a:gd name="T49" fmla="*/ 77 h 82"/>
              <a:gd name="T50" fmla="*/ 0 w 166"/>
              <a:gd name="T51" fmla="*/ 65 h 82"/>
              <a:gd name="T52" fmla="*/ 20 w 166"/>
              <a:gd name="T53" fmla="*/ 69 h 82"/>
              <a:gd name="T54" fmla="*/ 24 w 166"/>
              <a:gd name="T55" fmla="*/ 62 h 82"/>
              <a:gd name="T56" fmla="*/ 37 w 166"/>
              <a:gd name="T57" fmla="*/ 64 h 82"/>
              <a:gd name="T58" fmla="*/ 55 w 166"/>
              <a:gd name="T59" fmla="*/ 49 h 82"/>
              <a:gd name="T60" fmla="*/ 31 w 166"/>
              <a:gd name="T61" fmla="*/ 39 h 82"/>
              <a:gd name="T62" fmla="*/ 21 w 166"/>
              <a:gd name="T63" fmla="*/ 44 h 82"/>
              <a:gd name="T64" fmla="*/ 6 w 166"/>
              <a:gd name="T65" fmla="*/ 36 h 82"/>
              <a:gd name="T66" fmla="*/ 16 w 166"/>
              <a:gd name="T67" fmla="*/ 23 h 82"/>
              <a:gd name="T68" fmla="*/ 11 w 166"/>
              <a:gd name="T69" fmla="*/ 2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6" h="82">
                <a:moveTo>
                  <a:pt x="11" y="21"/>
                </a:moveTo>
                <a:lnTo>
                  <a:pt x="12" y="12"/>
                </a:lnTo>
                <a:lnTo>
                  <a:pt x="22" y="9"/>
                </a:lnTo>
                <a:lnTo>
                  <a:pt x="52" y="16"/>
                </a:lnTo>
                <a:lnTo>
                  <a:pt x="50" y="4"/>
                </a:lnTo>
                <a:lnTo>
                  <a:pt x="58" y="0"/>
                </a:lnTo>
                <a:lnTo>
                  <a:pt x="85" y="8"/>
                </a:lnTo>
                <a:lnTo>
                  <a:pt x="90" y="6"/>
                </a:lnTo>
                <a:lnTo>
                  <a:pt x="118" y="7"/>
                </a:lnTo>
                <a:lnTo>
                  <a:pt x="144" y="9"/>
                </a:lnTo>
                <a:lnTo>
                  <a:pt x="154" y="16"/>
                </a:lnTo>
                <a:lnTo>
                  <a:pt x="166" y="19"/>
                </a:lnTo>
                <a:lnTo>
                  <a:pt x="165" y="24"/>
                </a:lnTo>
                <a:lnTo>
                  <a:pt x="142" y="35"/>
                </a:lnTo>
                <a:lnTo>
                  <a:pt x="139" y="43"/>
                </a:lnTo>
                <a:lnTo>
                  <a:pt x="118" y="46"/>
                </a:lnTo>
                <a:lnTo>
                  <a:pt x="116" y="58"/>
                </a:lnTo>
                <a:lnTo>
                  <a:pt x="97" y="56"/>
                </a:lnTo>
                <a:lnTo>
                  <a:pt x="87" y="60"/>
                </a:lnTo>
                <a:lnTo>
                  <a:pt x="74" y="70"/>
                </a:lnTo>
                <a:lnTo>
                  <a:pt x="77" y="74"/>
                </a:lnTo>
                <a:lnTo>
                  <a:pt x="74" y="79"/>
                </a:lnTo>
                <a:lnTo>
                  <a:pt x="43" y="82"/>
                </a:lnTo>
                <a:lnTo>
                  <a:pt x="20" y="76"/>
                </a:lnTo>
                <a:lnTo>
                  <a:pt x="2" y="77"/>
                </a:lnTo>
                <a:lnTo>
                  <a:pt x="0" y="65"/>
                </a:lnTo>
                <a:lnTo>
                  <a:pt x="20" y="69"/>
                </a:lnTo>
                <a:lnTo>
                  <a:pt x="24" y="62"/>
                </a:lnTo>
                <a:lnTo>
                  <a:pt x="37" y="64"/>
                </a:lnTo>
                <a:lnTo>
                  <a:pt x="55" y="49"/>
                </a:lnTo>
                <a:lnTo>
                  <a:pt x="31" y="39"/>
                </a:lnTo>
                <a:lnTo>
                  <a:pt x="21" y="44"/>
                </a:lnTo>
                <a:lnTo>
                  <a:pt x="6" y="36"/>
                </a:lnTo>
                <a:lnTo>
                  <a:pt x="16" y="23"/>
                </a:lnTo>
                <a:lnTo>
                  <a:pt x="11" y="21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2" name="Freeform 104">
            <a:extLst>
              <a:ext uri="{FF2B5EF4-FFF2-40B4-BE49-F238E27FC236}">
                <a16:creationId xmlns:a16="http://schemas.microsoft.com/office/drawing/2014/main" id="{6821B090-EEFA-45EE-9C8E-2B6ED9EDEE23}"/>
              </a:ext>
            </a:extLst>
          </p:cNvPr>
          <p:cNvSpPr>
            <a:spLocks/>
          </p:cNvSpPr>
          <p:nvPr/>
        </p:nvSpPr>
        <p:spPr bwMode="auto">
          <a:xfrm>
            <a:off x="10692939" y="4300788"/>
            <a:ext cx="118920" cy="104208"/>
          </a:xfrm>
          <a:custGeom>
            <a:avLst/>
            <a:gdLst>
              <a:gd name="T0" fmla="*/ 27 w 97"/>
              <a:gd name="T1" fmla="*/ 81 h 85"/>
              <a:gd name="T2" fmla="*/ 18 w 97"/>
              <a:gd name="T3" fmla="*/ 71 h 85"/>
              <a:gd name="T4" fmla="*/ 7 w 97"/>
              <a:gd name="T5" fmla="*/ 49 h 85"/>
              <a:gd name="T6" fmla="*/ 0 w 97"/>
              <a:gd name="T7" fmla="*/ 24 h 85"/>
              <a:gd name="T8" fmla="*/ 10 w 97"/>
              <a:gd name="T9" fmla="*/ 7 h 85"/>
              <a:gd name="T10" fmla="*/ 33 w 97"/>
              <a:gd name="T11" fmla="*/ 3 h 85"/>
              <a:gd name="T12" fmla="*/ 51 w 97"/>
              <a:gd name="T13" fmla="*/ 6 h 85"/>
              <a:gd name="T14" fmla="*/ 67 w 97"/>
              <a:gd name="T15" fmla="*/ 14 h 85"/>
              <a:gd name="T16" fmla="*/ 73 w 97"/>
              <a:gd name="T17" fmla="*/ 0 h 85"/>
              <a:gd name="T18" fmla="*/ 90 w 97"/>
              <a:gd name="T19" fmla="*/ 7 h 85"/>
              <a:gd name="T20" fmla="*/ 96 w 97"/>
              <a:gd name="T21" fmla="*/ 21 h 85"/>
              <a:gd name="T22" fmla="*/ 97 w 97"/>
              <a:gd name="T23" fmla="*/ 46 h 85"/>
              <a:gd name="T24" fmla="*/ 68 w 97"/>
              <a:gd name="T25" fmla="*/ 62 h 85"/>
              <a:gd name="T26" fmla="*/ 77 w 97"/>
              <a:gd name="T27" fmla="*/ 75 h 85"/>
              <a:gd name="T28" fmla="*/ 58 w 97"/>
              <a:gd name="T29" fmla="*/ 76 h 85"/>
              <a:gd name="T30" fmla="*/ 42 w 97"/>
              <a:gd name="T31" fmla="*/ 85 h 85"/>
              <a:gd name="T32" fmla="*/ 27 w 97"/>
              <a:gd name="T33" fmla="*/ 8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7" h="85">
                <a:moveTo>
                  <a:pt x="27" y="81"/>
                </a:moveTo>
                <a:lnTo>
                  <a:pt x="18" y="71"/>
                </a:lnTo>
                <a:lnTo>
                  <a:pt x="7" y="49"/>
                </a:lnTo>
                <a:lnTo>
                  <a:pt x="0" y="24"/>
                </a:lnTo>
                <a:lnTo>
                  <a:pt x="10" y="7"/>
                </a:lnTo>
                <a:lnTo>
                  <a:pt x="33" y="3"/>
                </a:lnTo>
                <a:lnTo>
                  <a:pt x="51" y="6"/>
                </a:lnTo>
                <a:lnTo>
                  <a:pt x="67" y="14"/>
                </a:lnTo>
                <a:lnTo>
                  <a:pt x="73" y="0"/>
                </a:lnTo>
                <a:lnTo>
                  <a:pt x="90" y="7"/>
                </a:lnTo>
                <a:lnTo>
                  <a:pt x="96" y="21"/>
                </a:lnTo>
                <a:lnTo>
                  <a:pt x="97" y="46"/>
                </a:lnTo>
                <a:lnTo>
                  <a:pt x="68" y="62"/>
                </a:lnTo>
                <a:lnTo>
                  <a:pt x="77" y="75"/>
                </a:lnTo>
                <a:lnTo>
                  <a:pt x="58" y="76"/>
                </a:lnTo>
                <a:lnTo>
                  <a:pt x="42" y="85"/>
                </a:lnTo>
                <a:lnTo>
                  <a:pt x="27" y="81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3" name="Freeform 105">
            <a:extLst>
              <a:ext uri="{FF2B5EF4-FFF2-40B4-BE49-F238E27FC236}">
                <a16:creationId xmlns:a16="http://schemas.microsoft.com/office/drawing/2014/main" id="{C20D7EB6-1EF4-4408-9BAB-F400AE17BE8F}"/>
              </a:ext>
            </a:extLst>
          </p:cNvPr>
          <p:cNvSpPr>
            <a:spLocks/>
          </p:cNvSpPr>
          <p:nvPr/>
        </p:nvSpPr>
        <p:spPr bwMode="auto">
          <a:xfrm>
            <a:off x="11050924" y="3689029"/>
            <a:ext cx="94401" cy="106660"/>
          </a:xfrm>
          <a:custGeom>
            <a:avLst/>
            <a:gdLst>
              <a:gd name="T0" fmla="*/ 29 w 77"/>
              <a:gd name="T1" fmla="*/ 0 h 87"/>
              <a:gd name="T2" fmla="*/ 55 w 77"/>
              <a:gd name="T3" fmla="*/ 24 h 87"/>
              <a:gd name="T4" fmla="*/ 66 w 77"/>
              <a:gd name="T5" fmla="*/ 38 h 87"/>
              <a:gd name="T6" fmla="*/ 77 w 77"/>
              <a:gd name="T7" fmla="*/ 62 h 87"/>
              <a:gd name="T8" fmla="*/ 75 w 77"/>
              <a:gd name="T9" fmla="*/ 73 h 87"/>
              <a:gd name="T10" fmla="*/ 61 w 77"/>
              <a:gd name="T11" fmla="*/ 77 h 87"/>
              <a:gd name="T12" fmla="*/ 51 w 77"/>
              <a:gd name="T13" fmla="*/ 85 h 87"/>
              <a:gd name="T14" fmla="*/ 36 w 77"/>
              <a:gd name="T15" fmla="*/ 87 h 87"/>
              <a:gd name="T16" fmla="*/ 29 w 77"/>
              <a:gd name="T17" fmla="*/ 76 h 87"/>
              <a:gd name="T18" fmla="*/ 26 w 77"/>
              <a:gd name="T19" fmla="*/ 61 h 87"/>
              <a:gd name="T20" fmla="*/ 9 w 77"/>
              <a:gd name="T21" fmla="*/ 39 h 87"/>
              <a:gd name="T22" fmla="*/ 20 w 77"/>
              <a:gd name="T23" fmla="*/ 35 h 87"/>
              <a:gd name="T24" fmla="*/ 0 w 77"/>
              <a:gd name="T25" fmla="*/ 18 h 87"/>
              <a:gd name="T26" fmla="*/ 1 w 77"/>
              <a:gd name="T27" fmla="*/ 16 h 87"/>
              <a:gd name="T28" fmla="*/ 8 w 77"/>
              <a:gd name="T29" fmla="*/ 17 h 87"/>
              <a:gd name="T30" fmla="*/ 11 w 77"/>
              <a:gd name="T31" fmla="*/ 7 h 87"/>
              <a:gd name="T32" fmla="*/ 22 w 77"/>
              <a:gd name="T33" fmla="*/ 6 h 87"/>
              <a:gd name="T34" fmla="*/ 29 w 77"/>
              <a:gd name="T35" fmla="*/ 5 h 87"/>
              <a:gd name="T36" fmla="*/ 29 w 77"/>
              <a:gd name="T37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" h="87">
                <a:moveTo>
                  <a:pt x="29" y="0"/>
                </a:moveTo>
                <a:lnTo>
                  <a:pt x="55" y="24"/>
                </a:lnTo>
                <a:lnTo>
                  <a:pt x="66" y="38"/>
                </a:lnTo>
                <a:lnTo>
                  <a:pt x="77" y="62"/>
                </a:lnTo>
                <a:lnTo>
                  <a:pt x="75" y="73"/>
                </a:lnTo>
                <a:lnTo>
                  <a:pt x="61" y="77"/>
                </a:lnTo>
                <a:lnTo>
                  <a:pt x="51" y="85"/>
                </a:lnTo>
                <a:lnTo>
                  <a:pt x="36" y="87"/>
                </a:lnTo>
                <a:lnTo>
                  <a:pt x="29" y="76"/>
                </a:lnTo>
                <a:lnTo>
                  <a:pt x="26" y="61"/>
                </a:lnTo>
                <a:lnTo>
                  <a:pt x="9" y="39"/>
                </a:lnTo>
                <a:lnTo>
                  <a:pt x="20" y="35"/>
                </a:lnTo>
                <a:lnTo>
                  <a:pt x="0" y="18"/>
                </a:lnTo>
                <a:lnTo>
                  <a:pt x="1" y="16"/>
                </a:lnTo>
                <a:lnTo>
                  <a:pt x="8" y="17"/>
                </a:lnTo>
                <a:lnTo>
                  <a:pt x="11" y="7"/>
                </a:lnTo>
                <a:lnTo>
                  <a:pt x="22" y="6"/>
                </a:lnTo>
                <a:lnTo>
                  <a:pt x="29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4" name="Freeform 106">
            <a:extLst>
              <a:ext uri="{FF2B5EF4-FFF2-40B4-BE49-F238E27FC236}">
                <a16:creationId xmlns:a16="http://schemas.microsoft.com/office/drawing/2014/main" id="{FC2BCA1D-68D8-4269-939C-E132ABB05AF7}"/>
              </a:ext>
            </a:extLst>
          </p:cNvPr>
          <p:cNvSpPr>
            <a:spLocks/>
          </p:cNvSpPr>
          <p:nvPr/>
        </p:nvSpPr>
        <p:spPr bwMode="auto">
          <a:xfrm>
            <a:off x="8817202" y="3571335"/>
            <a:ext cx="34327" cy="35553"/>
          </a:xfrm>
          <a:custGeom>
            <a:avLst/>
            <a:gdLst>
              <a:gd name="T0" fmla="*/ 12 w 28"/>
              <a:gd name="T1" fmla="*/ 25 h 29"/>
              <a:gd name="T2" fmla="*/ 12 w 28"/>
              <a:gd name="T3" fmla="*/ 29 h 29"/>
              <a:gd name="T4" fmla="*/ 10 w 28"/>
              <a:gd name="T5" fmla="*/ 29 h 29"/>
              <a:gd name="T6" fmla="*/ 8 w 28"/>
              <a:gd name="T7" fmla="*/ 22 h 29"/>
              <a:gd name="T8" fmla="*/ 4 w 28"/>
              <a:gd name="T9" fmla="*/ 20 h 29"/>
              <a:gd name="T10" fmla="*/ 0 w 28"/>
              <a:gd name="T11" fmla="*/ 14 h 29"/>
              <a:gd name="T12" fmla="*/ 2 w 28"/>
              <a:gd name="T13" fmla="*/ 9 h 29"/>
              <a:gd name="T14" fmla="*/ 6 w 28"/>
              <a:gd name="T15" fmla="*/ 8 h 29"/>
              <a:gd name="T16" fmla="*/ 8 w 28"/>
              <a:gd name="T17" fmla="*/ 1 h 29"/>
              <a:gd name="T18" fmla="*/ 11 w 28"/>
              <a:gd name="T19" fmla="*/ 0 h 29"/>
              <a:gd name="T20" fmla="*/ 13 w 28"/>
              <a:gd name="T21" fmla="*/ 3 h 29"/>
              <a:gd name="T22" fmla="*/ 17 w 28"/>
              <a:gd name="T23" fmla="*/ 4 h 29"/>
              <a:gd name="T24" fmla="*/ 19 w 28"/>
              <a:gd name="T25" fmla="*/ 7 h 29"/>
              <a:gd name="T26" fmla="*/ 22 w 28"/>
              <a:gd name="T27" fmla="*/ 8 h 29"/>
              <a:gd name="T28" fmla="*/ 26 w 28"/>
              <a:gd name="T29" fmla="*/ 12 h 29"/>
              <a:gd name="T30" fmla="*/ 28 w 28"/>
              <a:gd name="T31" fmla="*/ 12 h 29"/>
              <a:gd name="T32" fmla="*/ 27 w 28"/>
              <a:gd name="T33" fmla="*/ 17 h 29"/>
              <a:gd name="T34" fmla="*/ 25 w 28"/>
              <a:gd name="T35" fmla="*/ 20 h 29"/>
              <a:gd name="T36" fmla="*/ 25 w 28"/>
              <a:gd name="T37" fmla="*/ 21 h 29"/>
              <a:gd name="T38" fmla="*/ 22 w 28"/>
              <a:gd name="T39" fmla="*/ 22 h 29"/>
              <a:gd name="T40" fmla="*/ 12 w 28"/>
              <a:gd name="T41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" h="29">
                <a:moveTo>
                  <a:pt x="12" y="25"/>
                </a:moveTo>
                <a:lnTo>
                  <a:pt x="12" y="29"/>
                </a:lnTo>
                <a:lnTo>
                  <a:pt x="10" y="29"/>
                </a:lnTo>
                <a:lnTo>
                  <a:pt x="8" y="22"/>
                </a:lnTo>
                <a:lnTo>
                  <a:pt x="4" y="20"/>
                </a:lnTo>
                <a:lnTo>
                  <a:pt x="0" y="14"/>
                </a:lnTo>
                <a:lnTo>
                  <a:pt x="2" y="9"/>
                </a:lnTo>
                <a:lnTo>
                  <a:pt x="6" y="8"/>
                </a:lnTo>
                <a:lnTo>
                  <a:pt x="8" y="1"/>
                </a:lnTo>
                <a:lnTo>
                  <a:pt x="11" y="0"/>
                </a:lnTo>
                <a:lnTo>
                  <a:pt x="13" y="3"/>
                </a:lnTo>
                <a:lnTo>
                  <a:pt x="17" y="4"/>
                </a:lnTo>
                <a:lnTo>
                  <a:pt x="19" y="7"/>
                </a:lnTo>
                <a:lnTo>
                  <a:pt x="22" y="8"/>
                </a:lnTo>
                <a:lnTo>
                  <a:pt x="26" y="12"/>
                </a:lnTo>
                <a:lnTo>
                  <a:pt x="28" y="12"/>
                </a:lnTo>
                <a:lnTo>
                  <a:pt x="27" y="17"/>
                </a:lnTo>
                <a:lnTo>
                  <a:pt x="25" y="20"/>
                </a:lnTo>
                <a:lnTo>
                  <a:pt x="25" y="21"/>
                </a:lnTo>
                <a:lnTo>
                  <a:pt x="22" y="22"/>
                </a:lnTo>
                <a:lnTo>
                  <a:pt x="12" y="2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5" name="Freeform 107">
            <a:extLst>
              <a:ext uri="{FF2B5EF4-FFF2-40B4-BE49-F238E27FC236}">
                <a16:creationId xmlns:a16="http://schemas.microsoft.com/office/drawing/2014/main" id="{2516BA23-6AD3-4B24-8A9D-FA6F90EC6211}"/>
              </a:ext>
            </a:extLst>
          </p:cNvPr>
          <p:cNvSpPr>
            <a:spLocks/>
          </p:cNvSpPr>
          <p:nvPr/>
        </p:nvSpPr>
        <p:spPr bwMode="auto">
          <a:xfrm>
            <a:off x="9414249" y="3906025"/>
            <a:ext cx="41683" cy="39232"/>
          </a:xfrm>
          <a:custGeom>
            <a:avLst/>
            <a:gdLst>
              <a:gd name="T0" fmla="*/ 22 w 34"/>
              <a:gd name="T1" fmla="*/ 2 h 32"/>
              <a:gd name="T2" fmla="*/ 27 w 34"/>
              <a:gd name="T3" fmla="*/ 11 h 32"/>
              <a:gd name="T4" fmla="*/ 26 w 34"/>
              <a:gd name="T5" fmla="*/ 16 h 32"/>
              <a:gd name="T6" fmla="*/ 34 w 34"/>
              <a:gd name="T7" fmla="*/ 31 h 32"/>
              <a:gd name="T8" fmla="*/ 21 w 34"/>
              <a:gd name="T9" fmla="*/ 32 h 32"/>
              <a:gd name="T10" fmla="*/ 16 w 34"/>
              <a:gd name="T11" fmla="*/ 22 h 32"/>
              <a:gd name="T12" fmla="*/ 0 w 34"/>
              <a:gd name="T13" fmla="*/ 20 h 32"/>
              <a:gd name="T14" fmla="*/ 10 w 34"/>
              <a:gd name="T15" fmla="*/ 0 h 32"/>
              <a:gd name="T16" fmla="*/ 22 w 34"/>
              <a:gd name="T17" fmla="*/ 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32">
                <a:moveTo>
                  <a:pt x="22" y="2"/>
                </a:moveTo>
                <a:lnTo>
                  <a:pt x="27" y="11"/>
                </a:lnTo>
                <a:lnTo>
                  <a:pt x="26" y="16"/>
                </a:lnTo>
                <a:lnTo>
                  <a:pt x="34" y="31"/>
                </a:lnTo>
                <a:lnTo>
                  <a:pt x="21" y="32"/>
                </a:lnTo>
                <a:lnTo>
                  <a:pt x="16" y="22"/>
                </a:lnTo>
                <a:lnTo>
                  <a:pt x="0" y="20"/>
                </a:lnTo>
                <a:lnTo>
                  <a:pt x="10" y="0"/>
                </a:lnTo>
                <a:lnTo>
                  <a:pt x="22" y="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6" name="Freeform 108">
            <a:extLst>
              <a:ext uri="{FF2B5EF4-FFF2-40B4-BE49-F238E27FC236}">
                <a16:creationId xmlns:a16="http://schemas.microsoft.com/office/drawing/2014/main" id="{FC6C0A99-1E4E-49DA-8CA4-A023DF7F5E96}"/>
              </a:ext>
            </a:extLst>
          </p:cNvPr>
          <p:cNvSpPr>
            <a:spLocks/>
          </p:cNvSpPr>
          <p:nvPr/>
        </p:nvSpPr>
        <p:spPr bwMode="auto">
          <a:xfrm>
            <a:off x="10619381" y="4099729"/>
            <a:ext cx="185122" cy="218223"/>
          </a:xfrm>
          <a:custGeom>
            <a:avLst/>
            <a:gdLst>
              <a:gd name="T0" fmla="*/ 111 w 151"/>
              <a:gd name="T1" fmla="*/ 170 h 178"/>
              <a:gd name="T2" fmla="*/ 116 w 151"/>
              <a:gd name="T3" fmla="*/ 161 h 178"/>
              <a:gd name="T4" fmla="*/ 114 w 151"/>
              <a:gd name="T5" fmla="*/ 143 h 178"/>
              <a:gd name="T6" fmla="*/ 97 w 151"/>
              <a:gd name="T7" fmla="*/ 125 h 178"/>
              <a:gd name="T8" fmla="*/ 93 w 151"/>
              <a:gd name="T9" fmla="*/ 104 h 178"/>
              <a:gd name="T10" fmla="*/ 77 w 151"/>
              <a:gd name="T11" fmla="*/ 87 h 178"/>
              <a:gd name="T12" fmla="*/ 63 w 151"/>
              <a:gd name="T13" fmla="*/ 86 h 178"/>
              <a:gd name="T14" fmla="*/ 60 w 151"/>
              <a:gd name="T15" fmla="*/ 93 h 178"/>
              <a:gd name="T16" fmla="*/ 50 w 151"/>
              <a:gd name="T17" fmla="*/ 94 h 178"/>
              <a:gd name="T18" fmla="*/ 44 w 151"/>
              <a:gd name="T19" fmla="*/ 90 h 178"/>
              <a:gd name="T20" fmla="*/ 26 w 151"/>
              <a:gd name="T21" fmla="*/ 103 h 178"/>
              <a:gd name="T22" fmla="*/ 23 w 151"/>
              <a:gd name="T23" fmla="*/ 84 h 178"/>
              <a:gd name="T24" fmla="*/ 24 w 151"/>
              <a:gd name="T25" fmla="*/ 62 h 178"/>
              <a:gd name="T26" fmla="*/ 12 w 151"/>
              <a:gd name="T27" fmla="*/ 61 h 178"/>
              <a:gd name="T28" fmla="*/ 9 w 151"/>
              <a:gd name="T29" fmla="*/ 49 h 178"/>
              <a:gd name="T30" fmla="*/ 0 w 151"/>
              <a:gd name="T31" fmla="*/ 42 h 178"/>
              <a:gd name="T32" fmla="*/ 3 w 151"/>
              <a:gd name="T33" fmla="*/ 34 h 178"/>
              <a:gd name="T34" fmla="*/ 16 w 151"/>
              <a:gd name="T35" fmla="*/ 21 h 178"/>
              <a:gd name="T36" fmla="*/ 18 w 151"/>
              <a:gd name="T37" fmla="*/ 26 h 178"/>
              <a:gd name="T38" fmla="*/ 28 w 151"/>
              <a:gd name="T39" fmla="*/ 26 h 178"/>
              <a:gd name="T40" fmla="*/ 21 w 151"/>
              <a:gd name="T41" fmla="*/ 3 h 178"/>
              <a:gd name="T42" fmla="*/ 30 w 151"/>
              <a:gd name="T43" fmla="*/ 0 h 178"/>
              <a:gd name="T44" fmla="*/ 43 w 151"/>
              <a:gd name="T45" fmla="*/ 16 h 178"/>
              <a:gd name="T46" fmla="*/ 55 w 151"/>
              <a:gd name="T47" fmla="*/ 35 h 178"/>
              <a:gd name="T48" fmla="*/ 77 w 151"/>
              <a:gd name="T49" fmla="*/ 35 h 178"/>
              <a:gd name="T50" fmla="*/ 87 w 151"/>
              <a:gd name="T51" fmla="*/ 53 h 178"/>
              <a:gd name="T52" fmla="*/ 76 w 151"/>
              <a:gd name="T53" fmla="*/ 59 h 178"/>
              <a:gd name="T54" fmla="*/ 72 w 151"/>
              <a:gd name="T55" fmla="*/ 66 h 178"/>
              <a:gd name="T56" fmla="*/ 96 w 151"/>
              <a:gd name="T57" fmla="*/ 79 h 178"/>
              <a:gd name="T58" fmla="*/ 115 w 151"/>
              <a:gd name="T59" fmla="*/ 103 h 178"/>
              <a:gd name="T60" fmla="*/ 129 w 151"/>
              <a:gd name="T61" fmla="*/ 122 h 178"/>
              <a:gd name="T62" fmla="*/ 145 w 151"/>
              <a:gd name="T63" fmla="*/ 136 h 178"/>
              <a:gd name="T64" fmla="*/ 151 w 151"/>
              <a:gd name="T65" fmla="*/ 151 h 178"/>
              <a:gd name="T66" fmla="*/ 150 w 151"/>
              <a:gd name="T67" fmla="*/ 171 h 178"/>
              <a:gd name="T68" fmla="*/ 133 w 151"/>
              <a:gd name="T69" fmla="*/ 164 h 178"/>
              <a:gd name="T70" fmla="*/ 127 w 151"/>
              <a:gd name="T71" fmla="*/ 178 h 178"/>
              <a:gd name="T72" fmla="*/ 111 w 151"/>
              <a:gd name="T73" fmla="*/ 17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1" h="178">
                <a:moveTo>
                  <a:pt x="111" y="170"/>
                </a:moveTo>
                <a:lnTo>
                  <a:pt x="116" y="161"/>
                </a:lnTo>
                <a:lnTo>
                  <a:pt x="114" y="143"/>
                </a:lnTo>
                <a:lnTo>
                  <a:pt x="97" y="125"/>
                </a:lnTo>
                <a:lnTo>
                  <a:pt x="93" y="104"/>
                </a:lnTo>
                <a:lnTo>
                  <a:pt x="77" y="87"/>
                </a:lnTo>
                <a:lnTo>
                  <a:pt x="63" y="86"/>
                </a:lnTo>
                <a:lnTo>
                  <a:pt x="60" y="93"/>
                </a:lnTo>
                <a:lnTo>
                  <a:pt x="50" y="94"/>
                </a:lnTo>
                <a:lnTo>
                  <a:pt x="44" y="90"/>
                </a:lnTo>
                <a:lnTo>
                  <a:pt x="26" y="103"/>
                </a:lnTo>
                <a:lnTo>
                  <a:pt x="23" y="84"/>
                </a:lnTo>
                <a:lnTo>
                  <a:pt x="24" y="62"/>
                </a:lnTo>
                <a:lnTo>
                  <a:pt x="12" y="61"/>
                </a:lnTo>
                <a:lnTo>
                  <a:pt x="9" y="49"/>
                </a:lnTo>
                <a:lnTo>
                  <a:pt x="0" y="42"/>
                </a:lnTo>
                <a:lnTo>
                  <a:pt x="3" y="34"/>
                </a:lnTo>
                <a:lnTo>
                  <a:pt x="16" y="21"/>
                </a:lnTo>
                <a:lnTo>
                  <a:pt x="18" y="26"/>
                </a:lnTo>
                <a:lnTo>
                  <a:pt x="28" y="26"/>
                </a:lnTo>
                <a:lnTo>
                  <a:pt x="21" y="3"/>
                </a:lnTo>
                <a:lnTo>
                  <a:pt x="30" y="0"/>
                </a:lnTo>
                <a:lnTo>
                  <a:pt x="43" y="16"/>
                </a:lnTo>
                <a:lnTo>
                  <a:pt x="55" y="35"/>
                </a:lnTo>
                <a:lnTo>
                  <a:pt x="77" y="35"/>
                </a:lnTo>
                <a:lnTo>
                  <a:pt x="87" y="53"/>
                </a:lnTo>
                <a:lnTo>
                  <a:pt x="76" y="59"/>
                </a:lnTo>
                <a:lnTo>
                  <a:pt x="72" y="66"/>
                </a:lnTo>
                <a:lnTo>
                  <a:pt x="96" y="79"/>
                </a:lnTo>
                <a:lnTo>
                  <a:pt x="115" y="103"/>
                </a:lnTo>
                <a:lnTo>
                  <a:pt x="129" y="122"/>
                </a:lnTo>
                <a:lnTo>
                  <a:pt x="145" y="136"/>
                </a:lnTo>
                <a:lnTo>
                  <a:pt x="151" y="151"/>
                </a:lnTo>
                <a:lnTo>
                  <a:pt x="150" y="171"/>
                </a:lnTo>
                <a:lnTo>
                  <a:pt x="133" y="164"/>
                </a:lnTo>
                <a:lnTo>
                  <a:pt x="127" y="178"/>
                </a:lnTo>
                <a:lnTo>
                  <a:pt x="111" y="17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7" name="Freeform 109">
            <a:extLst>
              <a:ext uri="{FF2B5EF4-FFF2-40B4-BE49-F238E27FC236}">
                <a16:creationId xmlns:a16="http://schemas.microsoft.com/office/drawing/2014/main" id="{AC9FFDEA-796C-435D-82FB-AE4E6CB6A2C8}"/>
              </a:ext>
            </a:extLst>
          </p:cNvPr>
          <p:cNvSpPr>
            <a:spLocks/>
          </p:cNvSpPr>
          <p:nvPr/>
        </p:nvSpPr>
        <p:spPr bwMode="auto">
          <a:xfrm>
            <a:off x="9155570" y="3789558"/>
            <a:ext cx="29423" cy="39232"/>
          </a:xfrm>
          <a:custGeom>
            <a:avLst/>
            <a:gdLst>
              <a:gd name="T0" fmla="*/ 12 w 24"/>
              <a:gd name="T1" fmla="*/ 28 h 32"/>
              <a:gd name="T2" fmla="*/ 7 w 24"/>
              <a:gd name="T3" fmla="*/ 29 h 32"/>
              <a:gd name="T4" fmla="*/ 6 w 24"/>
              <a:gd name="T5" fmla="*/ 32 h 32"/>
              <a:gd name="T6" fmla="*/ 0 w 24"/>
              <a:gd name="T7" fmla="*/ 32 h 32"/>
              <a:gd name="T8" fmla="*/ 5 w 24"/>
              <a:gd name="T9" fmla="*/ 15 h 32"/>
              <a:gd name="T10" fmla="*/ 12 w 24"/>
              <a:gd name="T11" fmla="*/ 1 h 32"/>
              <a:gd name="T12" fmla="*/ 12 w 24"/>
              <a:gd name="T13" fmla="*/ 0 h 32"/>
              <a:gd name="T14" fmla="*/ 20 w 24"/>
              <a:gd name="T15" fmla="*/ 1 h 32"/>
              <a:gd name="T16" fmla="*/ 24 w 24"/>
              <a:gd name="T17" fmla="*/ 9 h 32"/>
              <a:gd name="T18" fmla="*/ 15 w 24"/>
              <a:gd name="T19" fmla="*/ 17 h 32"/>
              <a:gd name="T20" fmla="*/ 12 w 24"/>
              <a:gd name="T21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32">
                <a:moveTo>
                  <a:pt x="12" y="28"/>
                </a:moveTo>
                <a:lnTo>
                  <a:pt x="7" y="29"/>
                </a:lnTo>
                <a:lnTo>
                  <a:pt x="6" y="32"/>
                </a:lnTo>
                <a:lnTo>
                  <a:pt x="0" y="32"/>
                </a:lnTo>
                <a:lnTo>
                  <a:pt x="5" y="15"/>
                </a:lnTo>
                <a:lnTo>
                  <a:pt x="12" y="1"/>
                </a:lnTo>
                <a:lnTo>
                  <a:pt x="12" y="0"/>
                </a:lnTo>
                <a:lnTo>
                  <a:pt x="20" y="1"/>
                </a:lnTo>
                <a:lnTo>
                  <a:pt x="24" y="9"/>
                </a:lnTo>
                <a:lnTo>
                  <a:pt x="15" y="17"/>
                </a:lnTo>
                <a:lnTo>
                  <a:pt x="12" y="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8" name="Freeform 110">
            <a:extLst>
              <a:ext uri="{FF2B5EF4-FFF2-40B4-BE49-F238E27FC236}">
                <a16:creationId xmlns:a16="http://schemas.microsoft.com/office/drawing/2014/main" id="{87181029-8944-47F4-8BF9-2B7618371D39}"/>
              </a:ext>
            </a:extLst>
          </p:cNvPr>
          <p:cNvSpPr>
            <a:spLocks/>
          </p:cNvSpPr>
          <p:nvPr/>
        </p:nvSpPr>
        <p:spPr bwMode="auto">
          <a:xfrm>
            <a:off x="8149046" y="4454036"/>
            <a:ext cx="87044" cy="106660"/>
          </a:xfrm>
          <a:custGeom>
            <a:avLst/>
            <a:gdLst>
              <a:gd name="T0" fmla="*/ 68 w 71"/>
              <a:gd name="T1" fmla="*/ 87 h 87"/>
              <a:gd name="T2" fmla="*/ 63 w 71"/>
              <a:gd name="T3" fmla="*/ 87 h 87"/>
              <a:gd name="T4" fmla="*/ 44 w 71"/>
              <a:gd name="T5" fmla="*/ 77 h 87"/>
              <a:gd name="T6" fmla="*/ 27 w 71"/>
              <a:gd name="T7" fmla="*/ 61 h 87"/>
              <a:gd name="T8" fmla="*/ 12 w 71"/>
              <a:gd name="T9" fmla="*/ 50 h 87"/>
              <a:gd name="T10" fmla="*/ 0 w 71"/>
              <a:gd name="T11" fmla="*/ 37 h 87"/>
              <a:gd name="T12" fmla="*/ 4 w 71"/>
              <a:gd name="T13" fmla="*/ 30 h 87"/>
              <a:gd name="T14" fmla="*/ 5 w 71"/>
              <a:gd name="T15" fmla="*/ 24 h 87"/>
              <a:gd name="T16" fmla="*/ 13 w 71"/>
              <a:gd name="T17" fmla="*/ 12 h 87"/>
              <a:gd name="T18" fmla="*/ 22 w 71"/>
              <a:gd name="T19" fmla="*/ 3 h 87"/>
              <a:gd name="T20" fmla="*/ 26 w 71"/>
              <a:gd name="T21" fmla="*/ 2 h 87"/>
              <a:gd name="T22" fmla="*/ 31 w 71"/>
              <a:gd name="T23" fmla="*/ 0 h 87"/>
              <a:gd name="T24" fmla="*/ 38 w 71"/>
              <a:gd name="T25" fmla="*/ 13 h 87"/>
              <a:gd name="T26" fmla="*/ 37 w 71"/>
              <a:gd name="T27" fmla="*/ 21 h 87"/>
              <a:gd name="T28" fmla="*/ 41 w 71"/>
              <a:gd name="T29" fmla="*/ 26 h 87"/>
              <a:gd name="T30" fmla="*/ 46 w 71"/>
              <a:gd name="T31" fmla="*/ 26 h 87"/>
              <a:gd name="T32" fmla="*/ 49 w 71"/>
              <a:gd name="T33" fmla="*/ 17 h 87"/>
              <a:gd name="T34" fmla="*/ 55 w 71"/>
              <a:gd name="T35" fmla="*/ 18 h 87"/>
              <a:gd name="T36" fmla="*/ 54 w 71"/>
              <a:gd name="T37" fmla="*/ 24 h 87"/>
              <a:gd name="T38" fmla="*/ 55 w 71"/>
              <a:gd name="T39" fmla="*/ 34 h 87"/>
              <a:gd name="T40" fmla="*/ 52 w 71"/>
              <a:gd name="T41" fmla="*/ 43 h 87"/>
              <a:gd name="T42" fmla="*/ 57 w 71"/>
              <a:gd name="T43" fmla="*/ 49 h 87"/>
              <a:gd name="T44" fmla="*/ 63 w 71"/>
              <a:gd name="T45" fmla="*/ 50 h 87"/>
              <a:gd name="T46" fmla="*/ 70 w 71"/>
              <a:gd name="T47" fmla="*/ 59 h 87"/>
              <a:gd name="T48" fmla="*/ 71 w 71"/>
              <a:gd name="T49" fmla="*/ 67 h 87"/>
              <a:gd name="T50" fmla="*/ 69 w 71"/>
              <a:gd name="T51" fmla="*/ 70 h 87"/>
              <a:gd name="T52" fmla="*/ 68 w 71"/>
              <a:gd name="T5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" h="87">
                <a:moveTo>
                  <a:pt x="68" y="87"/>
                </a:moveTo>
                <a:lnTo>
                  <a:pt x="63" y="87"/>
                </a:lnTo>
                <a:lnTo>
                  <a:pt x="44" y="77"/>
                </a:lnTo>
                <a:lnTo>
                  <a:pt x="27" y="61"/>
                </a:lnTo>
                <a:lnTo>
                  <a:pt x="12" y="50"/>
                </a:lnTo>
                <a:lnTo>
                  <a:pt x="0" y="37"/>
                </a:lnTo>
                <a:lnTo>
                  <a:pt x="4" y="30"/>
                </a:lnTo>
                <a:lnTo>
                  <a:pt x="5" y="24"/>
                </a:lnTo>
                <a:lnTo>
                  <a:pt x="13" y="12"/>
                </a:lnTo>
                <a:lnTo>
                  <a:pt x="22" y="3"/>
                </a:lnTo>
                <a:lnTo>
                  <a:pt x="26" y="2"/>
                </a:lnTo>
                <a:lnTo>
                  <a:pt x="31" y="0"/>
                </a:lnTo>
                <a:lnTo>
                  <a:pt x="38" y="13"/>
                </a:lnTo>
                <a:lnTo>
                  <a:pt x="37" y="21"/>
                </a:lnTo>
                <a:lnTo>
                  <a:pt x="41" y="26"/>
                </a:lnTo>
                <a:lnTo>
                  <a:pt x="46" y="26"/>
                </a:lnTo>
                <a:lnTo>
                  <a:pt x="49" y="17"/>
                </a:lnTo>
                <a:lnTo>
                  <a:pt x="55" y="18"/>
                </a:lnTo>
                <a:lnTo>
                  <a:pt x="54" y="24"/>
                </a:lnTo>
                <a:lnTo>
                  <a:pt x="55" y="34"/>
                </a:lnTo>
                <a:lnTo>
                  <a:pt x="52" y="43"/>
                </a:lnTo>
                <a:lnTo>
                  <a:pt x="57" y="49"/>
                </a:lnTo>
                <a:lnTo>
                  <a:pt x="63" y="50"/>
                </a:lnTo>
                <a:lnTo>
                  <a:pt x="70" y="59"/>
                </a:lnTo>
                <a:lnTo>
                  <a:pt x="71" y="67"/>
                </a:lnTo>
                <a:lnTo>
                  <a:pt x="69" y="70"/>
                </a:lnTo>
                <a:lnTo>
                  <a:pt x="68" y="8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9" name="Freeform 111">
            <a:extLst>
              <a:ext uri="{FF2B5EF4-FFF2-40B4-BE49-F238E27FC236}">
                <a16:creationId xmlns:a16="http://schemas.microsoft.com/office/drawing/2014/main" id="{5707C695-A9C9-45E7-81A0-E28D69A4AF7A}"/>
              </a:ext>
            </a:extLst>
          </p:cNvPr>
          <p:cNvSpPr>
            <a:spLocks/>
          </p:cNvSpPr>
          <p:nvPr/>
        </p:nvSpPr>
        <p:spPr bwMode="auto">
          <a:xfrm>
            <a:off x="8608786" y="3827564"/>
            <a:ext cx="350628" cy="345725"/>
          </a:xfrm>
          <a:custGeom>
            <a:avLst/>
            <a:gdLst>
              <a:gd name="T0" fmla="*/ 101 w 286"/>
              <a:gd name="T1" fmla="*/ 213 h 282"/>
              <a:gd name="T2" fmla="*/ 88 w 286"/>
              <a:gd name="T3" fmla="*/ 221 h 282"/>
              <a:gd name="T4" fmla="*/ 78 w 286"/>
              <a:gd name="T5" fmla="*/ 210 h 282"/>
              <a:gd name="T6" fmla="*/ 49 w 286"/>
              <a:gd name="T7" fmla="*/ 201 h 282"/>
              <a:gd name="T8" fmla="*/ 41 w 286"/>
              <a:gd name="T9" fmla="*/ 188 h 282"/>
              <a:gd name="T10" fmla="*/ 27 w 286"/>
              <a:gd name="T11" fmla="*/ 178 h 282"/>
              <a:gd name="T12" fmla="*/ 19 w 286"/>
              <a:gd name="T13" fmla="*/ 182 h 282"/>
              <a:gd name="T14" fmla="*/ 12 w 286"/>
              <a:gd name="T15" fmla="*/ 170 h 282"/>
              <a:gd name="T16" fmla="*/ 11 w 286"/>
              <a:gd name="T17" fmla="*/ 162 h 282"/>
              <a:gd name="T18" fmla="*/ 0 w 286"/>
              <a:gd name="T19" fmla="*/ 146 h 282"/>
              <a:gd name="T20" fmla="*/ 7 w 286"/>
              <a:gd name="T21" fmla="*/ 138 h 282"/>
              <a:gd name="T22" fmla="*/ 5 w 286"/>
              <a:gd name="T23" fmla="*/ 125 h 282"/>
              <a:gd name="T24" fmla="*/ 7 w 286"/>
              <a:gd name="T25" fmla="*/ 113 h 282"/>
              <a:gd name="T26" fmla="*/ 6 w 286"/>
              <a:gd name="T27" fmla="*/ 104 h 282"/>
              <a:gd name="T28" fmla="*/ 9 w 286"/>
              <a:gd name="T29" fmla="*/ 87 h 282"/>
              <a:gd name="T30" fmla="*/ 7 w 286"/>
              <a:gd name="T31" fmla="*/ 77 h 282"/>
              <a:gd name="T32" fmla="*/ 1 w 286"/>
              <a:gd name="T33" fmla="*/ 59 h 282"/>
              <a:gd name="T34" fmla="*/ 10 w 286"/>
              <a:gd name="T35" fmla="*/ 54 h 282"/>
              <a:gd name="T36" fmla="*/ 11 w 286"/>
              <a:gd name="T37" fmla="*/ 45 h 282"/>
              <a:gd name="T38" fmla="*/ 9 w 286"/>
              <a:gd name="T39" fmla="*/ 37 h 282"/>
              <a:gd name="T40" fmla="*/ 21 w 286"/>
              <a:gd name="T41" fmla="*/ 29 h 282"/>
              <a:gd name="T42" fmla="*/ 26 w 286"/>
              <a:gd name="T43" fmla="*/ 22 h 282"/>
              <a:gd name="T44" fmla="*/ 34 w 286"/>
              <a:gd name="T45" fmla="*/ 16 h 282"/>
              <a:gd name="T46" fmla="*/ 35 w 286"/>
              <a:gd name="T47" fmla="*/ 0 h 282"/>
              <a:gd name="T48" fmla="*/ 55 w 286"/>
              <a:gd name="T49" fmla="*/ 7 h 282"/>
              <a:gd name="T50" fmla="*/ 63 w 286"/>
              <a:gd name="T51" fmla="*/ 6 h 282"/>
              <a:gd name="T52" fmla="*/ 77 w 286"/>
              <a:gd name="T53" fmla="*/ 9 h 282"/>
              <a:gd name="T54" fmla="*/ 101 w 286"/>
              <a:gd name="T55" fmla="*/ 18 h 282"/>
              <a:gd name="T56" fmla="*/ 110 w 286"/>
              <a:gd name="T57" fmla="*/ 37 h 282"/>
              <a:gd name="T58" fmla="*/ 126 w 286"/>
              <a:gd name="T59" fmla="*/ 41 h 282"/>
              <a:gd name="T60" fmla="*/ 151 w 286"/>
              <a:gd name="T61" fmla="*/ 50 h 282"/>
              <a:gd name="T62" fmla="*/ 170 w 286"/>
              <a:gd name="T63" fmla="*/ 60 h 282"/>
              <a:gd name="T64" fmla="*/ 178 w 286"/>
              <a:gd name="T65" fmla="*/ 54 h 282"/>
              <a:gd name="T66" fmla="*/ 186 w 286"/>
              <a:gd name="T67" fmla="*/ 45 h 282"/>
              <a:gd name="T68" fmla="*/ 181 w 286"/>
              <a:gd name="T69" fmla="*/ 29 h 282"/>
              <a:gd name="T70" fmla="*/ 186 w 286"/>
              <a:gd name="T71" fmla="*/ 19 h 282"/>
              <a:gd name="T72" fmla="*/ 198 w 286"/>
              <a:gd name="T73" fmla="*/ 9 h 282"/>
              <a:gd name="T74" fmla="*/ 210 w 286"/>
              <a:gd name="T75" fmla="*/ 6 h 282"/>
              <a:gd name="T76" fmla="*/ 234 w 286"/>
              <a:gd name="T77" fmla="*/ 11 h 282"/>
              <a:gd name="T78" fmla="*/ 241 w 286"/>
              <a:gd name="T79" fmla="*/ 20 h 282"/>
              <a:gd name="T80" fmla="*/ 247 w 286"/>
              <a:gd name="T81" fmla="*/ 20 h 282"/>
              <a:gd name="T82" fmla="*/ 253 w 286"/>
              <a:gd name="T83" fmla="*/ 23 h 282"/>
              <a:gd name="T84" fmla="*/ 270 w 286"/>
              <a:gd name="T85" fmla="*/ 26 h 282"/>
              <a:gd name="T86" fmla="*/ 275 w 286"/>
              <a:gd name="T87" fmla="*/ 33 h 282"/>
              <a:gd name="T88" fmla="*/ 270 w 286"/>
              <a:gd name="T89" fmla="*/ 43 h 282"/>
              <a:gd name="T90" fmla="*/ 273 w 286"/>
              <a:gd name="T91" fmla="*/ 51 h 282"/>
              <a:gd name="T92" fmla="*/ 269 w 286"/>
              <a:gd name="T93" fmla="*/ 64 h 282"/>
              <a:gd name="T94" fmla="*/ 275 w 286"/>
              <a:gd name="T95" fmla="*/ 81 h 282"/>
              <a:gd name="T96" fmla="*/ 280 w 286"/>
              <a:gd name="T97" fmla="*/ 155 h 282"/>
              <a:gd name="T98" fmla="*/ 284 w 286"/>
              <a:gd name="T99" fmla="*/ 231 h 282"/>
              <a:gd name="T100" fmla="*/ 286 w 286"/>
              <a:gd name="T101" fmla="*/ 273 h 282"/>
              <a:gd name="T102" fmla="*/ 265 w 286"/>
              <a:gd name="T103" fmla="*/ 273 h 282"/>
              <a:gd name="T104" fmla="*/ 265 w 286"/>
              <a:gd name="T105" fmla="*/ 282 h 282"/>
              <a:gd name="T106" fmla="*/ 192 w 286"/>
              <a:gd name="T107" fmla="*/ 242 h 282"/>
              <a:gd name="T108" fmla="*/ 119 w 286"/>
              <a:gd name="T109" fmla="*/ 202 h 282"/>
              <a:gd name="T110" fmla="*/ 101 w 286"/>
              <a:gd name="T111" fmla="*/ 213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6" h="282">
                <a:moveTo>
                  <a:pt x="101" y="213"/>
                </a:moveTo>
                <a:lnTo>
                  <a:pt x="88" y="221"/>
                </a:lnTo>
                <a:lnTo>
                  <a:pt x="78" y="210"/>
                </a:lnTo>
                <a:lnTo>
                  <a:pt x="49" y="201"/>
                </a:lnTo>
                <a:lnTo>
                  <a:pt x="41" y="188"/>
                </a:lnTo>
                <a:lnTo>
                  <a:pt x="27" y="178"/>
                </a:lnTo>
                <a:lnTo>
                  <a:pt x="19" y="182"/>
                </a:lnTo>
                <a:lnTo>
                  <a:pt x="12" y="170"/>
                </a:lnTo>
                <a:lnTo>
                  <a:pt x="11" y="162"/>
                </a:lnTo>
                <a:lnTo>
                  <a:pt x="0" y="146"/>
                </a:lnTo>
                <a:lnTo>
                  <a:pt x="7" y="138"/>
                </a:lnTo>
                <a:lnTo>
                  <a:pt x="5" y="125"/>
                </a:lnTo>
                <a:lnTo>
                  <a:pt x="7" y="113"/>
                </a:lnTo>
                <a:lnTo>
                  <a:pt x="6" y="104"/>
                </a:lnTo>
                <a:lnTo>
                  <a:pt x="9" y="87"/>
                </a:lnTo>
                <a:lnTo>
                  <a:pt x="7" y="77"/>
                </a:lnTo>
                <a:lnTo>
                  <a:pt x="1" y="59"/>
                </a:lnTo>
                <a:lnTo>
                  <a:pt x="10" y="54"/>
                </a:lnTo>
                <a:lnTo>
                  <a:pt x="11" y="45"/>
                </a:lnTo>
                <a:lnTo>
                  <a:pt x="9" y="37"/>
                </a:lnTo>
                <a:lnTo>
                  <a:pt x="21" y="29"/>
                </a:lnTo>
                <a:lnTo>
                  <a:pt x="26" y="22"/>
                </a:lnTo>
                <a:lnTo>
                  <a:pt x="34" y="16"/>
                </a:lnTo>
                <a:lnTo>
                  <a:pt x="35" y="0"/>
                </a:lnTo>
                <a:lnTo>
                  <a:pt x="55" y="7"/>
                </a:lnTo>
                <a:lnTo>
                  <a:pt x="63" y="6"/>
                </a:lnTo>
                <a:lnTo>
                  <a:pt x="77" y="9"/>
                </a:lnTo>
                <a:lnTo>
                  <a:pt x="101" y="18"/>
                </a:lnTo>
                <a:lnTo>
                  <a:pt x="110" y="37"/>
                </a:lnTo>
                <a:lnTo>
                  <a:pt x="126" y="41"/>
                </a:lnTo>
                <a:lnTo>
                  <a:pt x="151" y="50"/>
                </a:lnTo>
                <a:lnTo>
                  <a:pt x="170" y="60"/>
                </a:lnTo>
                <a:lnTo>
                  <a:pt x="178" y="54"/>
                </a:lnTo>
                <a:lnTo>
                  <a:pt x="186" y="45"/>
                </a:lnTo>
                <a:lnTo>
                  <a:pt x="181" y="29"/>
                </a:lnTo>
                <a:lnTo>
                  <a:pt x="186" y="19"/>
                </a:lnTo>
                <a:lnTo>
                  <a:pt x="198" y="9"/>
                </a:lnTo>
                <a:lnTo>
                  <a:pt x="210" y="6"/>
                </a:lnTo>
                <a:lnTo>
                  <a:pt x="234" y="11"/>
                </a:lnTo>
                <a:lnTo>
                  <a:pt x="241" y="20"/>
                </a:lnTo>
                <a:lnTo>
                  <a:pt x="247" y="20"/>
                </a:lnTo>
                <a:lnTo>
                  <a:pt x="253" y="23"/>
                </a:lnTo>
                <a:lnTo>
                  <a:pt x="270" y="26"/>
                </a:lnTo>
                <a:lnTo>
                  <a:pt x="275" y="33"/>
                </a:lnTo>
                <a:lnTo>
                  <a:pt x="270" y="43"/>
                </a:lnTo>
                <a:lnTo>
                  <a:pt x="273" y="51"/>
                </a:lnTo>
                <a:lnTo>
                  <a:pt x="269" y="64"/>
                </a:lnTo>
                <a:lnTo>
                  <a:pt x="275" y="81"/>
                </a:lnTo>
                <a:lnTo>
                  <a:pt x="280" y="155"/>
                </a:lnTo>
                <a:lnTo>
                  <a:pt x="284" y="231"/>
                </a:lnTo>
                <a:lnTo>
                  <a:pt x="286" y="273"/>
                </a:lnTo>
                <a:lnTo>
                  <a:pt x="265" y="273"/>
                </a:lnTo>
                <a:lnTo>
                  <a:pt x="265" y="282"/>
                </a:lnTo>
                <a:lnTo>
                  <a:pt x="192" y="242"/>
                </a:lnTo>
                <a:lnTo>
                  <a:pt x="119" y="202"/>
                </a:lnTo>
                <a:lnTo>
                  <a:pt x="101" y="21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0" name="Freeform 112">
            <a:extLst>
              <a:ext uri="{FF2B5EF4-FFF2-40B4-BE49-F238E27FC236}">
                <a16:creationId xmlns:a16="http://schemas.microsoft.com/office/drawing/2014/main" id="{FEFD2074-C189-466E-AA82-566BE896818F}"/>
              </a:ext>
            </a:extLst>
          </p:cNvPr>
          <p:cNvSpPr>
            <a:spLocks/>
          </p:cNvSpPr>
          <p:nvPr/>
        </p:nvSpPr>
        <p:spPr bwMode="auto">
          <a:xfrm>
            <a:off x="10196421" y="4420934"/>
            <a:ext cx="47813" cy="98077"/>
          </a:xfrm>
          <a:custGeom>
            <a:avLst/>
            <a:gdLst>
              <a:gd name="T0" fmla="*/ 39 w 39"/>
              <a:gd name="T1" fmla="*/ 48 h 80"/>
              <a:gd name="T2" fmla="*/ 37 w 39"/>
              <a:gd name="T3" fmla="*/ 70 h 80"/>
              <a:gd name="T4" fmla="*/ 29 w 39"/>
              <a:gd name="T5" fmla="*/ 76 h 80"/>
              <a:gd name="T6" fmla="*/ 14 w 39"/>
              <a:gd name="T7" fmla="*/ 80 h 80"/>
              <a:gd name="T8" fmla="*/ 4 w 39"/>
              <a:gd name="T9" fmla="*/ 64 h 80"/>
              <a:gd name="T10" fmla="*/ 0 w 39"/>
              <a:gd name="T11" fmla="*/ 34 h 80"/>
              <a:gd name="T12" fmla="*/ 6 w 39"/>
              <a:gd name="T13" fmla="*/ 0 h 80"/>
              <a:gd name="T14" fmla="*/ 19 w 39"/>
              <a:gd name="T15" fmla="*/ 12 h 80"/>
              <a:gd name="T16" fmla="*/ 29 w 39"/>
              <a:gd name="T17" fmla="*/ 26 h 80"/>
              <a:gd name="T18" fmla="*/ 39 w 39"/>
              <a:gd name="T19" fmla="*/ 4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80">
                <a:moveTo>
                  <a:pt x="39" y="48"/>
                </a:moveTo>
                <a:lnTo>
                  <a:pt x="37" y="70"/>
                </a:lnTo>
                <a:lnTo>
                  <a:pt x="29" y="76"/>
                </a:lnTo>
                <a:lnTo>
                  <a:pt x="14" y="80"/>
                </a:lnTo>
                <a:lnTo>
                  <a:pt x="4" y="64"/>
                </a:lnTo>
                <a:lnTo>
                  <a:pt x="0" y="34"/>
                </a:lnTo>
                <a:lnTo>
                  <a:pt x="6" y="0"/>
                </a:lnTo>
                <a:lnTo>
                  <a:pt x="19" y="12"/>
                </a:lnTo>
                <a:lnTo>
                  <a:pt x="29" y="26"/>
                </a:lnTo>
                <a:lnTo>
                  <a:pt x="39" y="48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1" name="Freeform 113">
            <a:extLst>
              <a:ext uri="{FF2B5EF4-FFF2-40B4-BE49-F238E27FC236}">
                <a16:creationId xmlns:a16="http://schemas.microsoft.com/office/drawing/2014/main" id="{3AAD7222-93E4-4E8E-BB5C-630620086B98}"/>
              </a:ext>
            </a:extLst>
          </p:cNvPr>
          <p:cNvSpPr>
            <a:spLocks/>
          </p:cNvSpPr>
          <p:nvPr/>
        </p:nvSpPr>
        <p:spPr bwMode="auto">
          <a:xfrm>
            <a:off x="8988838" y="5401712"/>
            <a:ext cx="51491" cy="50265"/>
          </a:xfrm>
          <a:custGeom>
            <a:avLst/>
            <a:gdLst>
              <a:gd name="T0" fmla="*/ 36 w 42"/>
              <a:gd name="T1" fmla="*/ 6 h 41"/>
              <a:gd name="T2" fmla="*/ 42 w 42"/>
              <a:gd name="T3" fmla="*/ 12 h 41"/>
              <a:gd name="T4" fmla="*/ 36 w 42"/>
              <a:gd name="T5" fmla="*/ 22 h 41"/>
              <a:gd name="T6" fmla="*/ 32 w 42"/>
              <a:gd name="T7" fmla="*/ 29 h 41"/>
              <a:gd name="T8" fmla="*/ 22 w 42"/>
              <a:gd name="T9" fmla="*/ 32 h 41"/>
              <a:gd name="T10" fmla="*/ 18 w 42"/>
              <a:gd name="T11" fmla="*/ 39 h 41"/>
              <a:gd name="T12" fmla="*/ 12 w 42"/>
              <a:gd name="T13" fmla="*/ 41 h 41"/>
              <a:gd name="T14" fmla="*/ 0 w 42"/>
              <a:gd name="T15" fmla="*/ 25 h 41"/>
              <a:gd name="T16" fmla="*/ 10 w 42"/>
              <a:gd name="T17" fmla="*/ 12 h 41"/>
              <a:gd name="T18" fmla="*/ 20 w 42"/>
              <a:gd name="T19" fmla="*/ 4 h 41"/>
              <a:gd name="T20" fmla="*/ 29 w 42"/>
              <a:gd name="T21" fmla="*/ 0 h 41"/>
              <a:gd name="T22" fmla="*/ 36 w 42"/>
              <a:gd name="T23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41">
                <a:moveTo>
                  <a:pt x="36" y="6"/>
                </a:moveTo>
                <a:lnTo>
                  <a:pt x="42" y="12"/>
                </a:lnTo>
                <a:lnTo>
                  <a:pt x="36" y="22"/>
                </a:lnTo>
                <a:lnTo>
                  <a:pt x="32" y="29"/>
                </a:lnTo>
                <a:lnTo>
                  <a:pt x="22" y="32"/>
                </a:lnTo>
                <a:lnTo>
                  <a:pt x="18" y="39"/>
                </a:lnTo>
                <a:lnTo>
                  <a:pt x="12" y="41"/>
                </a:lnTo>
                <a:lnTo>
                  <a:pt x="0" y="25"/>
                </a:lnTo>
                <a:lnTo>
                  <a:pt x="10" y="12"/>
                </a:lnTo>
                <a:lnTo>
                  <a:pt x="20" y="4"/>
                </a:lnTo>
                <a:lnTo>
                  <a:pt x="29" y="0"/>
                </a:lnTo>
                <a:lnTo>
                  <a:pt x="36" y="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2" name="Freeform 114">
            <a:extLst>
              <a:ext uri="{FF2B5EF4-FFF2-40B4-BE49-F238E27FC236}">
                <a16:creationId xmlns:a16="http://schemas.microsoft.com/office/drawing/2014/main" id="{CDCE2B2E-70F3-4A4B-862A-EE2374FEECD4}"/>
              </a:ext>
            </a:extLst>
          </p:cNvPr>
          <p:cNvSpPr>
            <a:spLocks/>
          </p:cNvSpPr>
          <p:nvPr/>
        </p:nvSpPr>
        <p:spPr bwMode="auto">
          <a:xfrm>
            <a:off x="8798811" y="3247679"/>
            <a:ext cx="107885" cy="58847"/>
          </a:xfrm>
          <a:custGeom>
            <a:avLst/>
            <a:gdLst>
              <a:gd name="T0" fmla="*/ 31 w 88"/>
              <a:gd name="T1" fmla="*/ 40 h 48"/>
              <a:gd name="T2" fmla="*/ 29 w 88"/>
              <a:gd name="T3" fmla="*/ 35 h 48"/>
              <a:gd name="T4" fmla="*/ 30 w 88"/>
              <a:gd name="T5" fmla="*/ 30 h 48"/>
              <a:gd name="T6" fmla="*/ 22 w 88"/>
              <a:gd name="T7" fmla="*/ 27 h 48"/>
              <a:gd name="T8" fmla="*/ 6 w 88"/>
              <a:gd name="T9" fmla="*/ 23 h 48"/>
              <a:gd name="T10" fmla="*/ 0 w 88"/>
              <a:gd name="T11" fmla="*/ 7 h 48"/>
              <a:gd name="T12" fmla="*/ 17 w 88"/>
              <a:gd name="T13" fmla="*/ 0 h 48"/>
              <a:gd name="T14" fmla="*/ 42 w 88"/>
              <a:gd name="T15" fmla="*/ 2 h 48"/>
              <a:gd name="T16" fmla="*/ 57 w 88"/>
              <a:gd name="T17" fmla="*/ 0 h 48"/>
              <a:gd name="T18" fmla="*/ 60 w 88"/>
              <a:gd name="T19" fmla="*/ 4 h 48"/>
              <a:gd name="T20" fmla="*/ 68 w 88"/>
              <a:gd name="T21" fmla="*/ 5 h 48"/>
              <a:gd name="T22" fmla="*/ 85 w 88"/>
              <a:gd name="T23" fmla="*/ 15 h 48"/>
              <a:gd name="T24" fmla="*/ 88 w 88"/>
              <a:gd name="T25" fmla="*/ 24 h 48"/>
              <a:gd name="T26" fmla="*/ 76 w 88"/>
              <a:gd name="T27" fmla="*/ 30 h 48"/>
              <a:gd name="T28" fmla="*/ 74 w 88"/>
              <a:gd name="T29" fmla="*/ 41 h 48"/>
              <a:gd name="T30" fmla="*/ 58 w 88"/>
              <a:gd name="T31" fmla="*/ 48 h 48"/>
              <a:gd name="T32" fmla="*/ 44 w 88"/>
              <a:gd name="T33" fmla="*/ 48 h 48"/>
              <a:gd name="T34" fmla="*/ 39 w 88"/>
              <a:gd name="T35" fmla="*/ 42 h 48"/>
              <a:gd name="T36" fmla="*/ 31 w 88"/>
              <a:gd name="T37" fmla="*/ 4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" h="48">
                <a:moveTo>
                  <a:pt x="31" y="40"/>
                </a:moveTo>
                <a:lnTo>
                  <a:pt x="29" y="35"/>
                </a:lnTo>
                <a:lnTo>
                  <a:pt x="30" y="30"/>
                </a:lnTo>
                <a:lnTo>
                  <a:pt x="22" y="27"/>
                </a:lnTo>
                <a:lnTo>
                  <a:pt x="6" y="23"/>
                </a:lnTo>
                <a:lnTo>
                  <a:pt x="0" y="7"/>
                </a:lnTo>
                <a:lnTo>
                  <a:pt x="17" y="0"/>
                </a:lnTo>
                <a:lnTo>
                  <a:pt x="42" y="2"/>
                </a:lnTo>
                <a:lnTo>
                  <a:pt x="57" y="0"/>
                </a:lnTo>
                <a:lnTo>
                  <a:pt x="60" y="4"/>
                </a:lnTo>
                <a:lnTo>
                  <a:pt x="68" y="5"/>
                </a:lnTo>
                <a:lnTo>
                  <a:pt x="85" y="15"/>
                </a:lnTo>
                <a:lnTo>
                  <a:pt x="88" y="24"/>
                </a:lnTo>
                <a:lnTo>
                  <a:pt x="76" y="30"/>
                </a:lnTo>
                <a:lnTo>
                  <a:pt x="74" y="41"/>
                </a:lnTo>
                <a:lnTo>
                  <a:pt x="58" y="48"/>
                </a:lnTo>
                <a:lnTo>
                  <a:pt x="44" y="48"/>
                </a:lnTo>
                <a:lnTo>
                  <a:pt x="39" y="42"/>
                </a:lnTo>
                <a:lnTo>
                  <a:pt x="31" y="4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" name="Freeform 115">
            <a:extLst>
              <a:ext uri="{FF2B5EF4-FFF2-40B4-BE49-F238E27FC236}">
                <a16:creationId xmlns:a16="http://schemas.microsoft.com/office/drawing/2014/main" id="{E2A47E11-4862-4152-A1BC-C4E4852E7E78}"/>
              </a:ext>
            </a:extLst>
          </p:cNvPr>
          <p:cNvSpPr>
            <a:spLocks/>
          </p:cNvSpPr>
          <p:nvPr/>
        </p:nvSpPr>
        <p:spPr bwMode="auto">
          <a:xfrm>
            <a:off x="8516837" y="3399698"/>
            <a:ext cx="11035" cy="17163"/>
          </a:xfrm>
          <a:custGeom>
            <a:avLst/>
            <a:gdLst>
              <a:gd name="T0" fmla="*/ 6 w 9"/>
              <a:gd name="T1" fmla="*/ 0 h 14"/>
              <a:gd name="T2" fmla="*/ 9 w 9"/>
              <a:gd name="T3" fmla="*/ 5 h 14"/>
              <a:gd name="T4" fmla="*/ 8 w 9"/>
              <a:gd name="T5" fmla="*/ 14 h 14"/>
              <a:gd name="T6" fmla="*/ 4 w 9"/>
              <a:gd name="T7" fmla="*/ 14 h 14"/>
              <a:gd name="T8" fmla="*/ 0 w 9"/>
              <a:gd name="T9" fmla="*/ 13 h 14"/>
              <a:gd name="T10" fmla="*/ 2 w 9"/>
              <a:gd name="T11" fmla="*/ 1 h 14"/>
              <a:gd name="T12" fmla="*/ 6 w 9"/>
              <a:gd name="T1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4">
                <a:moveTo>
                  <a:pt x="6" y="0"/>
                </a:moveTo>
                <a:lnTo>
                  <a:pt x="9" y="5"/>
                </a:lnTo>
                <a:lnTo>
                  <a:pt x="8" y="14"/>
                </a:lnTo>
                <a:lnTo>
                  <a:pt x="4" y="14"/>
                </a:lnTo>
                <a:lnTo>
                  <a:pt x="0" y="13"/>
                </a:lnTo>
                <a:lnTo>
                  <a:pt x="2" y="1"/>
                </a:lnTo>
                <a:lnTo>
                  <a:pt x="6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4" name="Freeform 116">
            <a:extLst>
              <a:ext uri="{FF2B5EF4-FFF2-40B4-BE49-F238E27FC236}">
                <a16:creationId xmlns:a16="http://schemas.microsoft.com/office/drawing/2014/main" id="{0C21F35B-7C16-4F08-9016-518BCC9EBF39}"/>
              </a:ext>
            </a:extLst>
          </p:cNvPr>
          <p:cNvSpPr>
            <a:spLocks/>
          </p:cNvSpPr>
          <p:nvPr/>
        </p:nvSpPr>
        <p:spPr bwMode="auto">
          <a:xfrm>
            <a:off x="8797586" y="3208446"/>
            <a:ext cx="133631" cy="57620"/>
          </a:xfrm>
          <a:custGeom>
            <a:avLst/>
            <a:gdLst>
              <a:gd name="T0" fmla="*/ 1 w 109"/>
              <a:gd name="T1" fmla="*/ 39 h 47"/>
              <a:gd name="T2" fmla="*/ 0 w 109"/>
              <a:gd name="T3" fmla="*/ 24 h 47"/>
              <a:gd name="T4" fmla="*/ 5 w 109"/>
              <a:gd name="T5" fmla="*/ 11 h 47"/>
              <a:gd name="T6" fmla="*/ 18 w 109"/>
              <a:gd name="T7" fmla="*/ 5 h 47"/>
              <a:gd name="T8" fmla="*/ 33 w 109"/>
              <a:gd name="T9" fmla="*/ 19 h 47"/>
              <a:gd name="T10" fmla="*/ 45 w 109"/>
              <a:gd name="T11" fmla="*/ 19 h 47"/>
              <a:gd name="T12" fmla="*/ 45 w 109"/>
              <a:gd name="T13" fmla="*/ 4 h 47"/>
              <a:gd name="T14" fmla="*/ 57 w 109"/>
              <a:gd name="T15" fmla="*/ 0 h 47"/>
              <a:gd name="T16" fmla="*/ 64 w 109"/>
              <a:gd name="T17" fmla="*/ 3 h 47"/>
              <a:gd name="T18" fmla="*/ 79 w 109"/>
              <a:gd name="T19" fmla="*/ 10 h 47"/>
              <a:gd name="T20" fmla="*/ 91 w 109"/>
              <a:gd name="T21" fmla="*/ 10 h 47"/>
              <a:gd name="T22" fmla="*/ 99 w 109"/>
              <a:gd name="T23" fmla="*/ 15 h 47"/>
              <a:gd name="T24" fmla="*/ 102 w 109"/>
              <a:gd name="T25" fmla="*/ 24 h 47"/>
              <a:gd name="T26" fmla="*/ 109 w 109"/>
              <a:gd name="T27" fmla="*/ 36 h 47"/>
              <a:gd name="T28" fmla="*/ 94 w 109"/>
              <a:gd name="T29" fmla="*/ 43 h 47"/>
              <a:gd name="T30" fmla="*/ 86 w 109"/>
              <a:gd name="T31" fmla="*/ 47 h 47"/>
              <a:gd name="T32" fmla="*/ 69 w 109"/>
              <a:gd name="T33" fmla="*/ 37 h 47"/>
              <a:gd name="T34" fmla="*/ 61 w 109"/>
              <a:gd name="T35" fmla="*/ 36 h 47"/>
              <a:gd name="T36" fmla="*/ 58 w 109"/>
              <a:gd name="T37" fmla="*/ 32 h 47"/>
              <a:gd name="T38" fmla="*/ 43 w 109"/>
              <a:gd name="T39" fmla="*/ 34 h 47"/>
              <a:gd name="T40" fmla="*/ 18 w 109"/>
              <a:gd name="T41" fmla="*/ 32 h 47"/>
              <a:gd name="T42" fmla="*/ 1 w 109"/>
              <a:gd name="T43" fmla="*/ 3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" h="47">
                <a:moveTo>
                  <a:pt x="1" y="39"/>
                </a:moveTo>
                <a:lnTo>
                  <a:pt x="0" y="24"/>
                </a:lnTo>
                <a:lnTo>
                  <a:pt x="5" y="11"/>
                </a:lnTo>
                <a:lnTo>
                  <a:pt x="18" y="5"/>
                </a:lnTo>
                <a:lnTo>
                  <a:pt x="33" y="19"/>
                </a:lnTo>
                <a:lnTo>
                  <a:pt x="45" y="19"/>
                </a:lnTo>
                <a:lnTo>
                  <a:pt x="45" y="4"/>
                </a:lnTo>
                <a:lnTo>
                  <a:pt x="57" y="0"/>
                </a:lnTo>
                <a:lnTo>
                  <a:pt x="64" y="3"/>
                </a:lnTo>
                <a:lnTo>
                  <a:pt x="79" y="10"/>
                </a:lnTo>
                <a:lnTo>
                  <a:pt x="91" y="10"/>
                </a:lnTo>
                <a:lnTo>
                  <a:pt x="99" y="15"/>
                </a:lnTo>
                <a:lnTo>
                  <a:pt x="102" y="24"/>
                </a:lnTo>
                <a:lnTo>
                  <a:pt x="109" y="36"/>
                </a:lnTo>
                <a:lnTo>
                  <a:pt x="94" y="43"/>
                </a:lnTo>
                <a:lnTo>
                  <a:pt x="86" y="47"/>
                </a:lnTo>
                <a:lnTo>
                  <a:pt x="69" y="37"/>
                </a:lnTo>
                <a:lnTo>
                  <a:pt x="61" y="36"/>
                </a:lnTo>
                <a:lnTo>
                  <a:pt x="58" y="32"/>
                </a:lnTo>
                <a:lnTo>
                  <a:pt x="43" y="34"/>
                </a:lnTo>
                <a:lnTo>
                  <a:pt x="18" y="32"/>
                </a:lnTo>
                <a:lnTo>
                  <a:pt x="1" y="3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5" name="Freeform 117">
            <a:extLst>
              <a:ext uri="{FF2B5EF4-FFF2-40B4-BE49-F238E27FC236}">
                <a16:creationId xmlns:a16="http://schemas.microsoft.com/office/drawing/2014/main" id="{09AA9843-8FA7-42F7-A082-0F8C73E9D177}"/>
              </a:ext>
            </a:extLst>
          </p:cNvPr>
          <p:cNvSpPr>
            <a:spLocks/>
          </p:cNvSpPr>
          <p:nvPr/>
        </p:nvSpPr>
        <p:spPr bwMode="auto">
          <a:xfrm>
            <a:off x="8030127" y="3761360"/>
            <a:ext cx="351854" cy="364114"/>
          </a:xfrm>
          <a:custGeom>
            <a:avLst/>
            <a:gdLst>
              <a:gd name="T0" fmla="*/ 227 w 287"/>
              <a:gd name="T1" fmla="*/ 9 h 297"/>
              <a:gd name="T2" fmla="*/ 261 w 287"/>
              <a:gd name="T3" fmla="*/ 12 h 297"/>
              <a:gd name="T4" fmla="*/ 275 w 287"/>
              <a:gd name="T5" fmla="*/ 25 h 297"/>
              <a:gd name="T6" fmla="*/ 282 w 287"/>
              <a:gd name="T7" fmla="*/ 60 h 297"/>
              <a:gd name="T8" fmla="*/ 284 w 287"/>
              <a:gd name="T9" fmla="*/ 72 h 297"/>
              <a:gd name="T10" fmla="*/ 253 w 287"/>
              <a:gd name="T11" fmla="*/ 84 h 297"/>
              <a:gd name="T12" fmla="*/ 242 w 287"/>
              <a:gd name="T13" fmla="*/ 101 h 297"/>
              <a:gd name="T14" fmla="*/ 214 w 287"/>
              <a:gd name="T15" fmla="*/ 119 h 297"/>
              <a:gd name="T16" fmla="*/ 182 w 287"/>
              <a:gd name="T17" fmla="*/ 128 h 297"/>
              <a:gd name="T18" fmla="*/ 153 w 287"/>
              <a:gd name="T19" fmla="*/ 168 h 297"/>
              <a:gd name="T20" fmla="*/ 150 w 287"/>
              <a:gd name="T21" fmla="*/ 168 h 297"/>
              <a:gd name="T22" fmla="*/ 139 w 287"/>
              <a:gd name="T23" fmla="*/ 180 h 297"/>
              <a:gd name="T24" fmla="*/ 125 w 287"/>
              <a:gd name="T25" fmla="*/ 184 h 297"/>
              <a:gd name="T26" fmla="*/ 104 w 287"/>
              <a:gd name="T27" fmla="*/ 184 h 297"/>
              <a:gd name="T28" fmla="*/ 92 w 287"/>
              <a:gd name="T29" fmla="*/ 202 h 297"/>
              <a:gd name="T30" fmla="*/ 58 w 287"/>
              <a:gd name="T31" fmla="*/ 250 h 297"/>
              <a:gd name="T32" fmla="*/ 43 w 287"/>
              <a:gd name="T33" fmla="*/ 288 h 297"/>
              <a:gd name="T34" fmla="*/ 0 w 287"/>
              <a:gd name="T35" fmla="*/ 297 h 297"/>
              <a:gd name="T36" fmla="*/ 1 w 287"/>
              <a:gd name="T37" fmla="*/ 288 h 297"/>
              <a:gd name="T38" fmla="*/ 14 w 287"/>
              <a:gd name="T39" fmla="*/ 271 h 297"/>
              <a:gd name="T40" fmla="*/ 20 w 287"/>
              <a:gd name="T41" fmla="*/ 249 h 297"/>
              <a:gd name="T42" fmla="*/ 37 w 287"/>
              <a:gd name="T43" fmla="*/ 233 h 297"/>
              <a:gd name="T44" fmla="*/ 42 w 287"/>
              <a:gd name="T45" fmla="*/ 210 h 297"/>
              <a:gd name="T46" fmla="*/ 61 w 287"/>
              <a:gd name="T47" fmla="*/ 189 h 297"/>
              <a:gd name="T48" fmla="*/ 74 w 287"/>
              <a:gd name="T49" fmla="*/ 168 h 297"/>
              <a:gd name="T50" fmla="*/ 99 w 287"/>
              <a:gd name="T51" fmla="*/ 158 h 297"/>
              <a:gd name="T52" fmla="*/ 123 w 287"/>
              <a:gd name="T53" fmla="*/ 138 h 297"/>
              <a:gd name="T54" fmla="*/ 134 w 287"/>
              <a:gd name="T55" fmla="*/ 95 h 297"/>
              <a:gd name="T56" fmla="*/ 144 w 287"/>
              <a:gd name="T57" fmla="*/ 66 h 297"/>
              <a:gd name="T58" fmla="*/ 173 w 287"/>
              <a:gd name="T59" fmla="*/ 43 h 297"/>
              <a:gd name="T60" fmla="*/ 198 w 287"/>
              <a:gd name="T61" fmla="*/ 13 h 297"/>
              <a:gd name="T62" fmla="*/ 217 w 287"/>
              <a:gd name="T6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7" h="297">
                <a:moveTo>
                  <a:pt x="217" y="0"/>
                </a:moveTo>
                <a:lnTo>
                  <a:pt x="227" y="9"/>
                </a:lnTo>
                <a:lnTo>
                  <a:pt x="244" y="7"/>
                </a:lnTo>
                <a:lnTo>
                  <a:pt x="261" y="12"/>
                </a:lnTo>
                <a:lnTo>
                  <a:pt x="269" y="12"/>
                </a:lnTo>
                <a:lnTo>
                  <a:pt x="275" y="25"/>
                </a:lnTo>
                <a:lnTo>
                  <a:pt x="276" y="38"/>
                </a:lnTo>
                <a:lnTo>
                  <a:pt x="282" y="60"/>
                </a:lnTo>
                <a:lnTo>
                  <a:pt x="287" y="64"/>
                </a:lnTo>
                <a:lnTo>
                  <a:pt x="284" y="72"/>
                </a:lnTo>
                <a:lnTo>
                  <a:pt x="261" y="76"/>
                </a:lnTo>
                <a:lnTo>
                  <a:pt x="253" y="84"/>
                </a:lnTo>
                <a:lnTo>
                  <a:pt x="242" y="85"/>
                </a:lnTo>
                <a:lnTo>
                  <a:pt x="242" y="101"/>
                </a:lnTo>
                <a:lnTo>
                  <a:pt x="221" y="109"/>
                </a:lnTo>
                <a:lnTo>
                  <a:pt x="214" y="119"/>
                </a:lnTo>
                <a:lnTo>
                  <a:pt x="200" y="125"/>
                </a:lnTo>
                <a:lnTo>
                  <a:pt x="182" y="128"/>
                </a:lnTo>
                <a:lnTo>
                  <a:pt x="153" y="143"/>
                </a:lnTo>
                <a:lnTo>
                  <a:pt x="153" y="168"/>
                </a:lnTo>
                <a:lnTo>
                  <a:pt x="150" y="168"/>
                </a:lnTo>
                <a:lnTo>
                  <a:pt x="150" y="168"/>
                </a:lnTo>
                <a:lnTo>
                  <a:pt x="150" y="179"/>
                </a:lnTo>
                <a:lnTo>
                  <a:pt x="139" y="180"/>
                </a:lnTo>
                <a:lnTo>
                  <a:pt x="133" y="184"/>
                </a:lnTo>
                <a:lnTo>
                  <a:pt x="125" y="184"/>
                </a:lnTo>
                <a:lnTo>
                  <a:pt x="119" y="182"/>
                </a:lnTo>
                <a:lnTo>
                  <a:pt x="104" y="184"/>
                </a:lnTo>
                <a:lnTo>
                  <a:pt x="98" y="200"/>
                </a:lnTo>
                <a:lnTo>
                  <a:pt x="92" y="202"/>
                </a:lnTo>
                <a:lnTo>
                  <a:pt x="83" y="228"/>
                </a:lnTo>
                <a:lnTo>
                  <a:pt x="58" y="250"/>
                </a:lnTo>
                <a:lnTo>
                  <a:pt x="51" y="279"/>
                </a:lnTo>
                <a:lnTo>
                  <a:pt x="43" y="288"/>
                </a:lnTo>
                <a:lnTo>
                  <a:pt x="41" y="296"/>
                </a:lnTo>
                <a:lnTo>
                  <a:pt x="0" y="297"/>
                </a:lnTo>
                <a:lnTo>
                  <a:pt x="0" y="297"/>
                </a:lnTo>
                <a:lnTo>
                  <a:pt x="1" y="288"/>
                </a:lnTo>
                <a:lnTo>
                  <a:pt x="8" y="282"/>
                </a:lnTo>
                <a:lnTo>
                  <a:pt x="14" y="271"/>
                </a:lnTo>
                <a:lnTo>
                  <a:pt x="13" y="264"/>
                </a:lnTo>
                <a:lnTo>
                  <a:pt x="20" y="249"/>
                </a:lnTo>
                <a:lnTo>
                  <a:pt x="30" y="236"/>
                </a:lnTo>
                <a:lnTo>
                  <a:pt x="37" y="233"/>
                </a:lnTo>
                <a:lnTo>
                  <a:pt x="42" y="221"/>
                </a:lnTo>
                <a:lnTo>
                  <a:pt x="42" y="210"/>
                </a:lnTo>
                <a:lnTo>
                  <a:pt x="49" y="197"/>
                </a:lnTo>
                <a:lnTo>
                  <a:pt x="61" y="189"/>
                </a:lnTo>
                <a:lnTo>
                  <a:pt x="73" y="168"/>
                </a:lnTo>
                <a:lnTo>
                  <a:pt x="74" y="168"/>
                </a:lnTo>
                <a:lnTo>
                  <a:pt x="83" y="160"/>
                </a:lnTo>
                <a:lnTo>
                  <a:pt x="99" y="158"/>
                </a:lnTo>
                <a:lnTo>
                  <a:pt x="114" y="144"/>
                </a:lnTo>
                <a:lnTo>
                  <a:pt x="123" y="138"/>
                </a:lnTo>
                <a:lnTo>
                  <a:pt x="138" y="121"/>
                </a:lnTo>
                <a:lnTo>
                  <a:pt x="134" y="95"/>
                </a:lnTo>
                <a:lnTo>
                  <a:pt x="141" y="77"/>
                </a:lnTo>
                <a:lnTo>
                  <a:pt x="144" y="66"/>
                </a:lnTo>
                <a:lnTo>
                  <a:pt x="156" y="52"/>
                </a:lnTo>
                <a:lnTo>
                  <a:pt x="173" y="43"/>
                </a:lnTo>
                <a:lnTo>
                  <a:pt x="186" y="34"/>
                </a:lnTo>
                <a:lnTo>
                  <a:pt x="198" y="13"/>
                </a:lnTo>
                <a:lnTo>
                  <a:pt x="204" y="0"/>
                </a:lnTo>
                <a:lnTo>
                  <a:pt x="217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6" name="Freeform 118">
            <a:extLst>
              <a:ext uri="{FF2B5EF4-FFF2-40B4-BE49-F238E27FC236}">
                <a16:creationId xmlns:a16="http://schemas.microsoft.com/office/drawing/2014/main" id="{DE00195A-F640-45E6-8BF3-96630DBFC4D4}"/>
              </a:ext>
            </a:extLst>
          </p:cNvPr>
          <p:cNvSpPr>
            <a:spLocks/>
          </p:cNvSpPr>
          <p:nvPr/>
        </p:nvSpPr>
        <p:spPr bwMode="auto">
          <a:xfrm>
            <a:off x="8933669" y="3441382"/>
            <a:ext cx="73558" cy="74784"/>
          </a:xfrm>
          <a:custGeom>
            <a:avLst/>
            <a:gdLst>
              <a:gd name="T0" fmla="*/ 0 w 60"/>
              <a:gd name="T1" fmla="*/ 5 h 61"/>
              <a:gd name="T2" fmla="*/ 3 w 60"/>
              <a:gd name="T3" fmla="*/ 2 h 61"/>
              <a:gd name="T4" fmla="*/ 13 w 60"/>
              <a:gd name="T5" fmla="*/ 0 h 61"/>
              <a:gd name="T6" fmla="*/ 26 w 60"/>
              <a:gd name="T7" fmla="*/ 6 h 61"/>
              <a:gd name="T8" fmla="*/ 33 w 60"/>
              <a:gd name="T9" fmla="*/ 7 h 61"/>
              <a:gd name="T10" fmla="*/ 41 w 60"/>
              <a:gd name="T11" fmla="*/ 12 h 61"/>
              <a:gd name="T12" fmla="*/ 41 w 60"/>
              <a:gd name="T13" fmla="*/ 20 h 61"/>
              <a:gd name="T14" fmla="*/ 47 w 60"/>
              <a:gd name="T15" fmla="*/ 23 h 61"/>
              <a:gd name="T16" fmla="*/ 51 w 60"/>
              <a:gd name="T17" fmla="*/ 31 h 61"/>
              <a:gd name="T18" fmla="*/ 57 w 60"/>
              <a:gd name="T19" fmla="*/ 37 h 61"/>
              <a:gd name="T20" fmla="*/ 57 w 60"/>
              <a:gd name="T21" fmla="*/ 40 h 61"/>
              <a:gd name="T22" fmla="*/ 60 w 60"/>
              <a:gd name="T23" fmla="*/ 42 h 61"/>
              <a:gd name="T24" fmla="*/ 56 w 60"/>
              <a:gd name="T25" fmla="*/ 43 h 61"/>
              <a:gd name="T26" fmla="*/ 46 w 60"/>
              <a:gd name="T27" fmla="*/ 42 h 61"/>
              <a:gd name="T28" fmla="*/ 44 w 60"/>
              <a:gd name="T29" fmla="*/ 40 h 61"/>
              <a:gd name="T30" fmla="*/ 41 w 60"/>
              <a:gd name="T31" fmla="*/ 41 h 61"/>
              <a:gd name="T32" fmla="*/ 43 w 60"/>
              <a:gd name="T33" fmla="*/ 45 h 61"/>
              <a:gd name="T34" fmla="*/ 39 w 60"/>
              <a:gd name="T35" fmla="*/ 52 h 61"/>
              <a:gd name="T36" fmla="*/ 37 w 60"/>
              <a:gd name="T37" fmla="*/ 59 h 61"/>
              <a:gd name="T38" fmla="*/ 33 w 60"/>
              <a:gd name="T39" fmla="*/ 61 h 61"/>
              <a:gd name="T40" fmla="*/ 29 w 60"/>
              <a:gd name="T41" fmla="*/ 52 h 61"/>
              <a:gd name="T42" fmla="*/ 30 w 60"/>
              <a:gd name="T43" fmla="*/ 43 h 61"/>
              <a:gd name="T44" fmla="*/ 28 w 60"/>
              <a:gd name="T45" fmla="*/ 34 h 61"/>
              <a:gd name="T46" fmla="*/ 17 w 60"/>
              <a:gd name="T47" fmla="*/ 22 h 61"/>
              <a:gd name="T48" fmla="*/ 10 w 60"/>
              <a:gd name="T49" fmla="*/ 13 h 61"/>
              <a:gd name="T50" fmla="*/ 5 w 60"/>
              <a:gd name="T51" fmla="*/ 7 h 61"/>
              <a:gd name="T52" fmla="*/ 0 w 60"/>
              <a:gd name="T53" fmla="*/ 5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1">
                <a:moveTo>
                  <a:pt x="0" y="5"/>
                </a:moveTo>
                <a:lnTo>
                  <a:pt x="3" y="2"/>
                </a:lnTo>
                <a:lnTo>
                  <a:pt x="13" y="0"/>
                </a:lnTo>
                <a:lnTo>
                  <a:pt x="26" y="6"/>
                </a:lnTo>
                <a:lnTo>
                  <a:pt x="33" y="7"/>
                </a:lnTo>
                <a:lnTo>
                  <a:pt x="41" y="12"/>
                </a:lnTo>
                <a:lnTo>
                  <a:pt x="41" y="20"/>
                </a:lnTo>
                <a:lnTo>
                  <a:pt x="47" y="23"/>
                </a:lnTo>
                <a:lnTo>
                  <a:pt x="51" y="31"/>
                </a:lnTo>
                <a:lnTo>
                  <a:pt x="57" y="37"/>
                </a:lnTo>
                <a:lnTo>
                  <a:pt x="57" y="40"/>
                </a:lnTo>
                <a:lnTo>
                  <a:pt x="60" y="42"/>
                </a:lnTo>
                <a:lnTo>
                  <a:pt x="56" y="43"/>
                </a:lnTo>
                <a:lnTo>
                  <a:pt x="46" y="42"/>
                </a:lnTo>
                <a:lnTo>
                  <a:pt x="44" y="40"/>
                </a:lnTo>
                <a:lnTo>
                  <a:pt x="41" y="41"/>
                </a:lnTo>
                <a:lnTo>
                  <a:pt x="43" y="45"/>
                </a:lnTo>
                <a:lnTo>
                  <a:pt x="39" y="52"/>
                </a:lnTo>
                <a:lnTo>
                  <a:pt x="37" y="59"/>
                </a:lnTo>
                <a:lnTo>
                  <a:pt x="33" y="61"/>
                </a:lnTo>
                <a:lnTo>
                  <a:pt x="29" y="52"/>
                </a:lnTo>
                <a:lnTo>
                  <a:pt x="30" y="43"/>
                </a:lnTo>
                <a:lnTo>
                  <a:pt x="28" y="34"/>
                </a:lnTo>
                <a:lnTo>
                  <a:pt x="17" y="22"/>
                </a:lnTo>
                <a:lnTo>
                  <a:pt x="10" y="13"/>
                </a:lnTo>
                <a:lnTo>
                  <a:pt x="5" y="7"/>
                </a:lnTo>
                <a:lnTo>
                  <a:pt x="0" y="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7" name="Freeform 119">
            <a:extLst>
              <a:ext uri="{FF2B5EF4-FFF2-40B4-BE49-F238E27FC236}">
                <a16:creationId xmlns:a16="http://schemas.microsoft.com/office/drawing/2014/main" id="{AAA0BA0A-36B4-4DA7-A085-93939B5067D5}"/>
              </a:ext>
            </a:extLst>
          </p:cNvPr>
          <p:cNvSpPr>
            <a:spLocks/>
          </p:cNvSpPr>
          <p:nvPr/>
        </p:nvSpPr>
        <p:spPr bwMode="auto">
          <a:xfrm>
            <a:off x="9359081" y="4978753"/>
            <a:ext cx="172862" cy="344499"/>
          </a:xfrm>
          <a:custGeom>
            <a:avLst/>
            <a:gdLst>
              <a:gd name="T0" fmla="*/ 127 w 141"/>
              <a:gd name="T1" fmla="*/ 8 h 281"/>
              <a:gd name="T2" fmla="*/ 131 w 141"/>
              <a:gd name="T3" fmla="*/ 17 h 281"/>
              <a:gd name="T4" fmla="*/ 135 w 141"/>
              <a:gd name="T5" fmla="*/ 31 h 281"/>
              <a:gd name="T6" fmla="*/ 136 w 141"/>
              <a:gd name="T7" fmla="*/ 56 h 281"/>
              <a:gd name="T8" fmla="*/ 141 w 141"/>
              <a:gd name="T9" fmla="*/ 66 h 281"/>
              <a:gd name="T10" fmla="*/ 138 w 141"/>
              <a:gd name="T11" fmla="*/ 76 h 281"/>
              <a:gd name="T12" fmla="*/ 134 w 141"/>
              <a:gd name="T13" fmla="*/ 82 h 281"/>
              <a:gd name="T14" fmla="*/ 129 w 141"/>
              <a:gd name="T15" fmla="*/ 70 h 281"/>
              <a:gd name="T16" fmla="*/ 125 w 141"/>
              <a:gd name="T17" fmla="*/ 76 h 281"/>
              <a:gd name="T18" fmla="*/ 128 w 141"/>
              <a:gd name="T19" fmla="*/ 91 h 281"/>
              <a:gd name="T20" fmla="*/ 126 w 141"/>
              <a:gd name="T21" fmla="*/ 100 h 281"/>
              <a:gd name="T22" fmla="*/ 120 w 141"/>
              <a:gd name="T23" fmla="*/ 105 h 281"/>
              <a:gd name="T24" fmla="*/ 118 w 141"/>
              <a:gd name="T25" fmla="*/ 122 h 281"/>
              <a:gd name="T26" fmla="*/ 109 w 141"/>
              <a:gd name="T27" fmla="*/ 147 h 281"/>
              <a:gd name="T28" fmla="*/ 98 w 141"/>
              <a:gd name="T29" fmla="*/ 175 h 281"/>
              <a:gd name="T30" fmla="*/ 83 w 141"/>
              <a:gd name="T31" fmla="*/ 215 h 281"/>
              <a:gd name="T32" fmla="*/ 74 w 141"/>
              <a:gd name="T33" fmla="*/ 244 h 281"/>
              <a:gd name="T34" fmla="*/ 63 w 141"/>
              <a:gd name="T35" fmla="*/ 268 h 281"/>
              <a:gd name="T36" fmla="*/ 49 w 141"/>
              <a:gd name="T37" fmla="*/ 272 h 281"/>
              <a:gd name="T38" fmla="*/ 32 w 141"/>
              <a:gd name="T39" fmla="*/ 281 h 281"/>
              <a:gd name="T40" fmla="*/ 22 w 141"/>
              <a:gd name="T41" fmla="*/ 276 h 281"/>
              <a:gd name="T42" fmla="*/ 9 w 141"/>
              <a:gd name="T43" fmla="*/ 268 h 281"/>
              <a:gd name="T44" fmla="*/ 5 w 141"/>
              <a:gd name="T45" fmla="*/ 258 h 281"/>
              <a:gd name="T46" fmla="*/ 5 w 141"/>
              <a:gd name="T47" fmla="*/ 239 h 281"/>
              <a:gd name="T48" fmla="*/ 0 w 141"/>
              <a:gd name="T49" fmla="*/ 223 h 281"/>
              <a:gd name="T50" fmla="*/ 0 w 141"/>
              <a:gd name="T51" fmla="*/ 208 h 281"/>
              <a:gd name="T52" fmla="*/ 4 w 141"/>
              <a:gd name="T53" fmla="*/ 193 h 281"/>
              <a:gd name="T54" fmla="*/ 13 w 141"/>
              <a:gd name="T55" fmla="*/ 189 h 281"/>
              <a:gd name="T56" fmla="*/ 13 w 141"/>
              <a:gd name="T57" fmla="*/ 182 h 281"/>
              <a:gd name="T58" fmla="*/ 23 w 141"/>
              <a:gd name="T59" fmla="*/ 166 h 281"/>
              <a:gd name="T60" fmla="*/ 26 w 141"/>
              <a:gd name="T61" fmla="*/ 153 h 281"/>
              <a:gd name="T62" fmla="*/ 22 w 141"/>
              <a:gd name="T63" fmla="*/ 143 h 281"/>
              <a:gd name="T64" fmla="*/ 20 w 141"/>
              <a:gd name="T65" fmla="*/ 130 h 281"/>
              <a:gd name="T66" fmla="*/ 19 w 141"/>
              <a:gd name="T67" fmla="*/ 111 h 281"/>
              <a:gd name="T68" fmla="*/ 27 w 141"/>
              <a:gd name="T69" fmla="*/ 99 h 281"/>
              <a:gd name="T70" fmla="*/ 30 w 141"/>
              <a:gd name="T71" fmla="*/ 86 h 281"/>
              <a:gd name="T72" fmla="*/ 39 w 141"/>
              <a:gd name="T73" fmla="*/ 85 h 281"/>
              <a:gd name="T74" fmla="*/ 49 w 141"/>
              <a:gd name="T75" fmla="*/ 81 h 281"/>
              <a:gd name="T76" fmla="*/ 56 w 141"/>
              <a:gd name="T77" fmla="*/ 77 h 281"/>
              <a:gd name="T78" fmla="*/ 64 w 141"/>
              <a:gd name="T79" fmla="*/ 77 h 281"/>
              <a:gd name="T80" fmla="*/ 75 w 141"/>
              <a:gd name="T81" fmla="*/ 65 h 281"/>
              <a:gd name="T82" fmla="*/ 91 w 141"/>
              <a:gd name="T83" fmla="*/ 53 h 281"/>
              <a:gd name="T84" fmla="*/ 97 w 141"/>
              <a:gd name="T85" fmla="*/ 42 h 281"/>
              <a:gd name="T86" fmla="*/ 95 w 141"/>
              <a:gd name="T87" fmla="*/ 33 h 281"/>
              <a:gd name="T88" fmla="*/ 102 w 141"/>
              <a:gd name="T89" fmla="*/ 36 h 281"/>
              <a:gd name="T90" fmla="*/ 113 w 141"/>
              <a:gd name="T91" fmla="*/ 21 h 281"/>
              <a:gd name="T92" fmla="*/ 114 w 141"/>
              <a:gd name="T93" fmla="*/ 9 h 281"/>
              <a:gd name="T94" fmla="*/ 121 w 141"/>
              <a:gd name="T95" fmla="*/ 0 h 281"/>
              <a:gd name="T96" fmla="*/ 127 w 141"/>
              <a:gd name="T97" fmla="*/ 8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281">
                <a:moveTo>
                  <a:pt x="127" y="8"/>
                </a:moveTo>
                <a:lnTo>
                  <a:pt x="131" y="17"/>
                </a:lnTo>
                <a:lnTo>
                  <a:pt x="135" y="31"/>
                </a:lnTo>
                <a:lnTo>
                  <a:pt x="136" y="56"/>
                </a:lnTo>
                <a:lnTo>
                  <a:pt x="141" y="66"/>
                </a:lnTo>
                <a:lnTo>
                  <a:pt x="138" y="76"/>
                </a:lnTo>
                <a:lnTo>
                  <a:pt x="134" y="82"/>
                </a:lnTo>
                <a:lnTo>
                  <a:pt x="129" y="70"/>
                </a:lnTo>
                <a:lnTo>
                  <a:pt x="125" y="76"/>
                </a:lnTo>
                <a:lnTo>
                  <a:pt x="128" y="91"/>
                </a:lnTo>
                <a:lnTo>
                  <a:pt x="126" y="100"/>
                </a:lnTo>
                <a:lnTo>
                  <a:pt x="120" y="105"/>
                </a:lnTo>
                <a:lnTo>
                  <a:pt x="118" y="122"/>
                </a:lnTo>
                <a:lnTo>
                  <a:pt x="109" y="147"/>
                </a:lnTo>
                <a:lnTo>
                  <a:pt x="98" y="175"/>
                </a:lnTo>
                <a:lnTo>
                  <a:pt x="83" y="215"/>
                </a:lnTo>
                <a:lnTo>
                  <a:pt x="74" y="244"/>
                </a:lnTo>
                <a:lnTo>
                  <a:pt x="63" y="268"/>
                </a:lnTo>
                <a:lnTo>
                  <a:pt x="49" y="272"/>
                </a:lnTo>
                <a:lnTo>
                  <a:pt x="32" y="281"/>
                </a:lnTo>
                <a:lnTo>
                  <a:pt x="22" y="276"/>
                </a:lnTo>
                <a:lnTo>
                  <a:pt x="9" y="268"/>
                </a:lnTo>
                <a:lnTo>
                  <a:pt x="5" y="258"/>
                </a:lnTo>
                <a:lnTo>
                  <a:pt x="5" y="239"/>
                </a:lnTo>
                <a:lnTo>
                  <a:pt x="0" y="223"/>
                </a:lnTo>
                <a:lnTo>
                  <a:pt x="0" y="208"/>
                </a:lnTo>
                <a:lnTo>
                  <a:pt x="4" y="193"/>
                </a:lnTo>
                <a:lnTo>
                  <a:pt x="13" y="189"/>
                </a:lnTo>
                <a:lnTo>
                  <a:pt x="13" y="182"/>
                </a:lnTo>
                <a:lnTo>
                  <a:pt x="23" y="166"/>
                </a:lnTo>
                <a:lnTo>
                  <a:pt x="26" y="153"/>
                </a:lnTo>
                <a:lnTo>
                  <a:pt x="22" y="143"/>
                </a:lnTo>
                <a:lnTo>
                  <a:pt x="20" y="130"/>
                </a:lnTo>
                <a:lnTo>
                  <a:pt x="19" y="111"/>
                </a:lnTo>
                <a:lnTo>
                  <a:pt x="27" y="99"/>
                </a:lnTo>
                <a:lnTo>
                  <a:pt x="30" y="86"/>
                </a:lnTo>
                <a:lnTo>
                  <a:pt x="39" y="85"/>
                </a:lnTo>
                <a:lnTo>
                  <a:pt x="49" y="81"/>
                </a:lnTo>
                <a:lnTo>
                  <a:pt x="56" y="77"/>
                </a:lnTo>
                <a:lnTo>
                  <a:pt x="64" y="77"/>
                </a:lnTo>
                <a:lnTo>
                  <a:pt x="75" y="65"/>
                </a:lnTo>
                <a:lnTo>
                  <a:pt x="91" y="53"/>
                </a:lnTo>
                <a:lnTo>
                  <a:pt x="97" y="42"/>
                </a:lnTo>
                <a:lnTo>
                  <a:pt x="95" y="33"/>
                </a:lnTo>
                <a:lnTo>
                  <a:pt x="102" y="36"/>
                </a:lnTo>
                <a:lnTo>
                  <a:pt x="113" y="21"/>
                </a:lnTo>
                <a:lnTo>
                  <a:pt x="114" y="9"/>
                </a:lnTo>
                <a:lnTo>
                  <a:pt x="121" y="0"/>
                </a:lnTo>
                <a:lnTo>
                  <a:pt x="127" y="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8" name="Freeform 121">
            <a:extLst>
              <a:ext uri="{FF2B5EF4-FFF2-40B4-BE49-F238E27FC236}">
                <a16:creationId xmlns:a16="http://schemas.microsoft.com/office/drawing/2014/main" id="{49DA4D7A-53FB-44D3-9F97-036D454D6F39}"/>
              </a:ext>
            </a:extLst>
          </p:cNvPr>
          <p:cNvSpPr>
            <a:spLocks/>
          </p:cNvSpPr>
          <p:nvPr/>
        </p:nvSpPr>
        <p:spPr bwMode="auto">
          <a:xfrm>
            <a:off x="8827009" y="3595854"/>
            <a:ext cx="51491" cy="36779"/>
          </a:xfrm>
          <a:custGeom>
            <a:avLst/>
            <a:gdLst>
              <a:gd name="T0" fmla="*/ 2 w 42"/>
              <a:gd name="T1" fmla="*/ 9 h 30"/>
              <a:gd name="T2" fmla="*/ 4 w 42"/>
              <a:gd name="T3" fmla="*/ 9 h 30"/>
              <a:gd name="T4" fmla="*/ 4 w 42"/>
              <a:gd name="T5" fmla="*/ 5 h 30"/>
              <a:gd name="T6" fmla="*/ 14 w 42"/>
              <a:gd name="T7" fmla="*/ 2 h 30"/>
              <a:gd name="T8" fmla="*/ 17 w 42"/>
              <a:gd name="T9" fmla="*/ 1 h 30"/>
              <a:gd name="T10" fmla="*/ 23 w 42"/>
              <a:gd name="T11" fmla="*/ 0 h 30"/>
              <a:gd name="T12" fmla="*/ 31 w 42"/>
              <a:gd name="T13" fmla="*/ 0 h 30"/>
              <a:gd name="T14" fmla="*/ 40 w 42"/>
              <a:gd name="T15" fmla="*/ 6 h 30"/>
              <a:gd name="T16" fmla="*/ 42 w 42"/>
              <a:gd name="T17" fmla="*/ 20 h 30"/>
              <a:gd name="T18" fmla="*/ 39 w 42"/>
              <a:gd name="T19" fmla="*/ 20 h 30"/>
              <a:gd name="T20" fmla="*/ 37 w 42"/>
              <a:gd name="T21" fmla="*/ 24 h 30"/>
              <a:gd name="T22" fmla="*/ 28 w 42"/>
              <a:gd name="T23" fmla="*/ 24 h 30"/>
              <a:gd name="T24" fmla="*/ 22 w 42"/>
              <a:gd name="T25" fmla="*/ 28 h 30"/>
              <a:gd name="T26" fmla="*/ 11 w 42"/>
              <a:gd name="T27" fmla="*/ 30 h 30"/>
              <a:gd name="T28" fmla="*/ 3 w 42"/>
              <a:gd name="T29" fmla="*/ 25 h 30"/>
              <a:gd name="T30" fmla="*/ 0 w 42"/>
              <a:gd name="T31" fmla="*/ 16 h 30"/>
              <a:gd name="T32" fmla="*/ 2 w 42"/>
              <a:gd name="T33" fmla="*/ 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" h="30">
                <a:moveTo>
                  <a:pt x="2" y="9"/>
                </a:moveTo>
                <a:lnTo>
                  <a:pt x="4" y="9"/>
                </a:lnTo>
                <a:lnTo>
                  <a:pt x="4" y="5"/>
                </a:lnTo>
                <a:lnTo>
                  <a:pt x="14" y="2"/>
                </a:lnTo>
                <a:lnTo>
                  <a:pt x="17" y="1"/>
                </a:lnTo>
                <a:lnTo>
                  <a:pt x="23" y="0"/>
                </a:lnTo>
                <a:lnTo>
                  <a:pt x="31" y="0"/>
                </a:lnTo>
                <a:lnTo>
                  <a:pt x="40" y="6"/>
                </a:lnTo>
                <a:lnTo>
                  <a:pt x="42" y="20"/>
                </a:lnTo>
                <a:lnTo>
                  <a:pt x="39" y="20"/>
                </a:lnTo>
                <a:lnTo>
                  <a:pt x="37" y="24"/>
                </a:lnTo>
                <a:lnTo>
                  <a:pt x="28" y="24"/>
                </a:lnTo>
                <a:lnTo>
                  <a:pt x="22" y="28"/>
                </a:lnTo>
                <a:lnTo>
                  <a:pt x="11" y="30"/>
                </a:lnTo>
                <a:lnTo>
                  <a:pt x="3" y="25"/>
                </a:lnTo>
                <a:lnTo>
                  <a:pt x="0" y="16"/>
                </a:lnTo>
                <a:lnTo>
                  <a:pt x="2" y="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9" name="Freeform 122">
            <a:extLst>
              <a:ext uri="{FF2B5EF4-FFF2-40B4-BE49-F238E27FC236}">
                <a16:creationId xmlns:a16="http://schemas.microsoft.com/office/drawing/2014/main" id="{EC757456-0C7B-499B-8312-28AA71B321C7}"/>
              </a:ext>
            </a:extLst>
          </p:cNvPr>
          <p:cNvSpPr>
            <a:spLocks/>
          </p:cNvSpPr>
          <p:nvPr/>
        </p:nvSpPr>
        <p:spPr bwMode="auto">
          <a:xfrm>
            <a:off x="8134334" y="4035979"/>
            <a:ext cx="366567" cy="378826"/>
          </a:xfrm>
          <a:custGeom>
            <a:avLst/>
            <a:gdLst>
              <a:gd name="T0" fmla="*/ 6 w 299"/>
              <a:gd name="T1" fmla="*/ 211 h 309"/>
              <a:gd name="T2" fmla="*/ 15 w 299"/>
              <a:gd name="T3" fmla="*/ 198 h 309"/>
              <a:gd name="T4" fmla="*/ 38 w 299"/>
              <a:gd name="T5" fmla="*/ 200 h 309"/>
              <a:gd name="T6" fmla="*/ 48 w 299"/>
              <a:gd name="T7" fmla="*/ 197 h 309"/>
              <a:gd name="T8" fmla="*/ 125 w 299"/>
              <a:gd name="T9" fmla="*/ 182 h 309"/>
              <a:gd name="T10" fmla="*/ 114 w 299"/>
              <a:gd name="T11" fmla="*/ 90 h 309"/>
              <a:gd name="T12" fmla="*/ 133 w 299"/>
              <a:gd name="T13" fmla="*/ 0 h 309"/>
              <a:gd name="T14" fmla="*/ 254 w 299"/>
              <a:gd name="T15" fmla="*/ 90 h 309"/>
              <a:gd name="T16" fmla="*/ 270 w 299"/>
              <a:gd name="T17" fmla="*/ 106 h 309"/>
              <a:gd name="T18" fmla="*/ 278 w 299"/>
              <a:gd name="T19" fmla="*/ 123 h 309"/>
              <a:gd name="T20" fmla="*/ 299 w 299"/>
              <a:gd name="T21" fmla="*/ 168 h 309"/>
              <a:gd name="T22" fmla="*/ 287 w 299"/>
              <a:gd name="T23" fmla="*/ 195 h 309"/>
              <a:gd name="T24" fmla="*/ 246 w 299"/>
              <a:gd name="T25" fmla="*/ 200 h 309"/>
              <a:gd name="T26" fmla="*/ 228 w 299"/>
              <a:gd name="T27" fmla="*/ 208 h 309"/>
              <a:gd name="T28" fmla="*/ 212 w 299"/>
              <a:gd name="T29" fmla="*/ 204 h 309"/>
              <a:gd name="T30" fmla="*/ 185 w 299"/>
              <a:gd name="T31" fmla="*/ 216 h 309"/>
              <a:gd name="T32" fmla="*/ 167 w 299"/>
              <a:gd name="T33" fmla="*/ 232 h 309"/>
              <a:gd name="T34" fmla="*/ 157 w 299"/>
              <a:gd name="T35" fmla="*/ 241 h 309"/>
              <a:gd name="T36" fmla="*/ 143 w 299"/>
              <a:gd name="T37" fmla="*/ 244 h 309"/>
              <a:gd name="T38" fmla="*/ 126 w 299"/>
              <a:gd name="T39" fmla="*/ 275 h 309"/>
              <a:gd name="T40" fmla="*/ 121 w 299"/>
              <a:gd name="T41" fmla="*/ 291 h 309"/>
              <a:gd name="T42" fmla="*/ 115 w 299"/>
              <a:gd name="T43" fmla="*/ 306 h 309"/>
              <a:gd name="T44" fmla="*/ 108 w 299"/>
              <a:gd name="T45" fmla="*/ 300 h 309"/>
              <a:gd name="T46" fmla="*/ 99 w 299"/>
              <a:gd name="T47" fmla="*/ 302 h 309"/>
              <a:gd name="T48" fmla="*/ 82 w 299"/>
              <a:gd name="T49" fmla="*/ 307 h 309"/>
              <a:gd name="T50" fmla="*/ 75 w 299"/>
              <a:gd name="T51" fmla="*/ 306 h 309"/>
              <a:gd name="T52" fmla="*/ 70 w 299"/>
              <a:gd name="T53" fmla="*/ 294 h 309"/>
              <a:gd name="T54" fmla="*/ 64 w 299"/>
              <a:gd name="T55" fmla="*/ 294 h 309"/>
              <a:gd name="T56" fmla="*/ 68 w 299"/>
              <a:gd name="T57" fmla="*/ 282 h 309"/>
              <a:gd name="T58" fmla="*/ 59 w 299"/>
              <a:gd name="T59" fmla="*/ 267 h 309"/>
              <a:gd name="T60" fmla="*/ 51 w 299"/>
              <a:gd name="T61" fmla="*/ 262 h 309"/>
              <a:gd name="T62" fmla="*/ 41 w 299"/>
              <a:gd name="T63" fmla="*/ 268 h 309"/>
              <a:gd name="T64" fmla="*/ 28 w 299"/>
              <a:gd name="T65" fmla="*/ 271 h 309"/>
              <a:gd name="T66" fmla="*/ 20 w 299"/>
              <a:gd name="T67" fmla="*/ 265 h 309"/>
              <a:gd name="T68" fmla="*/ 12 w 299"/>
              <a:gd name="T69" fmla="*/ 267 h 309"/>
              <a:gd name="T70" fmla="*/ 12 w 299"/>
              <a:gd name="T71" fmla="*/ 253 h 309"/>
              <a:gd name="T72" fmla="*/ 4 w 299"/>
              <a:gd name="T73" fmla="*/ 240 h 309"/>
              <a:gd name="T74" fmla="*/ 0 w 299"/>
              <a:gd name="T75" fmla="*/ 215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99" h="309">
                <a:moveTo>
                  <a:pt x="0" y="215"/>
                </a:moveTo>
                <a:lnTo>
                  <a:pt x="6" y="211"/>
                </a:lnTo>
                <a:lnTo>
                  <a:pt x="9" y="199"/>
                </a:lnTo>
                <a:lnTo>
                  <a:pt x="15" y="198"/>
                </a:lnTo>
                <a:lnTo>
                  <a:pt x="28" y="204"/>
                </a:lnTo>
                <a:lnTo>
                  <a:pt x="38" y="200"/>
                </a:lnTo>
                <a:lnTo>
                  <a:pt x="45" y="201"/>
                </a:lnTo>
                <a:lnTo>
                  <a:pt x="48" y="197"/>
                </a:lnTo>
                <a:lnTo>
                  <a:pt x="121" y="196"/>
                </a:lnTo>
                <a:lnTo>
                  <a:pt x="125" y="182"/>
                </a:lnTo>
                <a:lnTo>
                  <a:pt x="122" y="179"/>
                </a:lnTo>
                <a:lnTo>
                  <a:pt x="114" y="90"/>
                </a:lnTo>
                <a:lnTo>
                  <a:pt x="106" y="0"/>
                </a:lnTo>
                <a:lnTo>
                  <a:pt x="133" y="0"/>
                </a:lnTo>
                <a:lnTo>
                  <a:pt x="193" y="45"/>
                </a:lnTo>
                <a:lnTo>
                  <a:pt x="254" y="90"/>
                </a:lnTo>
                <a:lnTo>
                  <a:pt x="258" y="100"/>
                </a:lnTo>
                <a:lnTo>
                  <a:pt x="270" y="106"/>
                </a:lnTo>
                <a:lnTo>
                  <a:pt x="278" y="109"/>
                </a:lnTo>
                <a:lnTo>
                  <a:pt x="278" y="123"/>
                </a:lnTo>
                <a:lnTo>
                  <a:pt x="298" y="120"/>
                </a:lnTo>
                <a:lnTo>
                  <a:pt x="299" y="168"/>
                </a:lnTo>
                <a:lnTo>
                  <a:pt x="289" y="182"/>
                </a:lnTo>
                <a:lnTo>
                  <a:pt x="287" y="195"/>
                </a:lnTo>
                <a:lnTo>
                  <a:pt x="271" y="198"/>
                </a:lnTo>
                <a:lnTo>
                  <a:pt x="246" y="200"/>
                </a:lnTo>
                <a:lnTo>
                  <a:pt x="240" y="207"/>
                </a:lnTo>
                <a:lnTo>
                  <a:pt x="228" y="208"/>
                </a:lnTo>
                <a:lnTo>
                  <a:pt x="216" y="208"/>
                </a:lnTo>
                <a:lnTo>
                  <a:pt x="212" y="204"/>
                </a:lnTo>
                <a:lnTo>
                  <a:pt x="202" y="207"/>
                </a:lnTo>
                <a:lnTo>
                  <a:pt x="185" y="216"/>
                </a:lnTo>
                <a:lnTo>
                  <a:pt x="182" y="222"/>
                </a:lnTo>
                <a:lnTo>
                  <a:pt x="167" y="232"/>
                </a:lnTo>
                <a:lnTo>
                  <a:pt x="165" y="237"/>
                </a:lnTo>
                <a:lnTo>
                  <a:pt x="157" y="241"/>
                </a:lnTo>
                <a:lnTo>
                  <a:pt x="148" y="238"/>
                </a:lnTo>
                <a:lnTo>
                  <a:pt x="143" y="244"/>
                </a:lnTo>
                <a:lnTo>
                  <a:pt x="140" y="258"/>
                </a:lnTo>
                <a:lnTo>
                  <a:pt x="126" y="275"/>
                </a:lnTo>
                <a:lnTo>
                  <a:pt x="126" y="282"/>
                </a:lnTo>
                <a:lnTo>
                  <a:pt x="121" y="291"/>
                </a:lnTo>
                <a:lnTo>
                  <a:pt x="122" y="303"/>
                </a:lnTo>
                <a:lnTo>
                  <a:pt x="115" y="306"/>
                </a:lnTo>
                <a:lnTo>
                  <a:pt x="111" y="309"/>
                </a:lnTo>
                <a:lnTo>
                  <a:pt x="108" y="300"/>
                </a:lnTo>
                <a:lnTo>
                  <a:pt x="103" y="302"/>
                </a:lnTo>
                <a:lnTo>
                  <a:pt x="99" y="302"/>
                </a:lnTo>
                <a:lnTo>
                  <a:pt x="96" y="308"/>
                </a:lnTo>
                <a:lnTo>
                  <a:pt x="82" y="307"/>
                </a:lnTo>
                <a:lnTo>
                  <a:pt x="77" y="305"/>
                </a:lnTo>
                <a:lnTo>
                  <a:pt x="75" y="306"/>
                </a:lnTo>
                <a:lnTo>
                  <a:pt x="69" y="300"/>
                </a:lnTo>
                <a:lnTo>
                  <a:pt x="70" y="294"/>
                </a:lnTo>
                <a:lnTo>
                  <a:pt x="68" y="292"/>
                </a:lnTo>
                <a:lnTo>
                  <a:pt x="64" y="294"/>
                </a:lnTo>
                <a:lnTo>
                  <a:pt x="65" y="287"/>
                </a:lnTo>
                <a:lnTo>
                  <a:pt x="68" y="282"/>
                </a:lnTo>
                <a:lnTo>
                  <a:pt x="61" y="273"/>
                </a:lnTo>
                <a:lnTo>
                  <a:pt x="59" y="267"/>
                </a:lnTo>
                <a:lnTo>
                  <a:pt x="55" y="263"/>
                </a:lnTo>
                <a:lnTo>
                  <a:pt x="51" y="262"/>
                </a:lnTo>
                <a:lnTo>
                  <a:pt x="47" y="265"/>
                </a:lnTo>
                <a:lnTo>
                  <a:pt x="41" y="268"/>
                </a:lnTo>
                <a:lnTo>
                  <a:pt x="36" y="272"/>
                </a:lnTo>
                <a:lnTo>
                  <a:pt x="28" y="271"/>
                </a:lnTo>
                <a:lnTo>
                  <a:pt x="23" y="265"/>
                </a:lnTo>
                <a:lnTo>
                  <a:pt x="20" y="265"/>
                </a:lnTo>
                <a:lnTo>
                  <a:pt x="15" y="267"/>
                </a:lnTo>
                <a:lnTo>
                  <a:pt x="12" y="267"/>
                </a:lnTo>
                <a:lnTo>
                  <a:pt x="11" y="260"/>
                </a:lnTo>
                <a:lnTo>
                  <a:pt x="12" y="253"/>
                </a:lnTo>
                <a:lnTo>
                  <a:pt x="11" y="245"/>
                </a:lnTo>
                <a:lnTo>
                  <a:pt x="4" y="240"/>
                </a:lnTo>
                <a:lnTo>
                  <a:pt x="0" y="228"/>
                </a:lnTo>
                <a:lnTo>
                  <a:pt x="0" y="2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0" name="Freeform 123">
            <a:extLst>
              <a:ext uri="{FF2B5EF4-FFF2-40B4-BE49-F238E27FC236}">
                <a16:creationId xmlns:a16="http://schemas.microsoft.com/office/drawing/2014/main" id="{51CA53F5-163E-465B-89AB-212D16B76DA9}"/>
              </a:ext>
            </a:extLst>
          </p:cNvPr>
          <p:cNvSpPr>
            <a:spLocks/>
          </p:cNvSpPr>
          <p:nvPr/>
        </p:nvSpPr>
        <p:spPr bwMode="auto">
          <a:xfrm>
            <a:off x="10442841" y="3950160"/>
            <a:ext cx="196156" cy="468321"/>
          </a:xfrm>
          <a:custGeom>
            <a:avLst/>
            <a:gdLst>
              <a:gd name="T0" fmla="*/ 126 w 160"/>
              <a:gd name="T1" fmla="*/ 178 h 382"/>
              <a:gd name="T2" fmla="*/ 108 w 160"/>
              <a:gd name="T3" fmla="*/ 201 h 382"/>
              <a:gd name="T4" fmla="*/ 112 w 160"/>
              <a:gd name="T5" fmla="*/ 223 h 382"/>
              <a:gd name="T6" fmla="*/ 135 w 160"/>
              <a:gd name="T7" fmla="*/ 252 h 382"/>
              <a:gd name="T8" fmla="*/ 125 w 160"/>
              <a:gd name="T9" fmla="*/ 274 h 382"/>
              <a:gd name="T10" fmla="*/ 144 w 160"/>
              <a:gd name="T11" fmla="*/ 301 h 382"/>
              <a:gd name="T12" fmla="*/ 148 w 160"/>
              <a:gd name="T13" fmla="*/ 322 h 382"/>
              <a:gd name="T14" fmla="*/ 149 w 160"/>
              <a:gd name="T15" fmla="*/ 361 h 382"/>
              <a:gd name="T16" fmla="*/ 139 w 160"/>
              <a:gd name="T17" fmla="*/ 367 h 382"/>
              <a:gd name="T18" fmla="*/ 136 w 160"/>
              <a:gd name="T19" fmla="*/ 338 h 382"/>
              <a:gd name="T20" fmla="*/ 126 w 160"/>
              <a:gd name="T21" fmla="*/ 305 h 382"/>
              <a:gd name="T22" fmla="*/ 112 w 160"/>
              <a:gd name="T23" fmla="*/ 254 h 382"/>
              <a:gd name="T24" fmla="*/ 91 w 160"/>
              <a:gd name="T25" fmla="*/ 247 h 382"/>
              <a:gd name="T26" fmla="*/ 62 w 160"/>
              <a:gd name="T27" fmla="*/ 260 h 382"/>
              <a:gd name="T28" fmla="*/ 53 w 160"/>
              <a:gd name="T29" fmla="*/ 229 h 382"/>
              <a:gd name="T30" fmla="*/ 29 w 160"/>
              <a:gd name="T31" fmla="*/ 186 h 382"/>
              <a:gd name="T32" fmla="*/ 19 w 160"/>
              <a:gd name="T33" fmla="*/ 176 h 382"/>
              <a:gd name="T34" fmla="*/ 0 w 160"/>
              <a:gd name="T35" fmla="*/ 142 h 382"/>
              <a:gd name="T36" fmla="*/ 4 w 160"/>
              <a:gd name="T37" fmla="*/ 131 h 382"/>
              <a:gd name="T38" fmla="*/ 9 w 160"/>
              <a:gd name="T39" fmla="*/ 117 h 382"/>
              <a:gd name="T40" fmla="*/ 9 w 160"/>
              <a:gd name="T41" fmla="*/ 88 h 382"/>
              <a:gd name="T42" fmla="*/ 28 w 160"/>
              <a:gd name="T43" fmla="*/ 76 h 382"/>
              <a:gd name="T44" fmla="*/ 33 w 160"/>
              <a:gd name="T45" fmla="*/ 48 h 382"/>
              <a:gd name="T46" fmla="*/ 50 w 160"/>
              <a:gd name="T47" fmla="*/ 22 h 382"/>
              <a:gd name="T48" fmla="*/ 59 w 160"/>
              <a:gd name="T49" fmla="*/ 13 h 382"/>
              <a:gd name="T50" fmla="*/ 61 w 160"/>
              <a:gd name="T51" fmla="*/ 1 h 382"/>
              <a:gd name="T52" fmla="*/ 80 w 160"/>
              <a:gd name="T53" fmla="*/ 12 h 382"/>
              <a:gd name="T54" fmla="*/ 93 w 160"/>
              <a:gd name="T55" fmla="*/ 33 h 382"/>
              <a:gd name="T56" fmla="*/ 83 w 160"/>
              <a:gd name="T57" fmla="*/ 67 h 382"/>
              <a:gd name="T58" fmla="*/ 104 w 160"/>
              <a:gd name="T59" fmla="*/ 89 h 382"/>
              <a:gd name="T60" fmla="*/ 124 w 160"/>
              <a:gd name="T61" fmla="*/ 112 h 382"/>
              <a:gd name="T62" fmla="*/ 137 w 160"/>
              <a:gd name="T63" fmla="*/ 137 h 382"/>
              <a:gd name="T64" fmla="*/ 158 w 160"/>
              <a:gd name="T65" fmla="*/ 134 h 382"/>
              <a:gd name="T66" fmla="*/ 147 w 160"/>
              <a:gd name="T67" fmla="*/ 156 h 382"/>
              <a:gd name="T68" fmla="*/ 135 w 160"/>
              <a:gd name="T69" fmla="*/ 169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0" h="382">
                <a:moveTo>
                  <a:pt x="135" y="169"/>
                </a:moveTo>
                <a:lnTo>
                  <a:pt x="126" y="178"/>
                </a:lnTo>
                <a:lnTo>
                  <a:pt x="113" y="179"/>
                </a:lnTo>
                <a:lnTo>
                  <a:pt x="108" y="201"/>
                </a:lnTo>
                <a:lnTo>
                  <a:pt x="101" y="205"/>
                </a:lnTo>
                <a:lnTo>
                  <a:pt x="112" y="223"/>
                </a:lnTo>
                <a:lnTo>
                  <a:pt x="126" y="239"/>
                </a:lnTo>
                <a:lnTo>
                  <a:pt x="135" y="252"/>
                </a:lnTo>
                <a:lnTo>
                  <a:pt x="131" y="270"/>
                </a:lnTo>
                <a:lnTo>
                  <a:pt x="125" y="274"/>
                </a:lnTo>
                <a:lnTo>
                  <a:pt x="130" y="285"/>
                </a:lnTo>
                <a:lnTo>
                  <a:pt x="144" y="301"/>
                </a:lnTo>
                <a:lnTo>
                  <a:pt x="147" y="313"/>
                </a:lnTo>
                <a:lnTo>
                  <a:pt x="148" y="322"/>
                </a:lnTo>
                <a:lnTo>
                  <a:pt x="157" y="341"/>
                </a:lnTo>
                <a:lnTo>
                  <a:pt x="149" y="361"/>
                </a:lnTo>
                <a:lnTo>
                  <a:pt x="142" y="382"/>
                </a:lnTo>
                <a:lnTo>
                  <a:pt x="139" y="367"/>
                </a:lnTo>
                <a:lnTo>
                  <a:pt x="143" y="351"/>
                </a:lnTo>
                <a:lnTo>
                  <a:pt x="136" y="338"/>
                </a:lnTo>
                <a:lnTo>
                  <a:pt x="135" y="316"/>
                </a:lnTo>
                <a:lnTo>
                  <a:pt x="126" y="305"/>
                </a:lnTo>
                <a:lnTo>
                  <a:pt x="118" y="280"/>
                </a:lnTo>
                <a:lnTo>
                  <a:pt x="112" y="254"/>
                </a:lnTo>
                <a:lnTo>
                  <a:pt x="102" y="237"/>
                </a:lnTo>
                <a:lnTo>
                  <a:pt x="91" y="247"/>
                </a:lnTo>
                <a:lnTo>
                  <a:pt x="72" y="262"/>
                </a:lnTo>
                <a:lnTo>
                  <a:pt x="62" y="260"/>
                </a:lnTo>
                <a:lnTo>
                  <a:pt x="50" y="255"/>
                </a:lnTo>
                <a:lnTo>
                  <a:pt x="53" y="229"/>
                </a:lnTo>
                <a:lnTo>
                  <a:pt x="46" y="210"/>
                </a:lnTo>
                <a:lnTo>
                  <a:pt x="29" y="186"/>
                </a:lnTo>
                <a:lnTo>
                  <a:pt x="30" y="179"/>
                </a:lnTo>
                <a:lnTo>
                  <a:pt x="19" y="176"/>
                </a:lnTo>
                <a:lnTo>
                  <a:pt x="4" y="159"/>
                </a:lnTo>
                <a:lnTo>
                  <a:pt x="0" y="142"/>
                </a:lnTo>
                <a:lnTo>
                  <a:pt x="7" y="145"/>
                </a:lnTo>
                <a:lnTo>
                  <a:pt x="4" y="131"/>
                </a:lnTo>
                <a:lnTo>
                  <a:pt x="12" y="125"/>
                </a:lnTo>
                <a:lnTo>
                  <a:pt x="9" y="117"/>
                </a:lnTo>
                <a:lnTo>
                  <a:pt x="12" y="110"/>
                </a:lnTo>
                <a:lnTo>
                  <a:pt x="9" y="88"/>
                </a:lnTo>
                <a:lnTo>
                  <a:pt x="23" y="93"/>
                </a:lnTo>
                <a:lnTo>
                  <a:pt x="28" y="76"/>
                </a:lnTo>
                <a:lnTo>
                  <a:pt x="27" y="66"/>
                </a:lnTo>
                <a:lnTo>
                  <a:pt x="33" y="48"/>
                </a:lnTo>
                <a:lnTo>
                  <a:pt x="30" y="36"/>
                </a:lnTo>
                <a:lnTo>
                  <a:pt x="50" y="22"/>
                </a:lnTo>
                <a:lnTo>
                  <a:pt x="64" y="26"/>
                </a:lnTo>
                <a:lnTo>
                  <a:pt x="59" y="13"/>
                </a:lnTo>
                <a:lnTo>
                  <a:pt x="64" y="9"/>
                </a:lnTo>
                <a:lnTo>
                  <a:pt x="61" y="1"/>
                </a:lnTo>
                <a:lnTo>
                  <a:pt x="71" y="0"/>
                </a:lnTo>
                <a:lnTo>
                  <a:pt x="80" y="12"/>
                </a:lnTo>
                <a:lnTo>
                  <a:pt x="89" y="17"/>
                </a:lnTo>
                <a:lnTo>
                  <a:pt x="93" y="33"/>
                </a:lnTo>
                <a:lnTo>
                  <a:pt x="96" y="50"/>
                </a:lnTo>
                <a:lnTo>
                  <a:pt x="83" y="67"/>
                </a:lnTo>
                <a:lnTo>
                  <a:pt x="86" y="92"/>
                </a:lnTo>
                <a:lnTo>
                  <a:pt x="104" y="89"/>
                </a:lnTo>
                <a:lnTo>
                  <a:pt x="112" y="108"/>
                </a:lnTo>
                <a:lnTo>
                  <a:pt x="124" y="112"/>
                </a:lnTo>
                <a:lnTo>
                  <a:pt x="122" y="129"/>
                </a:lnTo>
                <a:lnTo>
                  <a:pt x="137" y="137"/>
                </a:lnTo>
                <a:lnTo>
                  <a:pt x="146" y="141"/>
                </a:lnTo>
                <a:lnTo>
                  <a:pt x="158" y="134"/>
                </a:lnTo>
                <a:lnTo>
                  <a:pt x="160" y="143"/>
                </a:lnTo>
                <a:lnTo>
                  <a:pt x="147" y="156"/>
                </a:lnTo>
                <a:lnTo>
                  <a:pt x="144" y="164"/>
                </a:lnTo>
                <a:lnTo>
                  <a:pt x="135" y="16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1" name="Freeform 124">
            <a:extLst>
              <a:ext uri="{FF2B5EF4-FFF2-40B4-BE49-F238E27FC236}">
                <a16:creationId xmlns:a16="http://schemas.microsoft.com/office/drawing/2014/main" id="{3CC8C0CF-BDDB-4E9D-A380-31DBB55AA9E2}"/>
              </a:ext>
            </a:extLst>
          </p:cNvPr>
          <p:cNvSpPr>
            <a:spLocks/>
          </p:cNvSpPr>
          <p:nvPr/>
        </p:nvSpPr>
        <p:spPr bwMode="auto">
          <a:xfrm>
            <a:off x="8784100" y="3565205"/>
            <a:ext cx="38006" cy="41684"/>
          </a:xfrm>
          <a:custGeom>
            <a:avLst/>
            <a:gdLst>
              <a:gd name="T0" fmla="*/ 22 w 31"/>
              <a:gd name="T1" fmla="*/ 21 h 34"/>
              <a:gd name="T2" fmla="*/ 21 w 31"/>
              <a:gd name="T3" fmla="*/ 17 h 34"/>
              <a:gd name="T4" fmla="*/ 15 w 31"/>
              <a:gd name="T5" fmla="*/ 27 h 34"/>
              <a:gd name="T6" fmla="*/ 16 w 31"/>
              <a:gd name="T7" fmla="*/ 34 h 34"/>
              <a:gd name="T8" fmla="*/ 13 w 31"/>
              <a:gd name="T9" fmla="*/ 32 h 34"/>
              <a:gd name="T10" fmla="*/ 7 w 31"/>
              <a:gd name="T11" fmla="*/ 25 h 34"/>
              <a:gd name="T12" fmla="*/ 0 w 31"/>
              <a:gd name="T13" fmla="*/ 21 h 34"/>
              <a:gd name="T14" fmla="*/ 1 w 31"/>
              <a:gd name="T15" fmla="*/ 18 h 34"/>
              <a:gd name="T16" fmla="*/ 3 w 31"/>
              <a:gd name="T17" fmla="*/ 7 h 34"/>
              <a:gd name="T18" fmla="*/ 8 w 31"/>
              <a:gd name="T19" fmla="*/ 2 h 34"/>
              <a:gd name="T20" fmla="*/ 11 w 31"/>
              <a:gd name="T21" fmla="*/ 0 h 34"/>
              <a:gd name="T22" fmla="*/ 16 w 31"/>
              <a:gd name="T23" fmla="*/ 3 h 34"/>
              <a:gd name="T24" fmla="*/ 18 w 31"/>
              <a:gd name="T25" fmla="*/ 6 h 34"/>
              <a:gd name="T26" fmla="*/ 24 w 31"/>
              <a:gd name="T27" fmla="*/ 9 h 34"/>
              <a:gd name="T28" fmla="*/ 31 w 31"/>
              <a:gd name="T29" fmla="*/ 13 h 34"/>
              <a:gd name="T30" fmla="*/ 29 w 31"/>
              <a:gd name="T31" fmla="*/ 14 h 34"/>
              <a:gd name="T32" fmla="*/ 27 w 31"/>
              <a:gd name="T33" fmla="*/ 19 h 34"/>
              <a:gd name="T34" fmla="*/ 22 w 31"/>
              <a:gd name="T35" fmla="*/ 2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" h="34">
                <a:moveTo>
                  <a:pt x="22" y="21"/>
                </a:moveTo>
                <a:lnTo>
                  <a:pt x="21" y="17"/>
                </a:lnTo>
                <a:lnTo>
                  <a:pt x="15" y="27"/>
                </a:lnTo>
                <a:lnTo>
                  <a:pt x="16" y="34"/>
                </a:lnTo>
                <a:lnTo>
                  <a:pt x="13" y="32"/>
                </a:lnTo>
                <a:lnTo>
                  <a:pt x="7" y="25"/>
                </a:lnTo>
                <a:lnTo>
                  <a:pt x="0" y="21"/>
                </a:lnTo>
                <a:lnTo>
                  <a:pt x="1" y="18"/>
                </a:lnTo>
                <a:lnTo>
                  <a:pt x="3" y="7"/>
                </a:lnTo>
                <a:lnTo>
                  <a:pt x="8" y="2"/>
                </a:lnTo>
                <a:lnTo>
                  <a:pt x="11" y="0"/>
                </a:lnTo>
                <a:lnTo>
                  <a:pt x="16" y="3"/>
                </a:lnTo>
                <a:lnTo>
                  <a:pt x="18" y="6"/>
                </a:lnTo>
                <a:lnTo>
                  <a:pt x="24" y="9"/>
                </a:lnTo>
                <a:lnTo>
                  <a:pt x="31" y="13"/>
                </a:lnTo>
                <a:lnTo>
                  <a:pt x="29" y="14"/>
                </a:lnTo>
                <a:lnTo>
                  <a:pt x="27" y="19"/>
                </a:lnTo>
                <a:lnTo>
                  <a:pt x="22" y="2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2" name="Freeform 125">
            <a:extLst>
              <a:ext uri="{FF2B5EF4-FFF2-40B4-BE49-F238E27FC236}">
                <a16:creationId xmlns:a16="http://schemas.microsoft.com/office/drawing/2014/main" id="{0378EE18-D52B-4F45-9F48-FEDE5BDAF436}"/>
              </a:ext>
            </a:extLst>
          </p:cNvPr>
          <p:cNvSpPr>
            <a:spLocks/>
          </p:cNvSpPr>
          <p:nvPr/>
        </p:nvSpPr>
        <p:spPr bwMode="auto">
          <a:xfrm>
            <a:off x="10131443" y="3353111"/>
            <a:ext cx="668156" cy="261133"/>
          </a:xfrm>
          <a:custGeom>
            <a:avLst/>
            <a:gdLst>
              <a:gd name="T0" fmla="*/ 15 w 545"/>
              <a:gd name="T1" fmla="*/ 52 h 213"/>
              <a:gd name="T2" fmla="*/ 57 w 545"/>
              <a:gd name="T3" fmla="*/ 25 h 213"/>
              <a:gd name="T4" fmla="*/ 90 w 545"/>
              <a:gd name="T5" fmla="*/ 31 h 213"/>
              <a:gd name="T6" fmla="*/ 122 w 545"/>
              <a:gd name="T7" fmla="*/ 42 h 213"/>
              <a:gd name="T8" fmla="*/ 156 w 545"/>
              <a:gd name="T9" fmla="*/ 33 h 213"/>
              <a:gd name="T10" fmla="*/ 148 w 545"/>
              <a:gd name="T11" fmla="*/ 0 h 213"/>
              <a:gd name="T12" fmla="*/ 186 w 545"/>
              <a:gd name="T13" fmla="*/ 10 h 213"/>
              <a:gd name="T14" fmla="*/ 219 w 545"/>
              <a:gd name="T15" fmla="*/ 31 h 213"/>
              <a:gd name="T16" fmla="*/ 259 w 545"/>
              <a:gd name="T17" fmla="*/ 35 h 213"/>
              <a:gd name="T18" fmla="*/ 296 w 545"/>
              <a:gd name="T19" fmla="*/ 35 h 213"/>
              <a:gd name="T20" fmla="*/ 333 w 545"/>
              <a:gd name="T21" fmla="*/ 55 h 213"/>
              <a:gd name="T22" fmla="*/ 370 w 545"/>
              <a:gd name="T23" fmla="*/ 59 h 213"/>
              <a:gd name="T24" fmla="*/ 400 w 545"/>
              <a:gd name="T25" fmla="*/ 50 h 213"/>
              <a:gd name="T26" fmla="*/ 426 w 545"/>
              <a:gd name="T27" fmla="*/ 38 h 213"/>
              <a:gd name="T28" fmla="*/ 456 w 545"/>
              <a:gd name="T29" fmla="*/ 43 h 213"/>
              <a:gd name="T30" fmla="*/ 459 w 545"/>
              <a:gd name="T31" fmla="*/ 79 h 213"/>
              <a:gd name="T32" fmla="*/ 476 w 545"/>
              <a:gd name="T33" fmla="*/ 84 h 213"/>
              <a:gd name="T34" fmla="*/ 502 w 545"/>
              <a:gd name="T35" fmla="*/ 80 h 213"/>
              <a:gd name="T36" fmla="*/ 542 w 545"/>
              <a:gd name="T37" fmla="*/ 101 h 213"/>
              <a:gd name="T38" fmla="*/ 530 w 545"/>
              <a:gd name="T39" fmla="*/ 106 h 213"/>
              <a:gd name="T40" fmla="*/ 500 w 545"/>
              <a:gd name="T41" fmla="*/ 114 h 213"/>
              <a:gd name="T42" fmla="*/ 475 w 545"/>
              <a:gd name="T43" fmla="*/ 136 h 213"/>
              <a:gd name="T44" fmla="*/ 445 w 545"/>
              <a:gd name="T45" fmla="*/ 143 h 213"/>
              <a:gd name="T46" fmla="*/ 433 w 545"/>
              <a:gd name="T47" fmla="*/ 154 h 213"/>
              <a:gd name="T48" fmla="*/ 449 w 545"/>
              <a:gd name="T49" fmla="*/ 168 h 213"/>
              <a:gd name="T50" fmla="*/ 434 w 545"/>
              <a:gd name="T51" fmla="*/ 186 h 213"/>
              <a:gd name="T52" fmla="*/ 393 w 545"/>
              <a:gd name="T53" fmla="*/ 194 h 213"/>
              <a:gd name="T54" fmla="*/ 355 w 545"/>
              <a:gd name="T55" fmla="*/ 213 h 213"/>
              <a:gd name="T56" fmla="*/ 324 w 545"/>
              <a:gd name="T57" fmla="*/ 206 h 213"/>
              <a:gd name="T58" fmla="*/ 276 w 545"/>
              <a:gd name="T59" fmla="*/ 191 h 213"/>
              <a:gd name="T60" fmla="*/ 219 w 545"/>
              <a:gd name="T61" fmla="*/ 189 h 213"/>
              <a:gd name="T62" fmla="*/ 186 w 545"/>
              <a:gd name="T63" fmla="*/ 177 h 213"/>
              <a:gd name="T64" fmla="*/ 159 w 545"/>
              <a:gd name="T65" fmla="*/ 156 h 213"/>
              <a:gd name="T66" fmla="*/ 110 w 545"/>
              <a:gd name="T67" fmla="*/ 140 h 213"/>
              <a:gd name="T68" fmla="*/ 79 w 545"/>
              <a:gd name="T69" fmla="*/ 128 h 213"/>
              <a:gd name="T70" fmla="*/ 56 w 545"/>
              <a:gd name="T71" fmla="*/ 88 h 213"/>
              <a:gd name="T72" fmla="*/ 11 w 545"/>
              <a:gd name="T73" fmla="*/ 69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5" h="213">
                <a:moveTo>
                  <a:pt x="0" y="55"/>
                </a:moveTo>
                <a:lnTo>
                  <a:pt x="15" y="52"/>
                </a:lnTo>
                <a:lnTo>
                  <a:pt x="37" y="34"/>
                </a:lnTo>
                <a:lnTo>
                  <a:pt x="57" y="25"/>
                </a:lnTo>
                <a:lnTo>
                  <a:pt x="74" y="31"/>
                </a:lnTo>
                <a:lnTo>
                  <a:pt x="90" y="31"/>
                </a:lnTo>
                <a:lnTo>
                  <a:pt x="106" y="41"/>
                </a:lnTo>
                <a:lnTo>
                  <a:pt x="122" y="42"/>
                </a:lnTo>
                <a:lnTo>
                  <a:pt x="148" y="46"/>
                </a:lnTo>
                <a:lnTo>
                  <a:pt x="156" y="33"/>
                </a:lnTo>
                <a:lnTo>
                  <a:pt x="143" y="21"/>
                </a:lnTo>
                <a:lnTo>
                  <a:pt x="148" y="0"/>
                </a:lnTo>
                <a:lnTo>
                  <a:pt x="170" y="8"/>
                </a:lnTo>
                <a:lnTo>
                  <a:pt x="186" y="10"/>
                </a:lnTo>
                <a:lnTo>
                  <a:pt x="207" y="16"/>
                </a:lnTo>
                <a:lnTo>
                  <a:pt x="219" y="31"/>
                </a:lnTo>
                <a:lnTo>
                  <a:pt x="246" y="39"/>
                </a:lnTo>
                <a:lnTo>
                  <a:pt x="259" y="35"/>
                </a:lnTo>
                <a:lnTo>
                  <a:pt x="278" y="33"/>
                </a:lnTo>
                <a:lnTo>
                  <a:pt x="296" y="35"/>
                </a:lnTo>
                <a:lnTo>
                  <a:pt x="317" y="45"/>
                </a:lnTo>
                <a:lnTo>
                  <a:pt x="333" y="55"/>
                </a:lnTo>
                <a:lnTo>
                  <a:pt x="348" y="55"/>
                </a:lnTo>
                <a:lnTo>
                  <a:pt x="370" y="59"/>
                </a:lnTo>
                <a:lnTo>
                  <a:pt x="381" y="53"/>
                </a:lnTo>
                <a:lnTo>
                  <a:pt x="400" y="50"/>
                </a:lnTo>
                <a:lnTo>
                  <a:pt x="415" y="36"/>
                </a:lnTo>
                <a:lnTo>
                  <a:pt x="426" y="38"/>
                </a:lnTo>
                <a:lnTo>
                  <a:pt x="439" y="45"/>
                </a:lnTo>
                <a:lnTo>
                  <a:pt x="456" y="43"/>
                </a:lnTo>
                <a:lnTo>
                  <a:pt x="458" y="59"/>
                </a:lnTo>
                <a:lnTo>
                  <a:pt x="459" y="79"/>
                </a:lnTo>
                <a:lnTo>
                  <a:pt x="468" y="87"/>
                </a:lnTo>
                <a:lnTo>
                  <a:pt x="476" y="84"/>
                </a:lnTo>
                <a:lnTo>
                  <a:pt x="494" y="88"/>
                </a:lnTo>
                <a:lnTo>
                  <a:pt x="502" y="80"/>
                </a:lnTo>
                <a:lnTo>
                  <a:pt x="519" y="87"/>
                </a:lnTo>
                <a:lnTo>
                  <a:pt x="542" y="101"/>
                </a:lnTo>
                <a:lnTo>
                  <a:pt x="545" y="108"/>
                </a:lnTo>
                <a:lnTo>
                  <a:pt x="530" y="106"/>
                </a:lnTo>
                <a:lnTo>
                  <a:pt x="508" y="109"/>
                </a:lnTo>
                <a:lnTo>
                  <a:pt x="500" y="114"/>
                </a:lnTo>
                <a:lnTo>
                  <a:pt x="496" y="128"/>
                </a:lnTo>
                <a:lnTo>
                  <a:pt x="475" y="136"/>
                </a:lnTo>
                <a:lnTo>
                  <a:pt x="464" y="147"/>
                </a:lnTo>
                <a:lnTo>
                  <a:pt x="445" y="143"/>
                </a:lnTo>
                <a:lnTo>
                  <a:pt x="435" y="141"/>
                </a:lnTo>
                <a:lnTo>
                  <a:pt x="433" y="154"/>
                </a:lnTo>
                <a:lnTo>
                  <a:pt x="443" y="162"/>
                </a:lnTo>
                <a:lnTo>
                  <a:pt x="449" y="168"/>
                </a:lnTo>
                <a:lnTo>
                  <a:pt x="441" y="175"/>
                </a:lnTo>
                <a:lnTo>
                  <a:pt x="434" y="186"/>
                </a:lnTo>
                <a:lnTo>
                  <a:pt x="418" y="194"/>
                </a:lnTo>
                <a:lnTo>
                  <a:pt x="393" y="194"/>
                </a:lnTo>
                <a:lnTo>
                  <a:pt x="370" y="202"/>
                </a:lnTo>
                <a:lnTo>
                  <a:pt x="355" y="213"/>
                </a:lnTo>
                <a:lnTo>
                  <a:pt x="345" y="206"/>
                </a:lnTo>
                <a:lnTo>
                  <a:pt x="324" y="206"/>
                </a:lnTo>
                <a:lnTo>
                  <a:pt x="294" y="194"/>
                </a:lnTo>
                <a:lnTo>
                  <a:pt x="276" y="191"/>
                </a:lnTo>
                <a:lnTo>
                  <a:pt x="255" y="194"/>
                </a:lnTo>
                <a:lnTo>
                  <a:pt x="219" y="189"/>
                </a:lnTo>
                <a:lnTo>
                  <a:pt x="201" y="189"/>
                </a:lnTo>
                <a:lnTo>
                  <a:pt x="186" y="177"/>
                </a:lnTo>
                <a:lnTo>
                  <a:pt x="170" y="158"/>
                </a:lnTo>
                <a:lnTo>
                  <a:pt x="159" y="156"/>
                </a:lnTo>
                <a:lnTo>
                  <a:pt x="133" y="143"/>
                </a:lnTo>
                <a:lnTo>
                  <a:pt x="110" y="140"/>
                </a:lnTo>
                <a:lnTo>
                  <a:pt x="89" y="137"/>
                </a:lnTo>
                <a:lnTo>
                  <a:pt x="79" y="128"/>
                </a:lnTo>
                <a:lnTo>
                  <a:pt x="75" y="104"/>
                </a:lnTo>
                <a:lnTo>
                  <a:pt x="56" y="88"/>
                </a:lnTo>
                <a:lnTo>
                  <a:pt x="29" y="80"/>
                </a:lnTo>
                <a:lnTo>
                  <a:pt x="11" y="69"/>
                </a:lnTo>
                <a:lnTo>
                  <a:pt x="0" y="55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3" name="Freeform 126">
            <a:extLst>
              <a:ext uri="{FF2B5EF4-FFF2-40B4-BE49-F238E27FC236}">
                <a16:creationId xmlns:a16="http://schemas.microsoft.com/office/drawing/2014/main" id="{92F8740C-CE42-4118-9342-354D62FB5385}"/>
              </a:ext>
            </a:extLst>
          </p:cNvPr>
          <p:cNvSpPr>
            <a:spLocks/>
          </p:cNvSpPr>
          <p:nvPr/>
        </p:nvSpPr>
        <p:spPr bwMode="auto">
          <a:xfrm>
            <a:off x="9079559" y="4934618"/>
            <a:ext cx="236613" cy="418058"/>
          </a:xfrm>
          <a:custGeom>
            <a:avLst/>
            <a:gdLst>
              <a:gd name="T0" fmla="*/ 96 w 193"/>
              <a:gd name="T1" fmla="*/ 23 h 341"/>
              <a:gd name="T2" fmla="*/ 122 w 193"/>
              <a:gd name="T3" fmla="*/ 26 h 341"/>
              <a:gd name="T4" fmla="*/ 142 w 193"/>
              <a:gd name="T5" fmla="*/ 20 h 341"/>
              <a:gd name="T6" fmla="*/ 173 w 193"/>
              <a:gd name="T7" fmla="*/ 12 h 341"/>
              <a:gd name="T8" fmla="*/ 190 w 193"/>
              <a:gd name="T9" fmla="*/ 9 h 341"/>
              <a:gd name="T10" fmla="*/ 191 w 193"/>
              <a:gd name="T11" fmla="*/ 48 h 341"/>
              <a:gd name="T12" fmla="*/ 193 w 193"/>
              <a:gd name="T13" fmla="*/ 91 h 341"/>
              <a:gd name="T14" fmla="*/ 179 w 193"/>
              <a:gd name="T15" fmla="*/ 120 h 341"/>
              <a:gd name="T16" fmla="*/ 150 w 193"/>
              <a:gd name="T17" fmla="*/ 141 h 341"/>
              <a:gd name="T18" fmla="*/ 107 w 193"/>
              <a:gd name="T19" fmla="*/ 173 h 341"/>
              <a:gd name="T20" fmla="*/ 86 w 193"/>
              <a:gd name="T21" fmla="*/ 192 h 341"/>
              <a:gd name="T22" fmla="*/ 76 w 193"/>
              <a:gd name="T23" fmla="*/ 211 h 341"/>
              <a:gd name="T24" fmla="*/ 87 w 193"/>
              <a:gd name="T25" fmla="*/ 239 h 341"/>
              <a:gd name="T26" fmla="*/ 90 w 193"/>
              <a:gd name="T27" fmla="*/ 244 h 341"/>
              <a:gd name="T28" fmla="*/ 84 w 193"/>
              <a:gd name="T29" fmla="*/ 274 h 341"/>
              <a:gd name="T30" fmla="*/ 85 w 193"/>
              <a:gd name="T31" fmla="*/ 287 h 341"/>
              <a:gd name="T32" fmla="*/ 62 w 193"/>
              <a:gd name="T33" fmla="*/ 301 h 341"/>
              <a:gd name="T34" fmla="*/ 31 w 193"/>
              <a:gd name="T35" fmla="*/ 320 h 341"/>
              <a:gd name="T36" fmla="*/ 36 w 193"/>
              <a:gd name="T37" fmla="*/ 330 h 341"/>
              <a:gd name="T38" fmla="*/ 20 w 193"/>
              <a:gd name="T39" fmla="*/ 341 h 341"/>
              <a:gd name="T40" fmla="*/ 18 w 193"/>
              <a:gd name="T41" fmla="*/ 322 h 341"/>
              <a:gd name="T42" fmla="*/ 21 w 193"/>
              <a:gd name="T43" fmla="*/ 292 h 341"/>
              <a:gd name="T44" fmla="*/ 11 w 193"/>
              <a:gd name="T45" fmla="*/ 248 h 341"/>
              <a:gd name="T46" fmla="*/ 37 w 193"/>
              <a:gd name="T47" fmla="*/ 209 h 341"/>
              <a:gd name="T48" fmla="*/ 42 w 193"/>
              <a:gd name="T49" fmla="*/ 195 h 341"/>
              <a:gd name="T50" fmla="*/ 41 w 193"/>
              <a:gd name="T51" fmla="*/ 173 h 341"/>
              <a:gd name="T52" fmla="*/ 47 w 193"/>
              <a:gd name="T53" fmla="*/ 133 h 341"/>
              <a:gd name="T54" fmla="*/ 29 w 193"/>
              <a:gd name="T55" fmla="*/ 124 h 341"/>
              <a:gd name="T56" fmla="*/ 17 w 193"/>
              <a:gd name="T57" fmla="*/ 115 h 341"/>
              <a:gd name="T58" fmla="*/ 1 w 193"/>
              <a:gd name="T59" fmla="*/ 108 h 341"/>
              <a:gd name="T60" fmla="*/ 56 w 193"/>
              <a:gd name="T61" fmla="*/ 76 h 341"/>
              <a:gd name="T62" fmla="*/ 71 w 193"/>
              <a:gd name="T63" fmla="*/ 84 h 341"/>
              <a:gd name="T64" fmla="*/ 79 w 193"/>
              <a:gd name="T65" fmla="*/ 97 h 341"/>
              <a:gd name="T66" fmla="*/ 75 w 193"/>
              <a:gd name="T67" fmla="*/ 122 h 341"/>
              <a:gd name="T68" fmla="*/ 92 w 193"/>
              <a:gd name="T69" fmla="*/ 120 h 341"/>
              <a:gd name="T70" fmla="*/ 100 w 193"/>
              <a:gd name="T71" fmla="*/ 89 h 341"/>
              <a:gd name="T72" fmla="*/ 87 w 193"/>
              <a:gd name="T73" fmla="*/ 67 h 341"/>
              <a:gd name="T74" fmla="*/ 76 w 193"/>
              <a:gd name="T75" fmla="*/ 4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3" h="341">
                <a:moveTo>
                  <a:pt x="82" y="25"/>
                </a:moveTo>
                <a:lnTo>
                  <a:pt x="96" y="23"/>
                </a:lnTo>
                <a:lnTo>
                  <a:pt x="117" y="29"/>
                </a:lnTo>
                <a:lnTo>
                  <a:pt x="122" y="26"/>
                </a:lnTo>
                <a:lnTo>
                  <a:pt x="135" y="26"/>
                </a:lnTo>
                <a:lnTo>
                  <a:pt x="142" y="20"/>
                </a:lnTo>
                <a:lnTo>
                  <a:pt x="153" y="20"/>
                </a:lnTo>
                <a:lnTo>
                  <a:pt x="173" y="12"/>
                </a:lnTo>
                <a:lnTo>
                  <a:pt x="188" y="0"/>
                </a:lnTo>
                <a:lnTo>
                  <a:pt x="190" y="9"/>
                </a:lnTo>
                <a:lnTo>
                  <a:pt x="189" y="30"/>
                </a:lnTo>
                <a:lnTo>
                  <a:pt x="191" y="48"/>
                </a:lnTo>
                <a:lnTo>
                  <a:pt x="190" y="81"/>
                </a:lnTo>
                <a:lnTo>
                  <a:pt x="193" y="91"/>
                </a:lnTo>
                <a:lnTo>
                  <a:pt x="186" y="105"/>
                </a:lnTo>
                <a:lnTo>
                  <a:pt x="179" y="120"/>
                </a:lnTo>
                <a:lnTo>
                  <a:pt x="166" y="133"/>
                </a:lnTo>
                <a:lnTo>
                  <a:pt x="150" y="141"/>
                </a:lnTo>
                <a:lnTo>
                  <a:pt x="129" y="151"/>
                </a:lnTo>
                <a:lnTo>
                  <a:pt x="107" y="173"/>
                </a:lnTo>
                <a:lnTo>
                  <a:pt x="100" y="177"/>
                </a:lnTo>
                <a:lnTo>
                  <a:pt x="86" y="192"/>
                </a:lnTo>
                <a:lnTo>
                  <a:pt x="79" y="196"/>
                </a:lnTo>
                <a:lnTo>
                  <a:pt x="76" y="211"/>
                </a:lnTo>
                <a:lnTo>
                  <a:pt x="84" y="227"/>
                </a:lnTo>
                <a:lnTo>
                  <a:pt x="87" y="239"/>
                </a:lnTo>
                <a:lnTo>
                  <a:pt x="86" y="245"/>
                </a:lnTo>
                <a:lnTo>
                  <a:pt x="90" y="244"/>
                </a:lnTo>
                <a:lnTo>
                  <a:pt x="88" y="265"/>
                </a:lnTo>
                <a:lnTo>
                  <a:pt x="84" y="274"/>
                </a:lnTo>
                <a:lnTo>
                  <a:pt x="88" y="278"/>
                </a:lnTo>
                <a:lnTo>
                  <a:pt x="85" y="287"/>
                </a:lnTo>
                <a:lnTo>
                  <a:pt x="77" y="294"/>
                </a:lnTo>
                <a:lnTo>
                  <a:pt x="62" y="301"/>
                </a:lnTo>
                <a:lnTo>
                  <a:pt x="39" y="312"/>
                </a:lnTo>
                <a:lnTo>
                  <a:pt x="31" y="320"/>
                </a:lnTo>
                <a:lnTo>
                  <a:pt x="32" y="329"/>
                </a:lnTo>
                <a:lnTo>
                  <a:pt x="36" y="330"/>
                </a:lnTo>
                <a:lnTo>
                  <a:pt x="34" y="341"/>
                </a:lnTo>
                <a:lnTo>
                  <a:pt x="20" y="341"/>
                </a:lnTo>
                <a:lnTo>
                  <a:pt x="20" y="332"/>
                </a:lnTo>
                <a:lnTo>
                  <a:pt x="18" y="322"/>
                </a:lnTo>
                <a:lnTo>
                  <a:pt x="17" y="315"/>
                </a:lnTo>
                <a:lnTo>
                  <a:pt x="21" y="292"/>
                </a:lnTo>
                <a:lnTo>
                  <a:pt x="18" y="277"/>
                </a:lnTo>
                <a:lnTo>
                  <a:pt x="11" y="248"/>
                </a:lnTo>
                <a:lnTo>
                  <a:pt x="31" y="224"/>
                </a:lnTo>
                <a:lnTo>
                  <a:pt x="37" y="209"/>
                </a:lnTo>
                <a:lnTo>
                  <a:pt x="39" y="207"/>
                </a:lnTo>
                <a:lnTo>
                  <a:pt x="42" y="195"/>
                </a:lnTo>
                <a:lnTo>
                  <a:pt x="40" y="189"/>
                </a:lnTo>
                <a:lnTo>
                  <a:pt x="41" y="173"/>
                </a:lnTo>
                <a:lnTo>
                  <a:pt x="46" y="159"/>
                </a:lnTo>
                <a:lnTo>
                  <a:pt x="47" y="133"/>
                </a:lnTo>
                <a:lnTo>
                  <a:pt x="38" y="126"/>
                </a:lnTo>
                <a:lnTo>
                  <a:pt x="29" y="124"/>
                </a:lnTo>
                <a:lnTo>
                  <a:pt x="25" y="119"/>
                </a:lnTo>
                <a:lnTo>
                  <a:pt x="17" y="115"/>
                </a:lnTo>
                <a:lnTo>
                  <a:pt x="2" y="115"/>
                </a:lnTo>
                <a:lnTo>
                  <a:pt x="1" y="108"/>
                </a:lnTo>
                <a:lnTo>
                  <a:pt x="0" y="93"/>
                </a:lnTo>
                <a:lnTo>
                  <a:pt x="56" y="76"/>
                </a:lnTo>
                <a:lnTo>
                  <a:pt x="66" y="86"/>
                </a:lnTo>
                <a:lnTo>
                  <a:pt x="71" y="84"/>
                </a:lnTo>
                <a:lnTo>
                  <a:pt x="78" y="89"/>
                </a:lnTo>
                <a:lnTo>
                  <a:pt x="79" y="97"/>
                </a:lnTo>
                <a:lnTo>
                  <a:pt x="74" y="107"/>
                </a:lnTo>
                <a:lnTo>
                  <a:pt x="75" y="122"/>
                </a:lnTo>
                <a:lnTo>
                  <a:pt x="86" y="134"/>
                </a:lnTo>
                <a:lnTo>
                  <a:pt x="92" y="120"/>
                </a:lnTo>
                <a:lnTo>
                  <a:pt x="100" y="116"/>
                </a:lnTo>
                <a:lnTo>
                  <a:pt x="100" y="89"/>
                </a:lnTo>
                <a:lnTo>
                  <a:pt x="93" y="74"/>
                </a:lnTo>
                <a:lnTo>
                  <a:pt x="87" y="67"/>
                </a:lnTo>
                <a:lnTo>
                  <a:pt x="80" y="68"/>
                </a:lnTo>
                <a:lnTo>
                  <a:pt x="76" y="40"/>
                </a:lnTo>
                <a:lnTo>
                  <a:pt x="82" y="2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4" name="Freeform 127">
            <a:extLst>
              <a:ext uri="{FF2B5EF4-FFF2-40B4-BE49-F238E27FC236}">
                <a16:creationId xmlns:a16="http://schemas.microsoft.com/office/drawing/2014/main" id="{6F7E81A2-DFD6-4060-B6A5-1982B9855479}"/>
              </a:ext>
            </a:extLst>
          </p:cNvPr>
          <p:cNvSpPr>
            <a:spLocks/>
          </p:cNvSpPr>
          <p:nvPr/>
        </p:nvSpPr>
        <p:spPr bwMode="auto">
          <a:xfrm>
            <a:off x="8028900" y="3973453"/>
            <a:ext cx="268488" cy="326108"/>
          </a:xfrm>
          <a:custGeom>
            <a:avLst/>
            <a:gdLst>
              <a:gd name="T0" fmla="*/ 86 w 219"/>
              <a:gd name="T1" fmla="*/ 266 h 266"/>
              <a:gd name="T2" fmla="*/ 74 w 219"/>
              <a:gd name="T3" fmla="*/ 251 h 266"/>
              <a:gd name="T4" fmla="*/ 63 w 219"/>
              <a:gd name="T5" fmla="*/ 236 h 266"/>
              <a:gd name="T6" fmla="*/ 51 w 219"/>
              <a:gd name="T7" fmla="*/ 231 h 266"/>
              <a:gd name="T8" fmla="*/ 43 w 219"/>
              <a:gd name="T9" fmla="*/ 225 h 266"/>
              <a:gd name="T10" fmla="*/ 33 w 219"/>
              <a:gd name="T11" fmla="*/ 225 h 266"/>
              <a:gd name="T12" fmla="*/ 24 w 219"/>
              <a:gd name="T13" fmla="*/ 229 h 266"/>
              <a:gd name="T14" fmla="*/ 15 w 219"/>
              <a:gd name="T15" fmla="*/ 227 h 266"/>
              <a:gd name="T16" fmla="*/ 8 w 219"/>
              <a:gd name="T17" fmla="*/ 234 h 266"/>
              <a:gd name="T18" fmla="*/ 7 w 219"/>
              <a:gd name="T19" fmla="*/ 223 h 266"/>
              <a:gd name="T20" fmla="*/ 12 w 219"/>
              <a:gd name="T21" fmla="*/ 213 h 266"/>
              <a:gd name="T22" fmla="*/ 15 w 219"/>
              <a:gd name="T23" fmla="*/ 193 h 266"/>
              <a:gd name="T24" fmla="*/ 13 w 219"/>
              <a:gd name="T25" fmla="*/ 173 h 266"/>
              <a:gd name="T26" fmla="*/ 11 w 219"/>
              <a:gd name="T27" fmla="*/ 162 h 266"/>
              <a:gd name="T28" fmla="*/ 14 w 219"/>
              <a:gd name="T29" fmla="*/ 152 h 266"/>
              <a:gd name="T30" fmla="*/ 9 w 219"/>
              <a:gd name="T31" fmla="*/ 142 h 266"/>
              <a:gd name="T32" fmla="*/ 0 w 219"/>
              <a:gd name="T33" fmla="*/ 133 h 266"/>
              <a:gd name="T34" fmla="*/ 4 w 219"/>
              <a:gd name="T35" fmla="*/ 126 h 266"/>
              <a:gd name="T36" fmla="*/ 75 w 219"/>
              <a:gd name="T37" fmla="*/ 126 h 266"/>
              <a:gd name="T38" fmla="*/ 72 w 219"/>
              <a:gd name="T39" fmla="*/ 96 h 266"/>
              <a:gd name="T40" fmla="*/ 77 w 219"/>
              <a:gd name="T41" fmla="*/ 86 h 266"/>
              <a:gd name="T42" fmla="*/ 93 w 219"/>
              <a:gd name="T43" fmla="*/ 84 h 266"/>
              <a:gd name="T44" fmla="*/ 94 w 219"/>
              <a:gd name="T45" fmla="*/ 31 h 266"/>
              <a:gd name="T46" fmla="*/ 153 w 219"/>
              <a:gd name="T47" fmla="*/ 32 h 266"/>
              <a:gd name="T48" fmla="*/ 153 w 219"/>
              <a:gd name="T49" fmla="*/ 0 h 266"/>
              <a:gd name="T50" fmla="*/ 219 w 219"/>
              <a:gd name="T51" fmla="*/ 51 h 266"/>
              <a:gd name="T52" fmla="*/ 192 w 219"/>
              <a:gd name="T53" fmla="*/ 51 h 266"/>
              <a:gd name="T54" fmla="*/ 200 w 219"/>
              <a:gd name="T55" fmla="*/ 141 h 266"/>
              <a:gd name="T56" fmla="*/ 208 w 219"/>
              <a:gd name="T57" fmla="*/ 230 h 266"/>
              <a:gd name="T58" fmla="*/ 211 w 219"/>
              <a:gd name="T59" fmla="*/ 233 h 266"/>
              <a:gd name="T60" fmla="*/ 207 w 219"/>
              <a:gd name="T61" fmla="*/ 247 h 266"/>
              <a:gd name="T62" fmla="*/ 134 w 219"/>
              <a:gd name="T63" fmla="*/ 248 h 266"/>
              <a:gd name="T64" fmla="*/ 131 w 219"/>
              <a:gd name="T65" fmla="*/ 252 h 266"/>
              <a:gd name="T66" fmla="*/ 124 w 219"/>
              <a:gd name="T67" fmla="*/ 251 h 266"/>
              <a:gd name="T68" fmla="*/ 114 w 219"/>
              <a:gd name="T69" fmla="*/ 255 h 266"/>
              <a:gd name="T70" fmla="*/ 101 w 219"/>
              <a:gd name="T71" fmla="*/ 249 h 266"/>
              <a:gd name="T72" fmla="*/ 95 w 219"/>
              <a:gd name="T73" fmla="*/ 250 h 266"/>
              <a:gd name="T74" fmla="*/ 92 w 219"/>
              <a:gd name="T75" fmla="*/ 262 h 266"/>
              <a:gd name="T76" fmla="*/ 86 w 219"/>
              <a:gd name="T77" fmla="*/ 266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9" h="266">
                <a:moveTo>
                  <a:pt x="86" y="266"/>
                </a:moveTo>
                <a:lnTo>
                  <a:pt x="74" y="251"/>
                </a:lnTo>
                <a:lnTo>
                  <a:pt x="63" y="236"/>
                </a:lnTo>
                <a:lnTo>
                  <a:pt x="51" y="231"/>
                </a:lnTo>
                <a:lnTo>
                  <a:pt x="43" y="225"/>
                </a:lnTo>
                <a:lnTo>
                  <a:pt x="33" y="225"/>
                </a:lnTo>
                <a:lnTo>
                  <a:pt x="24" y="229"/>
                </a:lnTo>
                <a:lnTo>
                  <a:pt x="15" y="227"/>
                </a:lnTo>
                <a:lnTo>
                  <a:pt x="8" y="234"/>
                </a:lnTo>
                <a:lnTo>
                  <a:pt x="7" y="223"/>
                </a:lnTo>
                <a:lnTo>
                  <a:pt x="12" y="213"/>
                </a:lnTo>
                <a:lnTo>
                  <a:pt x="15" y="193"/>
                </a:lnTo>
                <a:lnTo>
                  <a:pt x="13" y="173"/>
                </a:lnTo>
                <a:lnTo>
                  <a:pt x="11" y="162"/>
                </a:lnTo>
                <a:lnTo>
                  <a:pt x="14" y="152"/>
                </a:lnTo>
                <a:lnTo>
                  <a:pt x="9" y="142"/>
                </a:lnTo>
                <a:lnTo>
                  <a:pt x="0" y="133"/>
                </a:lnTo>
                <a:lnTo>
                  <a:pt x="4" y="126"/>
                </a:lnTo>
                <a:lnTo>
                  <a:pt x="75" y="126"/>
                </a:lnTo>
                <a:lnTo>
                  <a:pt x="72" y="96"/>
                </a:lnTo>
                <a:lnTo>
                  <a:pt x="77" y="86"/>
                </a:lnTo>
                <a:lnTo>
                  <a:pt x="93" y="84"/>
                </a:lnTo>
                <a:lnTo>
                  <a:pt x="94" y="31"/>
                </a:lnTo>
                <a:lnTo>
                  <a:pt x="153" y="32"/>
                </a:lnTo>
                <a:lnTo>
                  <a:pt x="153" y="0"/>
                </a:lnTo>
                <a:lnTo>
                  <a:pt x="219" y="51"/>
                </a:lnTo>
                <a:lnTo>
                  <a:pt x="192" y="51"/>
                </a:lnTo>
                <a:lnTo>
                  <a:pt x="200" y="141"/>
                </a:lnTo>
                <a:lnTo>
                  <a:pt x="208" y="230"/>
                </a:lnTo>
                <a:lnTo>
                  <a:pt x="211" y="233"/>
                </a:lnTo>
                <a:lnTo>
                  <a:pt x="207" y="247"/>
                </a:lnTo>
                <a:lnTo>
                  <a:pt x="134" y="248"/>
                </a:lnTo>
                <a:lnTo>
                  <a:pt x="131" y="252"/>
                </a:lnTo>
                <a:lnTo>
                  <a:pt x="124" y="251"/>
                </a:lnTo>
                <a:lnTo>
                  <a:pt x="114" y="255"/>
                </a:lnTo>
                <a:lnTo>
                  <a:pt x="101" y="249"/>
                </a:lnTo>
                <a:lnTo>
                  <a:pt x="95" y="250"/>
                </a:lnTo>
                <a:lnTo>
                  <a:pt x="92" y="262"/>
                </a:lnTo>
                <a:lnTo>
                  <a:pt x="86" y="26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5" name="Freeform 128">
            <a:extLst>
              <a:ext uri="{FF2B5EF4-FFF2-40B4-BE49-F238E27FC236}">
                <a16:creationId xmlns:a16="http://schemas.microsoft.com/office/drawing/2014/main" id="{8E0F1987-F86E-4E6A-A0B1-3328D60589EA}"/>
              </a:ext>
            </a:extLst>
          </p:cNvPr>
          <p:cNvSpPr>
            <a:spLocks/>
          </p:cNvSpPr>
          <p:nvPr/>
        </p:nvSpPr>
        <p:spPr bwMode="auto">
          <a:xfrm>
            <a:off x="9135954" y="4906420"/>
            <a:ext cx="66202" cy="192478"/>
          </a:xfrm>
          <a:custGeom>
            <a:avLst/>
            <a:gdLst>
              <a:gd name="T0" fmla="*/ 36 w 54"/>
              <a:gd name="T1" fmla="*/ 48 h 157"/>
              <a:gd name="T2" fmla="*/ 30 w 54"/>
              <a:gd name="T3" fmla="*/ 63 h 157"/>
              <a:gd name="T4" fmla="*/ 34 w 54"/>
              <a:gd name="T5" fmla="*/ 91 h 157"/>
              <a:gd name="T6" fmla="*/ 41 w 54"/>
              <a:gd name="T7" fmla="*/ 90 h 157"/>
              <a:gd name="T8" fmla="*/ 47 w 54"/>
              <a:gd name="T9" fmla="*/ 97 h 157"/>
              <a:gd name="T10" fmla="*/ 54 w 54"/>
              <a:gd name="T11" fmla="*/ 112 h 157"/>
              <a:gd name="T12" fmla="*/ 54 w 54"/>
              <a:gd name="T13" fmla="*/ 139 h 157"/>
              <a:gd name="T14" fmla="*/ 46 w 54"/>
              <a:gd name="T15" fmla="*/ 143 h 157"/>
              <a:gd name="T16" fmla="*/ 40 w 54"/>
              <a:gd name="T17" fmla="*/ 157 h 157"/>
              <a:gd name="T18" fmla="*/ 29 w 54"/>
              <a:gd name="T19" fmla="*/ 145 h 157"/>
              <a:gd name="T20" fmla="*/ 28 w 54"/>
              <a:gd name="T21" fmla="*/ 130 h 157"/>
              <a:gd name="T22" fmla="*/ 33 w 54"/>
              <a:gd name="T23" fmla="*/ 120 h 157"/>
              <a:gd name="T24" fmla="*/ 32 w 54"/>
              <a:gd name="T25" fmla="*/ 112 h 157"/>
              <a:gd name="T26" fmla="*/ 25 w 54"/>
              <a:gd name="T27" fmla="*/ 107 h 157"/>
              <a:gd name="T28" fmla="*/ 20 w 54"/>
              <a:gd name="T29" fmla="*/ 109 h 157"/>
              <a:gd name="T30" fmla="*/ 10 w 54"/>
              <a:gd name="T31" fmla="*/ 99 h 157"/>
              <a:gd name="T32" fmla="*/ 0 w 54"/>
              <a:gd name="T33" fmla="*/ 93 h 157"/>
              <a:gd name="T34" fmla="*/ 6 w 54"/>
              <a:gd name="T35" fmla="*/ 74 h 157"/>
              <a:gd name="T36" fmla="*/ 12 w 54"/>
              <a:gd name="T37" fmla="*/ 67 h 157"/>
              <a:gd name="T38" fmla="*/ 9 w 54"/>
              <a:gd name="T39" fmla="*/ 50 h 157"/>
              <a:gd name="T40" fmla="*/ 13 w 54"/>
              <a:gd name="T41" fmla="*/ 33 h 157"/>
              <a:gd name="T42" fmla="*/ 17 w 54"/>
              <a:gd name="T43" fmla="*/ 27 h 157"/>
              <a:gd name="T44" fmla="*/ 13 w 54"/>
              <a:gd name="T45" fmla="*/ 10 h 157"/>
              <a:gd name="T46" fmla="*/ 4 w 54"/>
              <a:gd name="T47" fmla="*/ 0 h 157"/>
              <a:gd name="T48" fmla="*/ 22 w 54"/>
              <a:gd name="T49" fmla="*/ 4 h 157"/>
              <a:gd name="T50" fmla="*/ 25 w 54"/>
              <a:gd name="T51" fmla="*/ 10 h 157"/>
              <a:gd name="T52" fmla="*/ 32 w 54"/>
              <a:gd name="T53" fmla="*/ 20 h 157"/>
              <a:gd name="T54" fmla="*/ 36 w 54"/>
              <a:gd name="T55" fmla="*/ 4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4" h="157">
                <a:moveTo>
                  <a:pt x="36" y="48"/>
                </a:moveTo>
                <a:lnTo>
                  <a:pt x="30" y="63"/>
                </a:lnTo>
                <a:lnTo>
                  <a:pt x="34" y="91"/>
                </a:lnTo>
                <a:lnTo>
                  <a:pt x="41" y="90"/>
                </a:lnTo>
                <a:lnTo>
                  <a:pt x="47" y="97"/>
                </a:lnTo>
                <a:lnTo>
                  <a:pt x="54" y="112"/>
                </a:lnTo>
                <a:lnTo>
                  <a:pt x="54" y="139"/>
                </a:lnTo>
                <a:lnTo>
                  <a:pt x="46" y="143"/>
                </a:lnTo>
                <a:lnTo>
                  <a:pt x="40" y="157"/>
                </a:lnTo>
                <a:lnTo>
                  <a:pt x="29" y="145"/>
                </a:lnTo>
                <a:lnTo>
                  <a:pt x="28" y="130"/>
                </a:lnTo>
                <a:lnTo>
                  <a:pt x="33" y="120"/>
                </a:lnTo>
                <a:lnTo>
                  <a:pt x="32" y="112"/>
                </a:lnTo>
                <a:lnTo>
                  <a:pt x="25" y="107"/>
                </a:lnTo>
                <a:lnTo>
                  <a:pt x="20" y="109"/>
                </a:lnTo>
                <a:lnTo>
                  <a:pt x="10" y="99"/>
                </a:lnTo>
                <a:lnTo>
                  <a:pt x="0" y="93"/>
                </a:lnTo>
                <a:lnTo>
                  <a:pt x="6" y="74"/>
                </a:lnTo>
                <a:lnTo>
                  <a:pt x="12" y="67"/>
                </a:lnTo>
                <a:lnTo>
                  <a:pt x="9" y="50"/>
                </a:lnTo>
                <a:lnTo>
                  <a:pt x="13" y="33"/>
                </a:lnTo>
                <a:lnTo>
                  <a:pt x="17" y="27"/>
                </a:lnTo>
                <a:lnTo>
                  <a:pt x="13" y="10"/>
                </a:lnTo>
                <a:lnTo>
                  <a:pt x="4" y="0"/>
                </a:lnTo>
                <a:lnTo>
                  <a:pt x="22" y="4"/>
                </a:lnTo>
                <a:lnTo>
                  <a:pt x="25" y="10"/>
                </a:lnTo>
                <a:lnTo>
                  <a:pt x="32" y="20"/>
                </a:lnTo>
                <a:lnTo>
                  <a:pt x="36" y="4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6" name="Freeform 129">
            <a:extLst>
              <a:ext uri="{FF2B5EF4-FFF2-40B4-BE49-F238E27FC236}">
                <a16:creationId xmlns:a16="http://schemas.microsoft.com/office/drawing/2014/main" id="{BE2935C9-17AB-43C7-9B2D-8CF50DB1CCF3}"/>
              </a:ext>
            </a:extLst>
          </p:cNvPr>
          <p:cNvSpPr>
            <a:spLocks noEditPoints="1"/>
          </p:cNvSpPr>
          <p:nvPr/>
        </p:nvSpPr>
        <p:spPr bwMode="auto">
          <a:xfrm>
            <a:off x="10656161" y="4495719"/>
            <a:ext cx="430316" cy="155699"/>
          </a:xfrm>
          <a:custGeom>
            <a:avLst/>
            <a:gdLst>
              <a:gd name="T0" fmla="*/ 1401 w 1439"/>
              <a:gd name="T1" fmla="*/ 208 h 524"/>
              <a:gd name="T2" fmla="*/ 1346 w 1439"/>
              <a:gd name="T3" fmla="*/ 237 h 524"/>
              <a:gd name="T4" fmla="*/ 1281 w 1439"/>
              <a:gd name="T5" fmla="*/ 223 h 524"/>
              <a:gd name="T6" fmla="*/ 1194 w 1439"/>
              <a:gd name="T7" fmla="*/ 223 h 524"/>
              <a:gd name="T8" fmla="*/ 1171 w 1439"/>
              <a:gd name="T9" fmla="*/ 320 h 524"/>
              <a:gd name="T10" fmla="*/ 1143 w 1439"/>
              <a:gd name="T11" fmla="*/ 349 h 524"/>
              <a:gd name="T12" fmla="*/ 1107 w 1439"/>
              <a:gd name="T13" fmla="*/ 468 h 524"/>
              <a:gd name="T14" fmla="*/ 1045 w 1439"/>
              <a:gd name="T15" fmla="*/ 486 h 524"/>
              <a:gd name="T16" fmla="*/ 974 w 1439"/>
              <a:gd name="T17" fmla="*/ 462 h 524"/>
              <a:gd name="T18" fmla="*/ 938 w 1439"/>
              <a:gd name="T19" fmla="*/ 469 h 524"/>
              <a:gd name="T20" fmla="*/ 894 w 1439"/>
              <a:gd name="T21" fmla="*/ 512 h 524"/>
              <a:gd name="T22" fmla="*/ 846 w 1439"/>
              <a:gd name="T23" fmla="*/ 506 h 524"/>
              <a:gd name="T24" fmla="*/ 798 w 1439"/>
              <a:gd name="T25" fmla="*/ 524 h 524"/>
              <a:gd name="T26" fmla="*/ 746 w 1439"/>
              <a:gd name="T27" fmla="*/ 476 h 524"/>
              <a:gd name="T28" fmla="*/ 733 w 1439"/>
              <a:gd name="T29" fmla="*/ 419 h 524"/>
              <a:gd name="T30" fmla="*/ 788 w 1439"/>
              <a:gd name="T31" fmla="*/ 448 h 524"/>
              <a:gd name="T32" fmla="*/ 846 w 1439"/>
              <a:gd name="T33" fmla="*/ 432 h 524"/>
              <a:gd name="T34" fmla="*/ 860 w 1439"/>
              <a:gd name="T35" fmla="*/ 360 h 524"/>
              <a:gd name="T36" fmla="*/ 892 w 1439"/>
              <a:gd name="T37" fmla="*/ 344 h 524"/>
              <a:gd name="T38" fmla="*/ 981 w 1439"/>
              <a:gd name="T39" fmla="*/ 325 h 524"/>
              <a:gd name="T40" fmla="*/ 1033 w 1439"/>
              <a:gd name="T41" fmla="*/ 258 h 524"/>
              <a:gd name="T42" fmla="*/ 1068 w 1439"/>
              <a:gd name="T43" fmla="*/ 204 h 524"/>
              <a:gd name="T44" fmla="*/ 1104 w 1439"/>
              <a:gd name="T45" fmla="*/ 248 h 524"/>
              <a:gd name="T46" fmla="*/ 1119 w 1439"/>
              <a:gd name="T47" fmla="*/ 219 h 524"/>
              <a:gd name="T48" fmla="*/ 1155 w 1439"/>
              <a:gd name="T49" fmla="*/ 222 h 524"/>
              <a:gd name="T50" fmla="*/ 1157 w 1439"/>
              <a:gd name="T51" fmla="*/ 168 h 524"/>
              <a:gd name="T52" fmla="*/ 1159 w 1439"/>
              <a:gd name="T53" fmla="*/ 126 h 524"/>
              <a:gd name="T54" fmla="*/ 1214 w 1439"/>
              <a:gd name="T55" fmla="*/ 66 h 524"/>
              <a:gd name="T56" fmla="*/ 1248 w 1439"/>
              <a:gd name="T57" fmla="*/ 0 h 524"/>
              <a:gd name="T58" fmla="*/ 1278 w 1439"/>
              <a:gd name="T59" fmla="*/ 0 h 524"/>
              <a:gd name="T60" fmla="*/ 1319 w 1439"/>
              <a:gd name="T61" fmla="*/ 43 h 524"/>
              <a:gd name="T62" fmla="*/ 1325 w 1439"/>
              <a:gd name="T63" fmla="*/ 80 h 524"/>
              <a:gd name="T64" fmla="*/ 1375 w 1439"/>
              <a:gd name="T65" fmla="*/ 103 h 524"/>
              <a:gd name="T66" fmla="*/ 1439 w 1439"/>
              <a:gd name="T67" fmla="*/ 129 h 524"/>
              <a:gd name="T68" fmla="*/ 1436 w 1439"/>
              <a:gd name="T69" fmla="*/ 162 h 524"/>
              <a:gd name="T70" fmla="*/ 1385 w 1439"/>
              <a:gd name="T71" fmla="*/ 167 h 524"/>
              <a:gd name="T72" fmla="*/ 1401 w 1439"/>
              <a:gd name="T73" fmla="*/ 208 h 524"/>
              <a:gd name="T74" fmla="*/ 75 w 1439"/>
              <a:gd name="T75" fmla="*/ 61 h 524"/>
              <a:gd name="T76" fmla="*/ 83 w 1439"/>
              <a:gd name="T77" fmla="*/ 105 h 524"/>
              <a:gd name="T78" fmla="*/ 133 w 1439"/>
              <a:gd name="T79" fmla="*/ 95 h 524"/>
              <a:gd name="T80" fmla="*/ 155 w 1439"/>
              <a:gd name="T81" fmla="*/ 60 h 524"/>
              <a:gd name="T82" fmla="*/ 173 w 1439"/>
              <a:gd name="T83" fmla="*/ 68 h 524"/>
              <a:gd name="T84" fmla="*/ 220 w 1439"/>
              <a:gd name="T85" fmla="*/ 119 h 524"/>
              <a:gd name="T86" fmla="*/ 254 w 1439"/>
              <a:gd name="T87" fmla="*/ 176 h 524"/>
              <a:gd name="T88" fmla="*/ 260 w 1439"/>
              <a:gd name="T89" fmla="*/ 233 h 524"/>
              <a:gd name="T90" fmla="*/ 253 w 1439"/>
              <a:gd name="T91" fmla="*/ 272 h 524"/>
              <a:gd name="T92" fmla="*/ 261 w 1439"/>
              <a:gd name="T93" fmla="*/ 301 h 524"/>
              <a:gd name="T94" fmla="*/ 268 w 1439"/>
              <a:gd name="T95" fmla="*/ 352 h 524"/>
              <a:gd name="T96" fmla="*/ 295 w 1439"/>
              <a:gd name="T97" fmla="*/ 375 h 524"/>
              <a:gd name="T98" fmla="*/ 326 w 1439"/>
              <a:gd name="T99" fmla="*/ 451 h 524"/>
              <a:gd name="T100" fmla="*/ 325 w 1439"/>
              <a:gd name="T101" fmla="*/ 479 h 524"/>
              <a:gd name="T102" fmla="*/ 271 w 1439"/>
              <a:gd name="T103" fmla="*/ 485 h 524"/>
              <a:gd name="T104" fmla="*/ 199 w 1439"/>
              <a:gd name="T105" fmla="*/ 422 h 524"/>
              <a:gd name="T106" fmla="*/ 109 w 1439"/>
              <a:gd name="T107" fmla="*/ 354 h 524"/>
              <a:gd name="T108" fmla="*/ 99 w 1439"/>
              <a:gd name="T109" fmla="*/ 311 h 524"/>
              <a:gd name="T110" fmla="*/ 54 w 1439"/>
              <a:gd name="T111" fmla="*/ 254 h 524"/>
              <a:gd name="T112" fmla="*/ 42 w 1439"/>
              <a:gd name="T113" fmla="*/ 184 h 524"/>
              <a:gd name="T114" fmla="*/ 13 w 1439"/>
              <a:gd name="T115" fmla="*/ 137 h 524"/>
              <a:gd name="T116" fmla="*/ 18 w 1439"/>
              <a:gd name="T117" fmla="*/ 75 h 524"/>
              <a:gd name="T118" fmla="*/ 0 w 1439"/>
              <a:gd name="T119" fmla="*/ 39 h 524"/>
              <a:gd name="T120" fmla="*/ 12 w 1439"/>
              <a:gd name="T121" fmla="*/ 24 h 524"/>
              <a:gd name="T122" fmla="*/ 75 w 1439"/>
              <a:gd name="T123" fmla="*/ 61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39" h="524">
                <a:moveTo>
                  <a:pt x="1401" y="208"/>
                </a:moveTo>
                <a:lnTo>
                  <a:pt x="1346" y="237"/>
                </a:lnTo>
                <a:lnTo>
                  <a:pt x="1281" y="223"/>
                </a:lnTo>
                <a:lnTo>
                  <a:pt x="1194" y="223"/>
                </a:lnTo>
                <a:lnTo>
                  <a:pt x="1171" y="320"/>
                </a:lnTo>
                <a:lnTo>
                  <a:pt x="1143" y="349"/>
                </a:lnTo>
                <a:lnTo>
                  <a:pt x="1107" y="468"/>
                </a:lnTo>
                <a:lnTo>
                  <a:pt x="1045" y="486"/>
                </a:lnTo>
                <a:lnTo>
                  <a:pt x="974" y="462"/>
                </a:lnTo>
                <a:lnTo>
                  <a:pt x="938" y="469"/>
                </a:lnTo>
                <a:lnTo>
                  <a:pt x="894" y="512"/>
                </a:lnTo>
                <a:lnTo>
                  <a:pt x="846" y="506"/>
                </a:lnTo>
                <a:lnTo>
                  <a:pt x="798" y="524"/>
                </a:lnTo>
                <a:lnTo>
                  <a:pt x="746" y="476"/>
                </a:lnTo>
                <a:lnTo>
                  <a:pt x="733" y="419"/>
                </a:lnTo>
                <a:lnTo>
                  <a:pt x="788" y="448"/>
                </a:lnTo>
                <a:lnTo>
                  <a:pt x="846" y="432"/>
                </a:lnTo>
                <a:lnTo>
                  <a:pt x="860" y="360"/>
                </a:lnTo>
                <a:lnTo>
                  <a:pt x="892" y="344"/>
                </a:lnTo>
                <a:lnTo>
                  <a:pt x="981" y="325"/>
                </a:lnTo>
                <a:lnTo>
                  <a:pt x="1033" y="258"/>
                </a:lnTo>
                <a:lnTo>
                  <a:pt x="1068" y="204"/>
                </a:lnTo>
                <a:lnTo>
                  <a:pt x="1104" y="248"/>
                </a:lnTo>
                <a:lnTo>
                  <a:pt x="1119" y="219"/>
                </a:lnTo>
                <a:lnTo>
                  <a:pt x="1155" y="222"/>
                </a:lnTo>
                <a:lnTo>
                  <a:pt x="1157" y="168"/>
                </a:lnTo>
                <a:lnTo>
                  <a:pt x="1159" y="126"/>
                </a:lnTo>
                <a:lnTo>
                  <a:pt x="1214" y="66"/>
                </a:lnTo>
                <a:lnTo>
                  <a:pt x="1248" y="0"/>
                </a:lnTo>
                <a:lnTo>
                  <a:pt x="1278" y="0"/>
                </a:lnTo>
                <a:lnTo>
                  <a:pt x="1319" y="43"/>
                </a:lnTo>
                <a:lnTo>
                  <a:pt x="1325" y="80"/>
                </a:lnTo>
                <a:lnTo>
                  <a:pt x="1375" y="103"/>
                </a:lnTo>
                <a:lnTo>
                  <a:pt x="1439" y="129"/>
                </a:lnTo>
                <a:lnTo>
                  <a:pt x="1436" y="162"/>
                </a:lnTo>
                <a:lnTo>
                  <a:pt x="1385" y="167"/>
                </a:lnTo>
                <a:lnTo>
                  <a:pt x="1401" y="208"/>
                </a:lnTo>
                <a:moveTo>
                  <a:pt x="75" y="61"/>
                </a:moveTo>
                <a:lnTo>
                  <a:pt x="83" y="105"/>
                </a:lnTo>
                <a:lnTo>
                  <a:pt x="133" y="95"/>
                </a:lnTo>
                <a:lnTo>
                  <a:pt x="155" y="60"/>
                </a:lnTo>
                <a:lnTo>
                  <a:pt x="173" y="68"/>
                </a:lnTo>
                <a:lnTo>
                  <a:pt x="220" y="119"/>
                </a:lnTo>
                <a:lnTo>
                  <a:pt x="254" y="176"/>
                </a:lnTo>
                <a:lnTo>
                  <a:pt x="260" y="233"/>
                </a:lnTo>
                <a:lnTo>
                  <a:pt x="253" y="272"/>
                </a:lnTo>
                <a:lnTo>
                  <a:pt x="261" y="301"/>
                </a:lnTo>
                <a:lnTo>
                  <a:pt x="268" y="352"/>
                </a:lnTo>
                <a:lnTo>
                  <a:pt x="295" y="375"/>
                </a:lnTo>
                <a:lnTo>
                  <a:pt x="326" y="451"/>
                </a:lnTo>
                <a:lnTo>
                  <a:pt x="325" y="479"/>
                </a:lnTo>
                <a:lnTo>
                  <a:pt x="271" y="485"/>
                </a:lnTo>
                <a:lnTo>
                  <a:pt x="199" y="422"/>
                </a:lnTo>
                <a:lnTo>
                  <a:pt x="109" y="354"/>
                </a:lnTo>
                <a:lnTo>
                  <a:pt x="99" y="311"/>
                </a:lnTo>
                <a:lnTo>
                  <a:pt x="54" y="254"/>
                </a:lnTo>
                <a:lnTo>
                  <a:pt x="42" y="184"/>
                </a:lnTo>
                <a:lnTo>
                  <a:pt x="13" y="137"/>
                </a:lnTo>
                <a:lnTo>
                  <a:pt x="18" y="75"/>
                </a:lnTo>
                <a:lnTo>
                  <a:pt x="0" y="39"/>
                </a:lnTo>
                <a:lnTo>
                  <a:pt x="12" y="24"/>
                </a:lnTo>
                <a:lnTo>
                  <a:pt x="75" y="61"/>
                </a:lnTo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7" name="Freeform 130">
            <a:extLst>
              <a:ext uri="{FF2B5EF4-FFF2-40B4-BE49-F238E27FC236}">
                <a16:creationId xmlns:a16="http://schemas.microsoft.com/office/drawing/2014/main" id="{A7B30DF8-224A-4F66-B168-D83A10DDBAAF}"/>
              </a:ext>
            </a:extLst>
          </p:cNvPr>
          <p:cNvSpPr>
            <a:spLocks/>
          </p:cNvSpPr>
          <p:nvPr/>
        </p:nvSpPr>
        <p:spPr bwMode="auto">
          <a:xfrm>
            <a:off x="8666405" y="5102574"/>
            <a:ext cx="296685" cy="308945"/>
          </a:xfrm>
          <a:custGeom>
            <a:avLst/>
            <a:gdLst>
              <a:gd name="T0" fmla="*/ 76 w 242"/>
              <a:gd name="T1" fmla="*/ 242 h 252"/>
              <a:gd name="T2" fmla="*/ 64 w 242"/>
              <a:gd name="T3" fmla="*/ 226 h 252"/>
              <a:gd name="T4" fmla="*/ 58 w 242"/>
              <a:gd name="T5" fmla="*/ 211 h 252"/>
              <a:gd name="T6" fmla="*/ 54 w 242"/>
              <a:gd name="T7" fmla="*/ 191 h 252"/>
              <a:gd name="T8" fmla="*/ 50 w 242"/>
              <a:gd name="T9" fmla="*/ 176 h 252"/>
              <a:gd name="T10" fmla="*/ 45 w 242"/>
              <a:gd name="T11" fmla="*/ 144 h 252"/>
              <a:gd name="T12" fmla="*/ 46 w 242"/>
              <a:gd name="T13" fmla="*/ 119 h 252"/>
              <a:gd name="T14" fmla="*/ 44 w 242"/>
              <a:gd name="T15" fmla="*/ 108 h 252"/>
              <a:gd name="T16" fmla="*/ 37 w 242"/>
              <a:gd name="T17" fmla="*/ 99 h 252"/>
              <a:gd name="T18" fmla="*/ 28 w 242"/>
              <a:gd name="T19" fmla="*/ 82 h 252"/>
              <a:gd name="T20" fmla="*/ 19 w 242"/>
              <a:gd name="T21" fmla="*/ 57 h 252"/>
              <a:gd name="T22" fmla="*/ 15 w 242"/>
              <a:gd name="T23" fmla="*/ 44 h 252"/>
              <a:gd name="T24" fmla="*/ 1 w 242"/>
              <a:gd name="T25" fmla="*/ 24 h 252"/>
              <a:gd name="T26" fmla="*/ 0 w 242"/>
              <a:gd name="T27" fmla="*/ 8 h 252"/>
              <a:gd name="T28" fmla="*/ 9 w 242"/>
              <a:gd name="T29" fmla="*/ 4 h 252"/>
              <a:gd name="T30" fmla="*/ 20 w 242"/>
              <a:gd name="T31" fmla="*/ 0 h 252"/>
              <a:gd name="T32" fmla="*/ 32 w 242"/>
              <a:gd name="T33" fmla="*/ 1 h 252"/>
              <a:gd name="T34" fmla="*/ 42 w 242"/>
              <a:gd name="T35" fmla="*/ 10 h 252"/>
              <a:gd name="T36" fmla="*/ 45 w 242"/>
              <a:gd name="T37" fmla="*/ 9 h 252"/>
              <a:gd name="T38" fmla="*/ 119 w 242"/>
              <a:gd name="T39" fmla="*/ 8 h 252"/>
              <a:gd name="T40" fmla="*/ 131 w 242"/>
              <a:gd name="T41" fmla="*/ 18 h 252"/>
              <a:gd name="T42" fmla="*/ 175 w 242"/>
              <a:gd name="T43" fmla="*/ 21 h 252"/>
              <a:gd name="T44" fmla="*/ 208 w 242"/>
              <a:gd name="T45" fmla="*/ 13 h 252"/>
              <a:gd name="T46" fmla="*/ 223 w 242"/>
              <a:gd name="T47" fmla="*/ 8 h 252"/>
              <a:gd name="T48" fmla="*/ 235 w 242"/>
              <a:gd name="T49" fmla="*/ 9 h 252"/>
              <a:gd name="T50" fmla="*/ 242 w 242"/>
              <a:gd name="T51" fmla="*/ 14 h 252"/>
              <a:gd name="T52" fmla="*/ 242 w 242"/>
              <a:gd name="T53" fmla="*/ 15 h 252"/>
              <a:gd name="T54" fmla="*/ 232 w 242"/>
              <a:gd name="T55" fmla="*/ 20 h 252"/>
              <a:gd name="T56" fmla="*/ 226 w 242"/>
              <a:gd name="T57" fmla="*/ 20 h 252"/>
              <a:gd name="T58" fmla="*/ 214 w 242"/>
              <a:gd name="T59" fmla="*/ 28 h 252"/>
              <a:gd name="T60" fmla="*/ 208 w 242"/>
              <a:gd name="T61" fmla="*/ 20 h 252"/>
              <a:gd name="T62" fmla="*/ 179 w 242"/>
              <a:gd name="T63" fmla="*/ 27 h 252"/>
              <a:gd name="T64" fmla="*/ 166 w 242"/>
              <a:gd name="T65" fmla="*/ 28 h 252"/>
              <a:gd name="T66" fmla="*/ 163 w 242"/>
              <a:gd name="T67" fmla="*/ 102 h 252"/>
              <a:gd name="T68" fmla="*/ 145 w 242"/>
              <a:gd name="T69" fmla="*/ 102 h 252"/>
              <a:gd name="T70" fmla="*/ 143 w 242"/>
              <a:gd name="T71" fmla="*/ 163 h 252"/>
              <a:gd name="T72" fmla="*/ 139 w 242"/>
              <a:gd name="T73" fmla="*/ 240 h 252"/>
              <a:gd name="T74" fmla="*/ 123 w 242"/>
              <a:gd name="T75" fmla="*/ 250 h 252"/>
              <a:gd name="T76" fmla="*/ 114 w 242"/>
              <a:gd name="T77" fmla="*/ 252 h 252"/>
              <a:gd name="T78" fmla="*/ 103 w 242"/>
              <a:gd name="T79" fmla="*/ 248 h 252"/>
              <a:gd name="T80" fmla="*/ 95 w 242"/>
              <a:gd name="T81" fmla="*/ 246 h 252"/>
              <a:gd name="T82" fmla="*/ 92 w 242"/>
              <a:gd name="T83" fmla="*/ 238 h 252"/>
              <a:gd name="T84" fmla="*/ 85 w 242"/>
              <a:gd name="T85" fmla="*/ 232 h 252"/>
              <a:gd name="T86" fmla="*/ 76 w 242"/>
              <a:gd name="T87" fmla="*/ 24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2" h="252">
                <a:moveTo>
                  <a:pt x="76" y="242"/>
                </a:moveTo>
                <a:lnTo>
                  <a:pt x="64" y="226"/>
                </a:lnTo>
                <a:lnTo>
                  <a:pt x="58" y="211"/>
                </a:lnTo>
                <a:lnTo>
                  <a:pt x="54" y="191"/>
                </a:lnTo>
                <a:lnTo>
                  <a:pt x="50" y="176"/>
                </a:lnTo>
                <a:lnTo>
                  <a:pt x="45" y="144"/>
                </a:lnTo>
                <a:lnTo>
                  <a:pt x="46" y="119"/>
                </a:lnTo>
                <a:lnTo>
                  <a:pt x="44" y="108"/>
                </a:lnTo>
                <a:lnTo>
                  <a:pt x="37" y="99"/>
                </a:lnTo>
                <a:lnTo>
                  <a:pt x="28" y="82"/>
                </a:lnTo>
                <a:lnTo>
                  <a:pt x="19" y="57"/>
                </a:lnTo>
                <a:lnTo>
                  <a:pt x="15" y="44"/>
                </a:lnTo>
                <a:lnTo>
                  <a:pt x="1" y="24"/>
                </a:lnTo>
                <a:lnTo>
                  <a:pt x="0" y="8"/>
                </a:lnTo>
                <a:lnTo>
                  <a:pt x="9" y="4"/>
                </a:lnTo>
                <a:lnTo>
                  <a:pt x="20" y="0"/>
                </a:lnTo>
                <a:lnTo>
                  <a:pt x="32" y="1"/>
                </a:lnTo>
                <a:lnTo>
                  <a:pt x="42" y="10"/>
                </a:lnTo>
                <a:lnTo>
                  <a:pt x="45" y="9"/>
                </a:lnTo>
                <a:lnTo>
                  <a:pt x="119" y="8"/>
                </a:lnTo>
                <a:lnTo>
                  <a:pt x="131" y="18"/>
                </a:lnTo>
                <a:lnTo>
                  <a:pt x="175" y="21"/>
                </a:lnTo>
                <a:lnTo>
                  <a:pt x="208" y="13"/>
                </a:lnTo>
                <a:lnTo>
                  <a:pt x="223" y="8"/>
                </a:lnTo>
                <a:lnTo>
                  <a:pt x="235" y="9"/>
                </a:lnTo>
                <a:lnTo>
                  <a:pt x="242" y="14"/>
                </a:lnTo>
                <a:lnTo>
                  <a:pt x="242" y="15"/>
                </a:lnTo>
                <a:lnTo>
                  <a:pt x="232" y="20"/>
                </a:lnTo>
                <a:lnTo>
                  <a:pt x="226" y="20"/>
                </a:lnTo>
                <a:lnTo>
                  <a:pt x="214" y="28"/>
                </a:lnTo>
                <a:lnTo>
                  <a:pt x="208" y="20"/>
                </a:lnTo>
                <a:lnTo>
                  <a:pt x="179" y="27"/>
                </a:lnTo>
                <a:lnTo>
                  <a:pt x="166" y="28"/>
                </a:lnTo>
                <a:lnTo>
                  <a:pt x="163" y="102"/>
                </a:lnTo>
                <a:lnTo>
                  <a:pt x="145" y="102"/>
                </a:lnTo>
                <a:lnTo>
                  <a:pt x="143" y="163"/>
                </a:lnTo>
                <a:lnTo>
                  <a:pt x="139" y="240"/>
                </a:lnTo>
                <a:lnTo>
                  <a:pt x="123" y="250"/>
                </a:lnTo>
                <a:lnTo>
                  <a:pt x="114" y="252"/>
                </a:lnTo>
                <a:lnTo>
                  <a:pt x="103" y="248"/>
                </a:lnTo>
                <a:lnTo>
                  <a:pt x="95" y="246"/>
                </a:lnTo>
                <a:lnTo>
                  <a:pt x="92" y="238"/>
                </a:lnTo>
                <a:lnTo>
                  <a:pt x="85" y="232"/>
                </a:lnTo>
                <a:lnTo>
                  <a:pt x="76" y="24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9" name="Freeform 132">
            <a:extLst>
              <a:ext uri="{FF2B5EF4-FFF2-40B4-BE49-F238E27FC236}">
                <a16:creationId xmlns:a16="http://schemas.microsoft.com/office/drawing/2014/main" id="{3A8371AA-A408-4013-81FB-EFA47F002BF0}"/>
              </a:ext>
            </a:extLst>
          </p:cNvPr>
          <p:cNvSpPr>
            <a:spLocks/>
          </p:cNvSpPr>
          <p:nvPr/>
        </p:nvSpPr>
        <p:spPr bwMode="auto">
          <a:xfrm>
            <a:off x="8412630" y="4073983"/>
            <a:ext cx="344498" cy="300364"/>
          </a:xfrm>
          <a:custGeom>
            <a:avLst/>
            <a:gdLst>
              <a:gd name="T0" fmla="*/ 34 w 281"/>
              <a:gd name="T1" fmla="*/ 239 h 245"/>
              <a:gd name="T2" fmla="*/ 34 w 281"/>
              <a:gd name="T3" fmla="*/ 225 h 245"/>
              <a:gd name="T4" fmla="*/ 13 w 281"/>
              <a:gd name="T5" fmla="*/ 220 h 245"/>
              <a:gd name="T6" fmla="*/ 12 w 281"/>
              <a:gd name="T7" fmla="*/ 210 h 245"/>
              <a:gd name="T8" fmla="*/ 2 w 281"/>
              <a:gd name="T9" fmla="*/ 197 h 245"/>
              <a:gd name="T10" fmla="*/ 0 w 281"/>
              <a:gd name="T11" fmla="*/ 187 h 245"/>
              <a:gd name="T12" fmla="*/ 1 w 281"/>
              <a:gd name="T13" fmla="*/ 177 h 245"/>
              <a:gd name="T14" fmla="*/ 13 w 281"/>
              <a:gd name="T15" fmla="*/ 176 h 245"/>
              <a:gd name="T16" fmla="*/ 19 w 281"/>
              <a:gd name="T17" fmla="*/ 169 h 245"/>
              <a:gd name="T18" fmla="*/ 44 w 281"/>
              <a:gd name="T19" fmla="*/ 167 h 245"/>
              <a:gd name="T20" fmla="*/ 60 w 281"/>
              <a:gd name="T21" fmla="*/ 164 h 245"/>
              <a:gd name="T22" fmla="*/ 62 w 281"/>
              <a:gd name="T23" fmla="*/ 151 h 245"/>
              <a:gd name="T24" fmla="*/ 72 w 281"/>
              <a:gd name="T25" fmla="*/ 137 h 245"/>
              <a:gd name="T26" fmla="*/ 71 w 281"/>
              <a:gd name="T27" fmla="*/ 89 h 245"/>
              <a:gd name="T28" fmla="*/ 97 w 281"/>
              <a:gd name="T29" fmla="*/ 80 h 245"/>
              <a:gd name="T30" fmla="*/ 149 w 281"/>
              <a:gd name="T31" fmla="*/ 39 h 245"/>
              <a:gd name="T32" fmla="*/ 209 w 281"/>
              <a:gd name="T33" fmla="*/ 0 h 245"/>
              <a:gd name="T34" fmla="*/ 238 w 281"/>
              <a:gd name="T35" fmla="*/ 9 h 245"/>
              <a:gd name="T36" fmla="*/ 248 w 281"/>
              <a:gd name="T37" fmla="*/ 20 h 245"/>
              <a:gd name="T38" fmla="*/ 261 w 281"/>
              <a:gd name="T39" fmla="*/ 12 h 245"/>
              <a:gd name="T40" fmla="*/ 266 w 281"/>
              <a:gd name="T41" fmla="*/ 45 h 245"/>
              <a:gd name="T42" fmla="*/ 273 w 281"/>
              <a:gd name="T43" fmla="*/ 50 h 245"/>
              <a:gd name="T44" fmla="*/ 274 w 281"/>
              <a:gd name="T45" fmla="*/ 57 h 245"/>
              <a:gd name="T46" fmla="*/ 281 w 281"/>
              <a:gd name="T47" fmla="*/ 64 h 245"/>
              <a:gd name="T48" fmla="*/ 278 w 281"/>
              <a:gd name="T49" fmla="*/ 73 h 245"/>
              <a:gd name="T50" fmla="*/ 271 w 281"/>
              <a:gd name="T51" fmla="*/ 115 h 245"/>
              <a:gd name="T52" fmla="*/ 271 w 281"/>
              <a:gd name="T53" fmla="*/ 142 h 245"/>
              <a:gd name="T54" fmla="*/ 248 w 281"/>
              <a:gd name="T55" fmla="*/ 162 h 245"/>
              <a:gd name="T56" fmla="*/ 241 w 281"/>
              <a:gd name="T57" fmla="*/ 189 h 245"/>
              <a:gd name="T58" fmla="*/ 249 w 281"/>
              <a:gd name="T59" fmla="*/ 197 h 245"/>
              <a:gd name="T60" fmla="*/ 249 w 281"/>
              <a:gd name="T61" fmla="*/ 210 h 245"/>
              <a:gd name="T62" fmla="*/ 260 w 281"/>
              <a:gd name="T63" fmla="*/ 210 h 245"/>
              <a:gd name="T64" fmla="*/ 259 w 281"/>
              <a:gd name="T65" fmla="*/ 220 h 245"/>
              <a:gd name="T66" fmla="*/ 254 w 281"/>
              <a:gd name="T67" fmla="*/ 221 h 245"/>
              <a:gd name="T68" fmla="*/ 253 w 281"/>
              <a:gd name="T69" fmla="*/ 228 h 245"/>
              <a:gd name="T70" fmla="*/ 250 w 281"/>
              <a:gd name="T71" fmla="*/ 228 h 245"/>
              <a:gd name="T72" fmla="*/ 237 w 281"/>
              <a:gd name="T73" fmla="*/ 206 h 245"/>
              <a:gd name="T74" fmla="*/ 233 w 281"/>
              <a:gd name="T75" fmla="*/ 205 h 245"/>
              <a:gd name="T76" fmla="*/ 219 w 281"/>
              <a:gd name="T77" fmla="*/ 216 h 245"/>
              <a:gd name="T78" fmla="*/ 205 w 281"/>
              <a:gd name="T79" fmla="*/ 210 h 245"/>
              <a:gd name="T80" fmla="*/ 195 w 281"/>
              <a:gd name="T81" fmla="*/ 209 h 245"/>
              <a:gd name="T82" fmla="*/ 189 w 281"/>
              <a:gd name="T83" fmla="*/ 212 h 245"/>
              <a:gd name="T84" fmla="*/ 179 w 281"/>
              <a:gd name="T85" fmla="*/ 212 h 245"/>
              <a:gd name="T86" fmla="*/ 168 w 281"/>
              <a:gd name="T87" fmla="*/ 220 h 245"/>
              <a:gd name="T88" fmla="*/ 159 w 281"/>
              <a:gd name="T89" fmla="*/ 221 h 245"/>
              <a:gd name="T90" fmla="*/ 137 w 281"/>
              <a:gd name="T91" fmla="*/ 210 h 245"/>
              <a:gd name="T92" fmla="*/ 128 w 281"/>
              <a:gd name="T93" fmla="*/ 215 h 245"/>
              <a:gd name="T94" fmla="*/ 119 w 281"/>
              <a:gd name="T95" fmla="*/ 215 h 245"/>
              <a:gd name="T96" fmla="*/ 112 w 281"/>
              <a:gd name="T97" fmla="*/ 207 h 245"/>
              <a:gd name="T98" fmla="*/ 93 w 281"/>
              <a:gd name="T99" fmla="*/ 199 h 245"/>
              <a:gd name="T100" fmla="*/ 74 w 281"/>
              <a:gd name="T101" fmla="*/ 202 h 245"/>
              <a:gd name="T102" fmla="*/ 69 w 281"/>
              <a:gd name="T103" fmla="*/ 206 h 245"/>
              <a:gd name="T104" fmla="*/ 67 w 281"/>
              <a:gd name="T105" fmla="*/ 218 h 245"/>
              <a:gd name="T106" fmla="*/ 61 w 281"/>
              <a:gd name="T107" fmla="*/ 227 h 245"/>
              <a:gd name="T108" fmla="*/ 60 w 281"/>
              <a:gd name="T109" fmla="*/ 245 h 245"/>
              <a:gd name="T110" fmla="*/ 46 w 281"/>
              <a:gd name="T111" fmla="*/ 233 h 245"/>
              <a:gd name="T112" fmla="*/ 40 w 281"/>
              <a:gd name="T113" fmla="*/ 233 h 245"/>
              <a:gd name="T114" fmla="*/ 34 w 281"/>
              <a:gd name="T115" fmla="*/ 23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1" h="245">
                <a:moveTo>
                  <a:pt x="34" y="239"/>
                </a:moveTo>
                <a:lnTo>
                  <a:pt x="34" y="225"/>
                </a:lnTo>
                <a:lnTo>
                  <a:pt x="13" y="220"/>
                </a:lnTo>
                <a:lnTo>
                  <a:pt x="12" y="210"/>
                </a:lnTo>
                <a:lnTo>
                  <a:pt x="2" y="197"/>
                </a:lnTo>
                <a:lnTo>
                  <a:pt x="0" y="187"/>
                </a:lnTo>
                <a:lnTo>
                  <a:pt x="1" y="177"/>
                </a:lnTo>
                <a:lnTo>
                  <a:pt x="13" y="176"/>
                </a:lnTo>
                <a:lnTo>
                  <a:pt x="19" y="169"/>
                </a:lnTo>
                <a:lnTo>
                  <a:pt x="44" y="167"/>
                </a:lnTo>
                <a:lnTo>
                  <a:pt x="60" y="164"/>
                </a:lnTo>
                <a:lnTo>
                  <a:pt x="62" y="151"/>
                </a:lnTo>
                <a:lnTo>
                  <a:pt x="72" y="137"/>
                </a:lnTo>
                <a:lnTo>
                  <a:pt x="71" y="89"/>
                </a:lnTo>
                <a:lnTo>
                  <a:pt x="97" y="80"/>
                </a:lnTo>
                <a:lnTo>
                  <a:pt x="149" y="39"/>
                </a:lnTo>
                <a:lnTo>
                  <a:pt x="209" y="0"/>
                </a:lnTo>
                <a:lnTo>
                  <a:pt x="238" y="9"/>
                </a:lnTo>
                <a:lnTo>
                  <a:pt x="248" y="20"/>
                </a:lnTo>
                <a:lnTo>
                  <a:pt x="261" y="12"/>
                </a:lnTo>
                <a:lnTo>
                  <a:pt x="266" y="45"/>
                </a:lnTo>
                <a:lnTo>
                  <a:pt x="273" y="50"/>
                </a:lnTo>
                <a:lnTo>
                  <a:pt x="274" y="57"/>
                </a:lnTo>
                <a:lnTo>
                  <a:pt x="281" y="64"/>
                </a:lnTo>
                <a:lnTo>
                  <a:pt x="278" y="73"/>
                </a:lnTo>
                <a:lnTo>
                  <a:pt x="271" y="115"/>
                </a:lnTo>
                <a:lnTo>
                  <a:pt x="271" y="142"/>
                </a:lnTo>
                <a:lnTo>
                  <a:pt x="248" y="162"/>
                </a:lnTo>
                <a:lnTo>
                  <a:pt x="241" y="189"/>
                </a:lnTo>
                <a:lnTo>
                  <a:pt x="249" y="197"/>
                </a:lnTo>
                <a:lnTo>
                  <a:pt x="249" y="210"/>
                </a:lnTo>
                <a:lnTo>
                  <a:pt x="260" y="210"/>
                </a:lnTo>
                <a:lnTo>
                  <a:pt x="259" y="220"/>
                </a:lnTo>
                <a:lnTo>
                  <a:pt x="254" y="221"/>
                </a:lnTo>
                <a:lnTo>
                  <a:pt x="253" y="228"/>
                </a:lnTo>
                <a:lnTo>
                  <a:pt x="250" y="228"/>
                </a:lnTo>
                <a:lnTo>
                  <a:pt x="237" y="206"/>
                </a:lnTo>
                <a:lnTo>
                  <a:pt x="233" y="205"/>
                </a:lnTo>
                <a:lnTo>
                  <a:pt x="219" y="216"/>
                </a:lnTo>
                <a:lnTo>
                  <a:pt x="205" y="210"/>
                </a:lnTo>
                <a:lnTo>
                  <a:pt x="195" y="209"/>
                </a:lnTo>
                <a:lnTo>
                  <a:pt x="189" y="212"/>
                </a:lnTo>
                <a:lnTo>
                  <a:pt x="179" y="212"/>
                </a:lnTo>
                <a:lnTo>
                  <a:pt x="168" y="220"/>
                </a:lnTo>
                <a:lnTo>
                  <a:pt x="159" y="221"/>
                </a:lnTo>
                <a:lnTo>
                  <a:pt x="137" y="210"/>
                </a:lnTo>
                <a:lnTo>
                  <a:pt x="128" y="215"/>
                </a:lnTo>
                <a:lnTo>
                  <a:pt x="119" y="215"/>
                </a:lnTo>
                <a:lnTo>
                  <a:pt x="112" y="207"/>
                </a:lnTo>
                <a:lnTo>
                  <a:pt x="93" y="199"/>
                </a:lnTo>
                <a:lnTo>
                  <a:pt x="74" y="202"/>
                </a:lnTo>
                <a:lnTo>
                  <a:pt x="69" y="206"/>
                </a:lnTo>
                <a:lnTo>
                  <a:pt x="67" y="218"/>
                </a:lnTo>
                <a:lnTo>
                  <a:pt x="61" y="227"/>
                </a:lnTo>
                <a:lnTo>
                  <a:pt x="60" y="245"/>
                </a:lnTo>
                <a:lnTo>
                  <a:pt x="46" y="233"/>
                </a:lnTo>
                <a:lnTo>
                  <a:pt x="40" y="233"/>
                </a:lnTo>
                <a:lnTo>
                  <a:pt x="34" y="23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0" name="Freeform 133">
            <a:extLst>
              <a:ext uri="{FF2B5EF4-FFF2-40B4-BE49-F238E27FC236}">
                <a16:creationId xmlns:a16="http://schemas.microsoft.com/office/drawing/2014/main" id="{01918EE9-4674-458A-AD91-33201D8224A6}"/>
              </a:ext>
            </a:extLst>
          </p:cNvPr>
          <p:cNvSpPr>
            <a:spLocks/>
          </p:cNvSpPr>
          <p:nvPr/>
        </p:nvSpPr>
        <p:spPr bwMode="auto">
          <a:xfrm>
            <a:off x="8466573" y="4317952"/>
            <a:ext cx="264810" cy="245194"/>
          </a:xfrm>
          <a:custGeom>
            <a:avLst/>
            <a:gdLst>
              <a:gd name="T0" fmla="*/ 106 w 216"/>
              <a:gd name="T1" fmla="*/ 189 h 200"/>
              <a:gd name="T2" fmla="*/ 87 w 216"/>
              <a:gd name="T3" fmla="*/ 197 h 200"/>
              <a:gd name="T4" fmla="*/ 80 w 216"/>
              <a:gd name="T5" fmla="*/ 196 h 200"/>
              <a:gd name="T6" fmla="*/ 73 w 216"/>
              <a:gd name="T7" fmla="*/ 200 h 200"/>
              <a:gd name="T8" fmla="*/ 59 w 216"/>
              <a:gd name="T9" fmla="*/ 200 h 200"/>
              <a:gd name="T10" fmla="*/ 49 w 216"/>
              <a:gd name="T11" fmla="*/ 187 h 200"/>
              <a:gd name="T12" fmla="*/ 43 w 216"/>
              <a:gd name="T13" fmla="*/ 172 h 200"/>
              <a:gd name="T14" fmla="*/ 30 w 216"/>
              <a:gd name="T15" fmla="*/ 158 h 200"/>
              <a:gd name="T16" fmla="*/ 16 w 216"/>
              <a:gd name="T17" fmla="*/ 158 h 200"/>
              <a:gd name="T18" fmla="*/ 0 w 216"/>
              <a:gd name="T19" fmla="*/ 158 h 200"/>
              <a:gd name="T20" fmla="*/ 1 w 216"/>
              <a:gd name="T21" fmla="*/ 125 h 200"/>
              <a:gd name="T22" fmla="*/ 0 w 216"/>
              <a:gd name="T23" fmla="*/ 112 h 200"/>
              <a:gd name="T24" fmla="*/ 4 w 216"/>
              <a:gd name="T25" fmla="*/ 98 h 200"/>
              <a:gd name="T26" fmla="*/ 9 w 216"/>
              <a:gd name="T27" fmla="*/ 92 h 200"/>
              <a:gd name="T28" fmla="*/ 18 w 216"/>
              <a:gd name="T29" fmla="*/ 79 h 200"/>
              <a:gd name="T30" fmla="*/ 16 w 216"/>
              <a:gd name="T31" fmla="*/ 74 h 200"/>
              <a:gd name="T32" fmla="*/ 20 w 216"/>
              <a:gd name="T33" fmla="*/ 65 h 200"/>
              <a:gd name="T34" fmla="*/ 16 w 216"/>
              <a:gd name="T35" fmla="*/ 53 h 200"/>
              <a:gd name="T36" fmla="*/ 16 w 216"/>
              <a:gd name="T37" fmla="*/ 46 h 200"/>
              <a:gd name="T38" fmla="*/ 17 w 216"/>
              <a:gd name="T39" fmla="*/ 28 h 200"/>
              <a:gd name="T40" fmla="*/ 23 w 216"/>
              <a:gd name="T41" fmla="*/ 19 h 200"/>
              <a:gd name="T42" fmla="*/ 25 w 216"/>
              <a:gd name="T43" fmla="*/ 7 h 200"/>
              <a:gd name="T44" fmla="*/ 30 w 216"/>
              <a:gd name="T45" fmla="*/ 3 h 200"/>
              <a:gd name="T46" fmla="*/ 49 w 216"/>
              <a:gd name="T47" fmla="*/ 0 h 200"/>
              <a:gd name="T48" fmla="*/ 68 w 216"/>
              <a:gd name="T49" fmla="*/ 8 h 200"/>
              <a:gd name="T50" fmla="*/ 75 w 216"/>
              <a:gd name="T51" fmla="*/ 16 h 200"/>
              <a:gd name="T52" fmla="*/ 84 w 216"/>
              <a:gd name="T53" fmla="*/ 16 h 200"/>
              <a:gd name="T54" fmla="*/ 93 w 216"/>
              <a:gd name="T55" fmla="*/ 11 h 200"/>
              <a:gd name="T56" fmla="*/ 115 w 216"/>
              <a:gd name="T57" fmla="*/ 22 h 200"/>
              <a:gd name="T58" fmla="*/ 124 w 216"/>
              <a:gd name="T59" fmla="*/ 21 h 200"/>
              <a:gd name="T60" fmla="*/ 135 w 216"/>
              <a:gd name="T61" fmla="*/ 13 h 200"/>
              <a:gd name="T62" fmla="*/ 145 w 216"/>
              <a:gd name="T63" fmla="*/ 13 h 200"/>
              <a:gd name="T64" fmla="*/ 151 w 216"/>
              <a:gd name="T65" fmla="*/ 10 h 200"/>
              <a:gd name="T66" fmla="*/ 161 w 216"/>
              <a:gd name="T67" fmla="*/ 11 h 200"/>
              <a:gd name="T68" fmla="*/ 175 w 216"/>
              <a:gd name="T69" fmla="*/ 17 h 200"/>
              <a:gd name="T70" fmla="*/ 189 w 216"/>
              <a:gd name="T71" fmla="*/ 6 h 200"/>
              <a:gd name="T72" fmla="*/ 193 w 216"/>
              <a:gd name="T73" fmla="*/ 7 h 200"/>
              <a:gd name="T74" fmla="*/ 206 w 216"/>
              <a:gd name="T75" fmla="*/ 29 h 200"/>
              <a:gd name="T76" fmla="*/ 209 w 216"/>
              <a:gd name="T77" fmla="*/ 29 h 200"/>
              <a:gd name="T78" fmla="*/ 216 w 216"/>
              <a:gd name="T79" fmla="*/ 37 h 200"/>
              <a:gd name="T80" fmla="*/ 214 w 216"/>
              <a:gd name="T81" fmla="*/ 41 h 200"/>
              <a:gd name="T82" fmla="*/ 214 w 216"/>
              <a:gd name="T83" fmla="*/ 48 h 200"/>
              <a:gd name="T84" fmla="*/ 199 w 216"/>
              <a:gd name="T85" fmla="*/ 64 h 200"/>
              <a:gd name="T86" fmla="*/ 194 w 216"/>
              <a:gd name="T87" fmla="*/ 77 h 200"/>
              <a:gd name="T88" fmla="*/ 191 w 216"/>
              <a:gd name="T89" fmla="*/ 88 h 200"/>
              <a:gd name="T90" fmla="*/ 187 w 216"/>
              <a:gd name="T91" fmla="*/ 93 h 200"/>
              <a:gd name="T92" fmla="*/ 184 w 216"/>
              <a:gd name="T93" fmla="*/ 107 h 200"/>
              <a:gd name="T94" fmla="*/ 174 w 216"/>
              <a:gd name="T95" fmla="*/ 116 h 200"/>
              <a:gd name="T96" fmla="*/ 172 w 216"/>
              <a:gd name="T97" fmla="*/ 126 h 200"/>
              <a:gd name="T98" fmla="*/ 167 w 216"/>
              <a:gd name="T99" fmla="*/ 135 h 200"/>
              <a:gd name="T100" fmla="*/ 166 w 216"/>
              <a:gd name="T101" fmla="*/ 143 h 200"/>
              <a:gd name="T102" fmla="*/ 153 w 216"/>
              <a:gd name="T103" fmla="*/ 150 h 200"/>
              <a:gd name="T104" fmla="*/ 143 w 216"/>
              <a:gd name="T105" fmla="*/ 142 h 200"/>
              <a:gd name="T106" fmla="*/ 136 w 216"/>
              <a:gd name="T107" fmla="*/ 142 h 200"/>
              <a:gd name="T108" fmla="*/ 125 w 216"/>
              <a:gd name="T109" fmla="*/ 154 h 200"/>
              <a:gd name="T110" fmla="*/ 120 w 216"/>
              <a:gd name="T111" fmla="*/ 155 h 200"/>
              <a:gd name="T112" fmla="*/ 111 w 216"/>
              <a:gd name="T113" fmla="*/ 175 h 200"/>
              <a:gd name="T114" fmla="*/ 106 w 216"/>
              <a:gd name="T115" fmla="*/ 18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6" h="200">
                <a:moveTo>
                  <a:pt x="106" y="189"/>
                </a:moveTo>
                <a:lnTo>
                  <a:pt x="87" y="197"/>
                </a:lnTo>
                <a:lnTo>
                  <a:pt x="80" y="196"/>
                </a:lnTo>
                <a:lnTo>
                  <a:pt x="73" y="200"/>
                </a:lnTo>
                <a:lnTo>
                  <a:pt x="59" y="200"/>
                </a:lnTo>
                <a:lnTo>
                  <a:pt x="49" y="187"/>
                </a:lnTo>
                <a:lnTo>
                  <a:pt x="43" y="172"/>
                </a:lnTo>
                <a:lnTo>
                  <a:pt x="30" y="158"/>
                </a:lnTo>
                <a:lnTo>
                  <a:pt x="16" y="158"/>
                </a:lnTo>
                <a:lnTo>
                  <a:pt x="0" y="158"/>
                </a:lnTo>
                <a:lnTo>
                  <a:pt x="1" y="125"/>
                </a:lnTo>
                <a:lnTo>
                  <a:pt x="0" y="112"/>
                </a:lnTo>
                <a:lnTo>
                  <a:pt x="4" y="98"/>
                </a:lnTo>
                <a:lnTo>
                  <a:pt x="9" y="92"/>
                </a:lnTo>
                <a:lnTo>
                  <a:pt x="18" y="79"/>
                </a:lnTo>
                <a:lnTo>
                  <a:pt x="16" y="74"/>
                </a:lnTo>
                <a:lnTo>
                  <a:pt x="20" y="65"/>
                </a:lnTo>
                <a:lnTo>
                  <a:pt x="16" y="53"/>
                </a:lnTo>
                <a:lnTo>
                  <a:pt x="16" y="46"/>
                </a:lnTo>
                <a:lnTo>
                  <a:pt x="17" y="28"/>
                </a:lnTo>
                <a:lnTo>
                  <a:pt x="23" y="19"/>
                </a:lnTo>
                <a:lnTo>
                  <a:pt x="25" y="7"/>
                </a:lnTo>
                <a:lnTo>
                  <a:pt x="30" y="3"/>
                </a:lnTo>
                <a:lnTo>
                  <a:pt x="49" y="0"/>
                </a:lnTo>
                <a:lnTo>
                  <a:pt x="68" y="8"/>
                </a:lnTo>
                <a:lnTo>
                  <a:pt x="75" y="16"/>
                </a:lnTo>
                <a:lnTo>
                  <a:pt x="84" y="16"/>
                </a:lnTo>
                <a:lnTo>
                  <a:pt x="93" y="11"/>
                </a:lnTo>
                <a:lnTo>
                  <a:pt x="115" y="22"/>
                </a:lnTo>
                <a:lnTo>
                  <a:pt x="124" y="21"/>
                </a:lnTo>
                <a:lnTo>
                  <a:pt x="135" y="13"/>
                </a:lnTo>
                <a:lnTo>
                  <a:pt x="145" y="13"/>
                </a:lnTo>
                <a:lnTo>
                  <a:pt x="151" y="10"/>
                </a:lnTo>
                <a:lnTo>
                  <a:pt x="161" y="11"/>
                </a:lnTo>
                <a:lnTo>
                  <a:pt x="175" y="17"/>
                </a:lnTo>
                <a:lnTo>
                  <a:pt x="189" y="6"/>
                </a:lnTo>
                <a:lnTo>
                  <a:pt x="193" y="7"/>
                </a:lnTo>
                <a:lnTo>
                  <a:pt x="206" y="29"/>
                </a:lnTo>
                <a:lnTo>
                  <a:pt x="209" y="29"/>
                </a:lnTo>
                <a:lnTo>
                  <a:pt x="216" y="37"/>
                </a:lnTo>
                <a:lnTo>
                  <a:pt x="214" y="41"/>
                </a:lnTo>
                <a:lnTo>
                  <a:pt x="214" y="48"/>
                </a:lnTo>
                <a:lnTo>
                  <a:pt x="199" y="64"/>
                </a:lnTo>
                <a:lnTo>
                  <a:pt x="194" y="77"/>
                </a:lnTo>
                <a:lnTo>
                  <a:pt x="191" y="88"/>
                </a:lnTo>
                <a:lnTo>
                  <a:pt x="187" y="93"/>
                </a:lnTo>
                <a:lnTo>
                  <a:pt x="184" y="107"/>
                </a:lnTo>
                <a:lnTo>
                  <a:pt x="174" y="116"/>
                </a:lnTo>
                <a:lnTo>
                  <a:pt x="172" y="126"/>
                </a:lnTo>
                <a:lnTo>
                  <a:pt x="167" y="135"/>
                </a:lnTo>
                <a:lnTo>
                  <a:pt x="166" y="143"/>
                </a:lnTo>
                <a:lnTo>
                  <a:pt x="153" y="150"/>
                </a:lnTo>
                <a:lnTo>
                  <a:pt x="143" y="142"/>
                </a:lnTo>
                <a:lnTo>
                  <a:pt x="136" y="142"/>
                </a:lnTo>
                <a:lnTo>
                  <a:pt x="125" y="154"/>
                </a:lnTo>
                <a:lnTo>
                  <a:pt x="120" y="155"/>
                </a:lnTo>
                <a:lnTo>
                  <a:pt x="111" y="175"/>
                </a:lnTo>
                <a:lnTo>
                  <a:pt x="106" y="18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1" name="Freeform 134">
            <a:extLst>
              <a:ext uri="{FF2B5EF4-FFF2-40B4-BE49-F238E27FC236}">
                <a16:creationId xmlns:a16="http://schemas.microsoft.com/office/drawing/2014/main" id="{0B5D82F0-BCE0-4508-A3BF-797594F51A8A}"/>
              </a:ext>
            </a:extLst>
          </p:cNvPr>
          <p:cNvSpPr>
            <a:spLocks/>
          </p:cNvSpPr>
          <p:nvPr/>
        </p:nvSpPr>
        <p:spPr bwMode="auto">
          <a:xfrm>
            <a:off x="6444943" y="4288529"/>
            <a:ext cx="105434" cy="110337"/>
          </a:xfrm>
          <a:custGeom>
            <a:avLst/>
            <a:gdLst>
              <a:gd name="T0" fmla="*/ 33 w 86"/>
              <a:gd name="T1" fmla="*/ 82 h 90"/>
              <a:gd name="T2" fmla="*/ 27 w 86"/>
              <a:gd name="T3" fmla="*/ 75 h 90"/>
              <a:gd name="T4" fmla="*/ 19 w 86"/>
              <a:gd name="T5" fmla="*/ 67 h 90"/>
              <a:gd name="T6" fmla="*/ 15 w 86"/>
              <a:gd name="T7" fmla="*/ 60 h 90"/>
              <a:gd name="T8" fmla="*/ 8 w 86"/>
              <a:gd name="T9" fmla="*/ 54 h 90"/>
              <a:gd name="T10" fmla="*/ 0 w 86"/>
              <a:gd name="T11" fmla="*/ 44 h 90"/>
              <a:gd name="T12" fmla="*/ 2 w 86"/>
              <a:gd name="T13" fmla="*/ 41 h 90"/>
              <a:gd name="T14" fmla="*/ 5 w 86"/>
              <a:gd name="T15" fmla="*/ 44 h 90"/>
              <a:gd name="T16" fmla="*/ 6 w 86"/>
              <a:gd name="T17" fmla="*/ 43 h 90"/>
              <a:gd name="T18" fmla="*/ 12 w 86"/>
              <a:gd name="T19" fmla="*/ 42 h 90"/>
              <a:gd name="T20" fmla="*/ 15 w 86"/>
              <a:gd name="T21" fmla="*/ 37 h 90"/>
              <a:gd name="T22" fmla="*/ 18 w 86"/>
              <a:gd name="T23" fmla="*/ 37 h 90"/>
              <a:gd name="T24" fmla="*/ 18 w 86"/>
              <a:gd name="T25" fmla="*/ 27 h 90"/>
              <a:gd name="T26" fmla="*/ 23 w 86"/>
              <a:gd name="T27" fmla="*/ 26 h 90"/>
              <a:gd name="T28" fmla="*/ 26 w 86"/>
              <a:gd name="T29" fmla="*/ 26 h 90"/>
              <a:gd name="T30" fmla="*/ 31 w 86"/>
              <a:gd name="T31" fmla="*/ 21 h 90"/>
              <a:gd name="T32" fmla="*/ 36 w 86"/>
              <a:gd name="T33" fmla="*/ 25 h 90"/>
              <a:gd name="T34" fmla="*/ 38 w 86"/>
              <a:gd name="T35" fmla="*/ 22 h 90"/>
              <a:gd name="T36" fmla="*/ 41 w 86"/>
              <a:gd name="T37" fmla="*/ 20 h 90"/>
              <a:gd name="T38" fmla="*/ 48 w 86"/>
              <a:gd name="T39" fmla="*/ 14 h 90"/>
              <a:gd name="T40" fmla="*/ 49 w 86"/>
              <a:gd name="T41" fmla="*/ 10 h 90"/>
              <a:gd name="T42" fmla="*/ 51 w 86"/>
              <a:gd name="T43" fmla="*/ 10 h 90"/>
              <a:gd name="T44" fmla="*/ 54 w 86"/>
              <a:gd name="T45" fmla="*/ 5 h 90"/>
              <a:gd name="T46" fmla="*/ 56 w 86"/>
              <a:gd name="T47" fmla="*/ 5 h 90"/>
              <a:gd name="T48" fmla="*/ 58 w 86"/>
              <a:gd name="T49" fmla="*/ 8 h 90"/>
              <a:gd name="T50" fmla="*/ 62 w 86"/>
              <a:gd name="T51" fmla="*/ 9 h 90"/>
              <a:gd name="T52" fmla="*/ 66 w 86"/>
              <a:gd name="T53" fmla="*/ 6 h 90"/>
              <a:gd name="T54" fmla="*/ 71 w 86"/>
              <a:gd name="T55" fmla="*/ 6 h 90"/>
              <a:gd name="T56" fmla="*/ 77 w 86"/>
              <a:gd name="T57" fmla="*/ 3 h 90"/>
              <a:gd name="T58" fmla="*/ 80 w 86"/>
              <a:gd name="T59" fmla="*/ 0 h 90"/>
              <a:gd name="T60" fmla="*/ 86 w 86"/>
              <a:gd name="T61" fmla="*/ 1 h 90"/>
              <a:gd name="T62" fmla="*/ 85 w 86"/>
              <a:gd name="T63" fmla="*/ 3 h 90"/>
              <a:gd name="T64" fmla="*/ 83 w 86"/>
              <a:gd name="T65" fmla="*/ 8 h 90"/>
              <a:gd name="T66" fmla="*/ 84 w 86"/>
              <a:gd name="T67" fmla="*/ 15 h 90"/>
              <a:gd name="T68" fmla="*/ 79 w 86"/>
              <a:gd name="T69" fmla="*/ 22 h 90"/>
              <a:gd name="T70" fmla="*/ 77 w 86"/>
              <a:gd name="T71" fmla="*/ 30 h 90"/>
              <a:gd name="T72" fmla="*/ 76 w 86"/>
              <a:gd name="T73" fmla="*/ 40 h 90"/>
              <a:gd name="T74" fmla="*/ 76 w 86"/>
              <a:gd name="T75" fmla="*/ 45 h 90"/>
              <a:gd name="T76" fmla="*/ 76 w 86"/>
              <a:gd name="T77" fmla="*/ 54 h 90"/>
              <a:gd name="T78" fmla="*/ 73 w 86"/>
              <a:gd name="T79" fmla="*/ 56 h 90"/>
              <a:gd name="T80" fmla="*/ 70 w 86"/>
              <a:gd name="T81" fmla="*/ 65 h 90"/>
              <a:gd name="T82" fmla="*/ 71 w 86"/>
              <a:gd name="T83" fmla="*/ 71 h 90"/>
              <a:gd name="T84" fmla="*/ 67 w 86"/>
              <a:gd name="T85" fmla="*/ 76 h 90"/>
              <a:gd name="T86" fmla="*/ 67 w 86"/>
              <a:gd name="T87" fmla="*/ 82 h 90"/>
              <a:gd name="T88" fmla="*/ 70 w 86"/>
              <a:gd name="T89" fmla="*/ 85 h 90"/>
              <a:gd name="T90" fmla="*/ 65 w 86"/>
              <a:gd name="T91" fmla="*/ 90 h 90"/>
              <a:gd name="T92" fmla="*/ 60 w 86"/>
              <a:gd name="T93" fmla="*/ 88 h 90"/>
              <a:gd name="T94" fmla="*/ 57 w 86"/>
              <a:gd name="T95" fmla="*/ 84 h 90"/>
              <a:gd name="T96" fmla="*/ 52 w 86"/>
              <a:gd name="T97" fmla="*/ 82 h 90"/>
              <a:gd name="T98" fmla="*/ 47 w 86"/>
              <a:gd name="T99" fmla="*/ 85 h 90"/>
              <a:gd name="T100" fmla="*/ 36 w 86"/>
              <a:gd name="T101" fmla="*/ 79 h 90"/>
              <a:gd name="T102" fmla="*/ 33 w 86"/>
              <a:gd name="T103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" h="90">
                <a:moveTo>
                  <a:pt x="33" y="82"/>
                </a:moveTo>
                <a:lnTo>
                  <a:pt x="27" y="75"/>
                </a:lnTo>
                <a:lnTo>
                  <a:pt x="19" y="67"/>
                </a:lnTo>
                <a:lnTo>
                  <a:pt x="15" y="60"/>
                </a:lnTo>
                <a:lnTo>
                  <a:pt x="8" y="54"/>
                </a:lnTo>
                <a:lnTo>
                  <a:pt x="0" y="44"/>
                </a:lnTo>
                <a:lnTo>
                  <a:pt x="2" y="41"/>
                </a:lnTo>
                <a:lnTo>
                  <a:pt x="5" y="44"/>
                </a:lnTo>
                <a:lnTo>
                  <a:pt x="6" y="43"/>
                </a:lnTo>
                <a:lnTo>
                  <a:pt x="12" y="42"/>
                </a:lnTo>
                <a:lnTo>
                  <a:pt x="15" y="37"/>
                </a:lnTo>
                <a:lnTo>
                  <a:pt x="18" y="37"/>
                </a:lnTo>
                <a:lnTo>
                  <a:pt x="18" y="27"/>
                </a:lnTo>
                <a:lnTo>
                  <a:pt x="23" y="26"/>
                </a:lnTo>
                <a:lnTo>
                  <a:pt x="26" y="26"/>
                </a:lnTo>
                <a:lnTo>
                  <a:pt x="31" y="21"/>
                </a:lnTo>
                <a:lnTo>
                  <a:pt x="36" y="25"/>
                </a:lnTo>
                <a:lnTo>
                  <a:pt x="38" y="22"/>
                </a:lnTo>
                <a:lnTo>
                  <a:pt x="41" y="20"/>
                </a:lnTo>
                <a:lnTo>
                  <a:pt x="48" y="14"/>
                </a:lnTo>
                <a:lnTo>
                  <a:pt x="49" y="10"/>
                </a:lnTo>
                <a:lnTo>
                  <a:pt x="51" y="10"/>
                </a:lnTo>
                <a:lnTo>
                  <a:pt x="54" y="5"/>
                </a:lnTo>
                <a:lnTo>
                  <a:pt x="56" y="5"/>
                </a:lnTo>
                <a:lnTo>
                  <a:pt x="58" y="8"/>
                </a:lnTo>
                <a:lnTo>
                  <a:pt x="62" y="9"/>
                </a:lnTo>
                <a:lnTo>
                  <a:pt x="66" y="6"/>
                </a:lnTo>
                <a:lnTo>
                  <a:pt x="71" y="6"/>
                </a:lnTo>
                <a:lnTo>
                  <a:pt x="77" y="3"/>
                </a:lnTo>
                <a:lnTo>
                  <a:pt x="80" y="0"/>
                </a:lnTo>
                <a:lnTo>
                  <a:pt x="86" y="1"/>
                </a:lnTo>
                <a:lnTo>
                  <a:pt x="85" y="3"/>
                </a:lnTo>
                <a:lnTo>
                  <a:pt x="83" y="8"/>
                </a:lnTo>
                <a:lnTo>
                  <a:pt x="84" y="15"/>
                </a:lnTo>
                <a:lnTo>
                  <a:pt x="79" y="22"/>
                </a:lnTo>
                <a:lnTo>
                  <a:pt x="77" y="30"/>
                </a:lnTo>
                <a:lnTo>
                  <a:pt x="76" y="40"/>
                </a:lnTo>
                <a:lnTo>
                  <a:pt x="76" y="45"/>
                </a:lnTo>
                <a:lnTo>
                  <a:pt x="76" y="54"/>
                </a:lnTo>
                <a:lnTo>
                  <a:pt x="73" y="56"/>
                </a:lnTo>
                <a:lnTo>
                  <a:pt x="70" y="65"/>
                </a:lnTo>
                <a:lnTo>
                  <a:pt x="71" y="71"/>
                </a:lnTo>
                <a:lnTo>
                  <a:pt x="67" y="76"/>
                </a:lnTo>
                <a:lnTo>
                  <a:pt x="67" y="82"/>
                </a:lnTo>
                <a:lnTo>
                  <a:pt x="70" y="85"/>
                </a:lnTo>
                <a:lnTo>
                  <a:pt x="65" y="90"/>
                </a:lnTo>
                <a:lnTo>
                  <a:pt x="60" y="88"/>
                </a:lnTo>
                <a:lnTo>
                  <a:pt x="57" y="84"/>
                </a:lnTo>
                <a:lnTo>
                  <a:pt x="52" y="82"/>
                </a:lnTo>
                <a:lnTo>
                  <a:pt x="47" y="85"/>
                </a:lnTo>
                <a:lnTo>
                  <a:pt x="36" y="79"/>
                </a:lnTo>
                <a:lnTo>
                  <a:pt x="33" y="8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2" name="Freeform 135">
            <a:extLst>
              <a:ext uri="{FF2B5EF4-FFF2-40B4-BE49-F238E27FC236}">
                <a16:creationId xmlns:a16="http://schemas.microsoft.com/office/drawing/2014/main" id="{DBCFE917-7561-4F86-8285-9D2C0B80DD08}"/>
              </a:ext>
            </a:extLst>
          </p:cNvPr>
          <p:cNvSpPr>
            <a:spLocks/>
          </p:cNvSpPr>
          <p:nvPr/>
        </p:nvSpPr>
        <p:spPr bwMode="auto">
          <a:xfrm>
            <a:off x="8470251" y="3317559"/>
            <a:ext cx="71107" cy="66202"/>
          </a:xfrm>
          <a:custGeom>
            <a:avLst/>
            <a:gdLst>
              <a:gd name="T0" fmla="*/ 42 w 58"/>
              <a:gd name="T1" fmla="*/ 0 h 54"/>
              <a:gd name="T2" fmla="*/ 55 w 58"/>
              <a:gd name="T3" fmla="*/ 0 h 54"/>
              <a:gd name="T4" fmla="*/ 58 w 58"/>
              <a:gd name="T5" fmla="*/ 7 h 54"/>
              <a:gd name="T6" fmla="*/ 55 w 58"/>
              <a:gd name="T7" fmla="*/ 25 h 54"/>
              <a:gd name="T8" fmla="*/ 51 w 58"/>
              <a:gd name="T9" fmla="*/ 33 h 54"/>
              <a:gd name="T10" fmla="*/ 42 w 58"/>
              <a:gd name="T11" fmla="*/ 33 h 54"/>
              <a:gd name="T12" fmla="*/ 45 w 58"/>
              <a:gd name="T13" fmla="*/ 54 h 54"/>
              <a:gd name="T14" fmla="*/ 36 w 58"/>
              <a:gd name="T15" fmla="*/ 49 h 54"/>
              <a:gd name="T16" fmla="*/ 26 w 58"/>
              <a:gd name="T17" fmla="*/ 40 h 54"/>
              <a:gd name="T18" fmla="*/ 11 w 58"/>
              <a:gd name="T19" fmla="*/ 44 h 54"/>
              <a:gd name="T20" fmla="*/ 0 w 58"/>
              <a:gd name="T21" fmla="*/ 43 h 54"/>
              <a:gd name="T22" fmla="*/ 8 w 58"/>
              <a:gd name="T23" fmla="*/ 37 h 54"/>
              <a:gd name="T24" fmla="*/ 21 w 58"/>
              <a:gd name="T25" fmla="*/ 8 h 54"/>
              <a:gd name="T26" fmla="*/ 42 w 58"/>
              <a:gd name="T2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8" h="54">
                <a:moveTo>
                  <a:pt x="42" y="0"/>
                </a:moveTo>
                <a:lnTo>
                  <a:pt x="55" y="0"/>
                </a:lnTo>
                <a:lnTo>
                  <a:pt x="58" y="7"/>
                </a:lnTo>
                <a:lnTo>
                  <a:pt x="55" y="25"/>
                </a:lnTo>
                <a:lnTo>
                  <a:pt x="51" y="33"/>
                </a:lnTo>
                <a:lnTo>
                  <a:pt x="42" y="33"/>
                </a:lnTo>
                <a:lnTo>
                  <a:pt x="45" y="54"/>
                </a:lnTo>
                <a:lnTo>
                  <a:pt x="36" y="49"/>
                </a:lnTo>
                <a:lnTo>
                  <a:pt x="26" y="40"/>
                </a:lnTo>
                <a:lnTo>
                  <a:pt x="11" y="44"/>
                </a:lnTo>
                <a:lnTo>
                  <a:pt x="0" y="43"/>
                </a:lnTo>
                <a:lnTo>
                  <a:pt x="8" y="37"/>
                </a:lnTo>
                <a:lnTo>
                  <a:pt x="21" y="8"/>
                </a:lnTo>
                <a:lnTo>
                  <a:pt x="42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3" name="Freeform 136">
            <a:extLst>
              <a:ext uri="{FF2B5EF4-FFF2-40B4-BE49-F238E27FC236}">
                <a16:creationId xmlns:a16="http://schemas.microsoft.com/office/drawing/2014/main" id="{757D86D3-370D-443E-8AA4-C2EDF414C68C}"/>
              </a:ext>
            </a:extLst>
          </p:cNvPr>
          <p:cNvSpPr>
            <a:spLocks/>
          </p:cNvSpPr>
          <p:nvPr/>
        </p:nvSpPr>
        <p:spPr bwMode="auto">
          <a:xfrm>
            <a:off x="8493544" y="2910536"/>
            <a:ext cx="416831" cy="295460"/>
          </a:xfrm>
          <a:custGeom>
            <a:avLst/>
            <a:gdLst>
              <a:gd name="T0" fmla="*/ 294 w 340"/>
              <a:gd name="T1" fmla="*/ 0 h 241"/>
              <a:gd name="T2" fmla="*/ 338 w 340"/>
              <a:gd name="T3" fmla="*/ 13 h 241"/>
              <a:gd name="T4" fmla="*/ 322 w 340"/>
              <a:gd name="T5" fmla="*/ 17 h 241"/>
              <a:gd name="T6" fmla="*/ 340 w 340"/>
              <a:gd name="T7" fmla="*/ 28 h 241"/>
              <a:gd name="T8" fmla="*/ 319 w 340"/>
              <a:gd name="T9" fmla="*/ 35 h 241"/>
              <a:gd name="T10" fmla="*/ 309 w 340"/>
              <a:gd name="T11" fmla="*/ 37 h 241"/>
              <a:gd name="T12" fmla="*/ 311 w 340"/>
              <a:gd name="T13" fmla="*/ 24 h 241"/>
              <a:gd name="T14" fmla="*/ 293 w 340"/>
              <a:gd name="T15" fmla="*/ 18 h 241"/>
              <a:gd name="T16" fmla="*/ 274 w 340"/>
              <a:gd name="T17" fmla="*/ 23 h 241"/>
              <a:gd name="T18" fmla="*/ 270 w 340"/>
              <a:gd name="T19" fmla="*/ 36 h 241"/>
              <a:gd name="T20" fmla="*/ 259 w 340"/>
              <a:gd name="T21" fmla="*/ 44 h 241"/>
              <a:gd name="T22" fmla="*/ 244 w 340"/>
              <a:gd name="T23" fmla="*/ 40 h 241"/>
              <a:gd name="T24" fmla="*/ 227 w 340"/>
              <a:gd name="T25" fmla="*/ 40 h 241"/>
              <a:gd name="T26" fmla="*/ 210 w 340"/>
              <a:gd name="T27" fmla="*/ 31 h 241"/>
              <a:gd name="T28" fmla="*/ 203 w 340"/>
              <a:gd name="T29" fmla="*/ 36 h 241"/>
              <a:gd name="T30" fmla="*/ 195 w 340"/>
              <a:gd name="T31" fmla="*/ 37 h 241"/>
              <a:gd name="T32" fmla="*/ 195 w 340"/>
              <a:gd name="T33" fmla="*/ 48 h 241"/>
              <a:gd name="T34" fmla="*/ 170 w 340"/>
              <a:gd name="T35" fmla="*/ 45 h 241"/>
              <a:gd name="T36" fmla="*/ 168 w 340"/>
              <a:gd name="T37" fmla="*/ 55 h 241"/>
              <a:gd name="T38" fmla="*/ 155 w 340"/>
              <a:gd name="T39" fmla="*/ 55 h 241"/>
              <a:gd name="T40" fmla="*/ 148 w 340"/>
              <a:gd name="T41" fmla="*/ 68 h 241"/>
              <a:gd name="T42" fmla="*/ 137 w 340"/>
              <a:gd name="T43" fmla="*/ 88 h 241"/>
              <a:gd name="T44" fmla="*/ 118 w 340"/>
              <a:gd name="T45" fmla="*/ 114 h 241"/>
              <a:gd name="T46" fmla="*/ 124 w 340"/>
              <a:gd name="T47" fmla="*/ 120 h 241"/>
              <a:gd name="T48" fmla="*/ 120 w 340"/>
              <a:gd name="T49" fmla="*/ 127 h 241"/>
              <a:gd name="T50" fmla="*/ 106 w 340"/>
              <a:gd name="T51" fmla="*/ 127 h 241"/>
              <a:gd name="T52" fmla="*/ 98 w 340"/>
              <a:gd name="T53" fmla="*/ 145 h 241"/>
              <a:gd name="T54" fmla="*/ 102 w 340"/>
              <a:gd name="T55" fmla="*/ 170 h 241"/>
              <a:gd name="T56" fmla="*/ 112 w 340"/>
              <a:gd name="T57" fmla="*/ 179 h 241"/>
              <a:gd name="T58" fmla="*/ 109 w 340"/>
              <a:gd name="T59" fmla="*/ 202 h 241"/>
              <a:gd name="T60" fmla="*/ 98 w 340"/>
              <a:gd name="T61" fmla="*/ 215 h 241"/>
              <a:gd name="T62" fmla="*/ 92 w 340"/>
              <a:gd name="T63" fmla="*/ 226 h 241"/>
              <a:gd name="T64" fmla="*/ 81 w 340"/>
              <a:gd name="T65" fmla="*/ 214 h 241"/>
              <a:gd name="T66" fmla="*/ 54 w 340"/>
              <a:gd name="T67" fmla="*/ 237 h 241"/>
              <a:gd name="T68" fmla="*/ 34 w 340"/>
              <a:gd name="T69" fmla="*/ 241 h 241"/>
              <a:gd name="T70" fmla="*/ 13 w 340"/>
              <a:gd name="T71" fmla="*/ 231 h 241"/>
              <a:gd name="T72" fmla="*/ 7 w 340"/>
              <a:gd name="T73" fmla="*/ 211 h 241"/>
              <a:gd name="T74" fmla="*/ 0 w 340"/>
              <a:gd name="T75" fmla="*/ 166 h 241"/>
              <a:gd name="T76" fmla="*/ 13 w 340"/>
              <a:gd name="T77" fmla="*/ 154 h 241"/>
              <a:gd name="T78" fmla="*/ 50 w 340"/>
              <a:gd name="T79" fmla="*/ 139 h 241"/>
              <a:gd name="T80" fmla="*/ 76 w 340"/>
              <a:gd name="T81" fmla="*/ 119 h 241"/>
              <a:gd name="T82" fmla="*/ 99 w 340"/>
              <a:gd name="T83" fmla="*/ 94 h 241"/>
              <a:gd name="T84" fmla="*/ 128 w 340"/>
              <a:gd name="T85" fmla="*/ 59 h 241"/>
              <a:gd name="T86" fmla="*/ 149 w 340"/>
              <a:gd name="T87" fmla="*/ 45 h 241"/>
              <a:gd name="T88" fmla="*/ 182 w 340"/>
              <a:gd name="T89" fmla="*/ 24 h 241"/>
              <a:gd name="T90" fmla="*/ 209 w 340"/>
              <a:gd name="T91" fmla="*/ 16 h 241"/>
              <a:gd name="T92" fmla="*/ 231 w 340"/>
              <a:gd name="T93" fmla="*/ 17 h 241"/>
              <a:gd name="T94" fmla="*/ 247 w 340"/>
              <a:gd name="T95" fmla="*/ 3 h 241"/>
              <a:gd name="T96" fmla="*/ 271 w 340"/>
              <a:gd name="T97" fmla="*/ 3 h 241"/>
              <a:gd name="T98" fmla="*/ 294 w 340"/>
              <a:gd name="T99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" h="241">
                <a:moveTo>
                  <a:pt x="294" y="0"/>
                </a:moveTo>
                <a:lnTo>
                  <a:pt x="338" y="13"/>
                </a:lnTo>
                <a:lnTo>
                  <a:pt x="322" y="17"/>
                </a:lnTo>
                <a:lnTo>
                  <a:pt x="340" y="28"/>
                </a:lnTo>
                <a:lnTo>
                  <a:pt x="319" y="35"/>
                </a:lnTo>
                <a:lnTo>
                  <a:pt x="309" y="37"/>
                </a:lnTo>
                <a:lnTo>
                  <a:pt x="311" y="24"/>
                </a:lnTo>
                <a:lnTo>
                  <a:pt x="293" y="18"/>
                </a:lnTo>
                <a:lnTo>
                  <a:pt x="274" y="23"/>
                </a:lnTo>
                <a:lnTo>
                  <a:pt x="270" y="36"/>
                </a:lnTo>
                <a:lnTo>
                  <a:pt x="259" y="44"/>
                </a:lnTo>
                <a:lnTo>
                  <a:pt x="244" y="40"/>
                </a:lnTo>
                <a:lnTo>
                  <a:pt x="227" y="40"/>
                </a:lnTo>
                <a:lnTo>
                  <a:pt x="210" y="31"/>
                </a:lnTo>
                <a:lnTo>
                  <a:pt x="203" y="36"/>
                </a:lnTo>
                <a:lnTo>
                  <a:pt x="195" y="37"/>
                </a:lnTo>
                <a:lnTo>
                  <a:pt x="195" y="48"/>
                </a:lnTo>
                <a:lnTo>
                  <a:pt x="170" y="45"/>
                </a:lnTo>
                <a:lnTo>
                  <a:pt x="168" y="55"/>
                </a:lnTo>
                <a:lnTo>
                  <a:pt x="155" y="55"/>
                </a:lnTo>
                <a:lnTo>
                  <a:pt x="148" y="68"/>
                </a:lnTo>
                <a:lnTo>
                  <a:pt x="137" y="88"/>
                </a:lnTo>
                <a:lnTo>
                  <a:pt x="118" y="114"/>
                </a:lnTo>
                <a:lnTo>
                  <a:pt x="124" y="120"/>
                </a:lnTo>
                <a:lnTo>
                  <a:pt x="120" y="127"/>
                </a:lnTo>
                <a:lnTo>
                  <a:pt x="106" y="127"/>
                </a:lnTo>
                <a:lnTo>
                  <a:pt x="98" y="145"/>
                </a:lnTo>
                <a:lnTo>
                  <a:pt x="102" y="170"/>
                </a:lnTo>
                <a:lnTo>
                  <a:pt x="112" y="179"/>
                </a:lnTo>
                <a:lnTo>
                  <a:pt x="109" y="202"/>
                </a:lnTo>
                <a:lnTo>
                  <a:pt x="98" y="215"/>
                </a:lnTo>
                <a:lnTo>
                  <a:pt x="92" y="226"/>
                </a:lnTo>
                <a:lnTo>
                  <a:pt x="81" y="214"/>
                </a:lnTo>
                <a:lnTo>
                  <a:pt x="54" y="237"/>
                </a:lnTo>
                <a:lnTo>
                  <a:pt x="34" y="241"/>
                </a:lnTo>
                <a:lnTo>
                  <a:pt x="13" y="231"/>
                </a:lnTo>
                <a:lnTo>
                  <a:pt x="7" y="211"/>
                </a:lnTo>
                <a:lnTo>
                  <a:pt x="0" y="166"/>
                </a:lnTo>
                <a:lnTo>
                  <a:pt x="13" y="154"/>
                </a:lnTo>
                <a:lnTo>
                  <a:pt x="50" y="139"/>
                </a:lnTo>
                <a:lnTo>
                  <a:pt x="76" y="119"/>
                </a:lnTo>
                <a:lnTo>
                  <a:pt x="99" y="94"/>
                </a:lnTo>
                <a:lnTo>
                  <a:pt x="128" y="59"/>
                </a:lnTo>
                <a:lnTo>
                  <a:pt x="149" y="45"/>
                </a:lnTo>
                <a:lnTo>
                  <a:pt x="182" y="24"/>
                </a:lnTo>
                <a:lnTo>
                  <a:pt x="209" y="16"/>
                </a:lnTo>
                <a:lnTo>
                  <a:pt x="231" y="17"/>
                </a:lnTo>
                <a:lnTo>
                  <a:pt x="247" y="3"/>
                </a:lnTo>
                <a:lnTo>
                  <a:pt x="271" y="3"/>
                </a:lnTo>
                <a:lnTo>
                  <a:pt x="294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4" name="Freeform 137">
            <a:extLst>
              <a:ext uri="{FF2B5EF4-FFF2-40B4-BE49-F238E27FC236}">
                <a16:creationId xmlns:a16="http://schemas.microsoft.com/office/drawing/2014/main" id="{D9C72BE2-42C3-4307-9D2D-C1BE34F2CE28}"/>
              </a:ext>
            </a:extLst>
          </p:cNvPr>
          <p:cNvSpPr>
            <a:spLocks/>
          </p:cNvSpPr>
          <p:nvPr/>
        </p:nvSpPr>
        <p:spPr bwMode="auto">
          <a:xfrm>
            <a:off x="8705637" y="2770775"/>
            <a:ext cx="58847" cy="18390"/>
          </a:xfrm>
          <a:custGeom>
            <a:avLst/>
            <a:gdLst>
              <a:gd name="T0" fmla="*/ 48 w 48"/>
              <a:gd name="T1" fmla="*/ 9 h 15"/>
              <a:gd name="T2" fmla="*/ 23 w 48"/>
              <a:gd name="T3" fmla="*/ 15 h 15"/>
              <a:gd name="T4" fmla="*/ 1 w 48"/>
              <a:gd name="T5" fmla="*/ 11 h 15"/>
              <a:gd name="T6" fmla="*/ 8 w 48"/>
              <a:gd name="T7" fmla="*/ 8 h 15"/>
              <a:gd name="T8" fmla="*/ 0 w 48"/>
              <a:gd name="T9" fmla="*/ 3 h 15"/>
              <a:gd name="T10" fmla="*/ 24 w 48"/>
              <a:gd name="T11" fmla="*/ 0 h 15"/>
              <a:gd name="T12" fmla="*/ 30 w 48"/>
              <a:gd name="T13" fmla="*/ 5 h 15"/>
              <a:gd name="T14" fmla="*/ 48 w 48"/>
              <a:gd name="T15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15">
                <a:moveTo>
                  <a:pt x="48" y="9"/>
                </a:moveTo>
                <a:lnTo>
                  <a:pt x="23" y="15"/>
                </a:lnTo>
                <a:lnTo>
                  <a:pt x="1" y="11"/>
                </a:lnTo>
                <a:lnTo>
                  <a:pt x="8" y="8"/>
                </a:lnTo>
                <a:lnTo>
                  <a:pt x="0" y="3"/>
                </a:lnTo>
                <a:lnTo>
                  <a:pt x="24" y="0"/>
                </a:lnTo>
                <a:lnTo>
                  <a:pt x="30" y="5"/>
                </a:lnTo>
                <a:lnTo>
                  <a:pt x="48" y="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5" name="Freeform 138">
            <a:extLst>
              <a:ext uri="{FF2B5EF4-FFF2-40B4-BE49-F238E27FC236}">
                <a16:creationId xmlns:a16="http://schemas.microsoft.com/office/drawing/2014/main" id="{BBDD2CF2-359B-418E-AAEA-ED90F5E0CD01}"/>
              </a:ext>
            </a:extLst>
          </p:cNvPr>
          <p:cNvSpPr>
            <a:spLocks/>
          </p:cNvSpPr>
          <p:nvPr/>
        </p:nvSpPr>
        <p:spPr bwMode="auto">
          <a:xfrm>
            <a:off x="8553616" y="2743803"/>
            <a:ext cx="159376" cy="57620"/>
          </a:xfrm>
          <a:custGeom>
            <a:avLst/>
            <a:gdLst>
              <a:gd name="T0" fmla="*/ 89 w 130"/>
              <a:gd name="T1" fmla="*/ 4 h 47"/>
              <a:gd name="T2" fmla="*/ 130 w 130"/>
              <a:gd name="T3" fmla="*/ 15 h 47"/>
              <a:gd name="T4" fmla="*/ 102 w 130"/>
              <a:gd name="T5" fmla="*/ 21 h 47"/>
              <a:gd name="T6" fmla="*/ 98 w 130"/>
              <a:gd name="T7" fmla="*/ 31 h 47"/>
              <a:gd name="T8" fmla="*/ 88 w 130"/>
              <a:gd name="T9" fmla="*/ 34 h 47"/>
              <a:gd name="T10" fmla="*/ 85 w 130"/>
              <a:gd name="T11" fmla="*/ 46 h 47"/>
              <a:gd name="T12" fmla="*/ 70 w 130"/>
              <a:gd name="T13" fmla="*/ 47 h 47"/>
              <a:gd name="T14" fmla="*/ 43 w 130"/>
              <a:gd name="T15" fmla="*/ 38 h 47"/>
              <a:gd name="T16" fmla="*/ 53 w 130"/>
              <a:gd name="T17" fmla="*/ 32 h 47"/>
              <a:gd name="T18" fmla="*/ 35 w 130"/>
              <a:gd name="T19" fmla="*/ 28 h 47"/>
              <a:gd name="T20" fmla="*/ 10 w 130"/>
              <a:gd name="T21" fmla="*/ 16 h 47"/>
              <a:gd name="T22" fmla="*/ 0 w 130"/>
              <a:gd name="T23" fmla="*/ 5 h 47"/>
              <a:gd name="T24" fmla="*/ 30 w 130"/>
              <a:gd name="T25" fmla="*/ 0 h 47"/>
              <a:gd name="T26" fmla="*/ 37 w 130"/>
              <a:gd name="T27" fmla="*/ 5 h 47"/>
              <a:gd name="T28" fmla="*/ 54 w 130"/>
              <a:gd name="T29" fmla="*/ 5 h 47"/>
              <a:gd name="T30" fmla="*/ 57 w 130"/>
              <a:gd name="T31" fmla="*/ 0 h 47"/>
              <a:gd name="T32" fmla="*/ 74 w 130"/>
              <a:gd name="T33" fmla="*/ 0 h 47"/>
              <a:gd name="T34" fmla="*/ 89 w 130"/>
              <a:gd name="T35" fmla="*/ 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0" h="47">
                <a:moveTo>
                  <a:pt x="89" y="4"/>
                </a:moveTo>
                <a:lnTo>
                  <a:pt x="130" y="15"/>
                </a:lnTo>
                <a:lnTo>
                  <a:pt x="102" y="21"/>
                </a:lnTo>
                <a:lnTo>
                  <a:pt x="98" y="31"/>
                </a:lnTo>
                <a:lnTo>
                  <a:pt x="88" y="34"/>
                </a:lnTo>
                <a:lnTo>
                  <a:pt x="85" y="46"/>
                </a:lnTo>
                <a:lnTo>
                  <a:pt x="70" y="47"/>
                </a:lnTo>
                <a:lnTo>
                  <a:pt x="43" y="38"/>
                </a:lnTo>
                <a:lnTo>
                  <a:pt x="53" y="32"/>
                </a:lnTo>
                <a:lnTo>
                  <a:pt x="35" y="28"/>
                </a:lnTo>
                <a:lnTo>
                  <a:pt x="10" y="16"/>
                </a:lnTo>
                <a:lnTo>
                  <a:pt x="0" y="5"/>
                </a:lnTo>
                <a:lnTo>
                  <a:pt x="30" y="0"/>
                </a:lnTo>
                <a:lnTo>
                  <a:pt x="37" y="5"/>
                </a:lnTo>
                <a:lnTo>
                  <a:pt x="54" y="5"/>
                </a:lnTo>
                <a:lnTo>
                  <a:pt x="57" y="0"/>
                </a:lnTo>
                <a:lnTo>
                  <a:pt x="74" y="0"/>
                </a:lnTo>
                <a:lnTo>
                  <a:pt x="89" y="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6" name="Freeform 139">
            <a:extLst>
              <a:ext uri="{FF2B5EF4-FFF2-40B4-BE49-F238E27FC236}">
                <a16:creationId xmlns:a16="http://schemas.microsoft.com/office/drawing/2014/main" id="{744081E3-80BB-4C63-983C-B8CCC5D2E483}"/>
              </a:ext>
            </a:extLst>
          </p:cNvPr>
          <p:cNvSpPr>
            <a:spLocks/>
          </p:cNvSpPr>
          <p:nvPr/>
        </p:nvSpPr>
        <p:spPr bwMode="auto">
          <a:xfrm>
            <a:off x="8648016" y="2733995"/>
            <a:ext cx="142213" cy="20842"/>
          </a:xfrm>
          <a:custGeom>
            <a:avLst/>
            <a:gdLst>
              <a:gd name="T0" fmla="*/ 92 w 116"/>
              <a:gd name="T1" fmla="*/ 3 h 17"/>
              <a:gd name="T2" fmla="*/ 116 w 116"/>
              <a:gd name="T3" fmla="*/ 8 h 17"/>
              <a:gd name="T4" fmla="*/ 101 w 116"/>
              <a:gd name="T5" fmla="*/ 15 h 17"/>
              <a:gd name="T6" fmla="*/ 68 w 116"/>
              <a:gd name="T7" fmla="*/ 17 h 17"/>
              <a:gd name="T8" fmla="*/ 34 w 116"/>
              <a:gd name="T9" fmla="*/ 14 h 17"/>
              <a:gd name="T10" fmla="*/ 31 w 116"/>
              <a:gd name="T11" fmla="*/ 11 h 17"/>
              <a:gd name="T12" fmla="*/ 14 w 116"/>
              <a:gd name="T13" fmla="*/ 11 h 17"/>
              <a:gd name="T14" fmla="*/ 0 w 116"/>
              <a:gd name="T15" fmla="*/ 4 h 17"/>
              <a:gd name="T16" fmla="*/ 35 w 116"/>
              <a:gd name="T17" fmla="*/ 1 h 17"/>
              <a:gd name="T18" fmla="*/ 52 w 116"/>
              <a:gd name="T19" fmla="*/ 4 h 17"/>
              <a:gd name="T20" fmla="*/ 62 w 116"/>
              <a:gd name="T21" fmla="*/ 0 h 17"/>
              <a:gd name="T22" fmla="*/ 92 w 116"/>
              <a:gd name="T23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" h="17">
                <a:moveTo>
                  <a:pt x="92" y="3"/>
                </a:moveTo>
                <a:lnTo>
                  <a:pt x="116" y="8"/>
                </a:lnTo>
                <a:lnTo>
                  <a:pt x="101" y="15"/>
                </a:lnTo>
                <a:lnTo>
                  <a:pt x="68" y="17"/>
                </a:lnTo>
                <a:lnTo>
                  <a:pt x="34" y="14"/>
                </a:lnTo>
                <a:lnTo>
                  <a:pt x="31" y="11"/>
                </a:lnTo>
                <a:lnTo>
                  <a:pt x="14" y="11"/>
                </a:lnTo>
                <a:lnTo>
                  <a:pt x="0" y="4"/>
                </a:lnTo>
                <a:lnTo>
                  <a:pt x="35" y="1"/>
                </a:lnTo>
                <a:lnTo>
                  <a:pt x="52" y="4"/>
                </a:lnTo>
                <a:lnTo>
                  <a:pt x="62" y="0"/>
                </a:lnTo>
                <a:lnTo>
                  <a:pt x="92" y="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7" name="Freeform 140">
            <a:extLst>
              <a:ext uri="{FF2B5EF4-FFF2-40B4-BE49-F238E27FC236}">
                <a16:creationId xmlns:a16="http://schemas.microsoft.com/office/drawing/2014/main" id="{C75285A2-F6EA-4FCC-BAEF-2849CF9E9128}"/>
              </a:ext>
            </a:extLst>
          </p:cNvPr>
          <p:cNvSpPr>
            <a:spLocks/>
          </p:cNvSpPr>
          <p:nvPr/>
        </p:nvSpPr>
        <p:spPr bwMode="auto">
          <a:xfrm>
            <a:off x="10141253" y="3897443"/>
            <a:ext cx="186349" cy="101756"/>
          </a:xfrm>
          <a:custGeom>
            <a:avLst/>
            <a:gdLst>
              <a:gd name="T0" fmla="*/ 146 w 152"/>
              <a:gd name="T1" fmla="*/ 52 h 83"/>
              <a:gd name="T2" fmla="*/ 146 w 152"/>
              <a:gd name="T3" fmla="*/ 61 h 83"/>
              <a:gd name="T4" fmla="*/ 152 w 152"/>
              <a:gd name="T5" fmla="*/ 75 h 83"/>
              <a:gd name="T6" fmla="*/ 151 w 152"/>
              <a:gd name="T7" fmla="*/ 83 h 83"/>
              <a:gd name="T8" fmla="*/ 136 w 152"/>
              <a:gd name="T9" fmla="*/ 83 h 83"/>
              <a:gd name="T10" fmla="*/ 114 w 152"/>
              <a:gd name="T11" fmla="*/ 78 h 83"/>
              <a:gd name="T12" fmla="*/ 100 w 152"/>
              <a:gd name="T13" fmla="*/ 76 h 83"/>
              <a:gd name="T14" fmla="*/ 88 w 152"/>
              <a:gd name="T15" fmla="*/ 66 h 83"/>
              <a:gd name="T16" fmla="*/ 63 w 152"/>
              <a:gd name="T17" fmla="*/ 63 h 83"/>
              <a:gd name="T18" fmla="*/ 37 w 152"/>
              <a:gd name="T19" fmla="*/ 51 h 83"/>
              <a:gd name="T20" fmla="*/ 18 w 152"/>
              <a:gd name="T21" fmla="*/ 41 h 83"/>
              <a:gd name="T22" fmla="*/ 0 w 152"/>
              <a:gd name="T23" fmla="*/ 33 h 83"/>
              <a:gd name="T24" fmla="*/ 3 w 152"/>
              <a:gd name="T25" fmla="*/ 14 h 83"/>
              <a:gd name="T26" fmla="*/ 12 w 152"/>
              <a:gd name="T27" fmla="*/ 4 h 83"/>
              <a:gd name="T28" fmla="*/ 18 w 152"/>
              <a:gd name="T29" fmla="*/ 0 h 83"/>
              <a:gd name="T30" fmla="*/ 34 w 152"/>
              <a:gd name="T31" fmla="*/ 6 h 83"/>
              <a:gd name="T32" fmla="*/ 54 w 152"/>
              <a:gd name="T33" fmla="*/ 19 h 83"/>
              <a:gd name="T34" fmla="*/ 65 w 152"/>
              <a:gd name="T35" fmla="*/ 22 h 83"/>
              <a:gd name="T36" fmla="*/ 73 w 152"/>
              <a:gd name="T37" fmla="*/ 32 h 83"/>
              <a:gd name="T38" fmla="*/ 88 w 152"/>
              <a:gd name="T39" fmla="*/ 36 h 83"/>
              <a:gd name="T40" fmla="*/ 104 w 152"/>
              <a:gd name="T41" fmla="*/ 45 h 83"/>
              <a:gd name="T42" fmla="*/ 125 w 152"/>
              <a:gd name="T43" fmla="*/ 50 h 83"/>
              <a:gd name="T44" fmla="*/ 146 w 152"/>
              <a:gd name="T45" fmla="*/ 5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" h="83">
                <a:moveTo>
                  <a:pt x="146" y="52"/>
                </a:moveTo>
                <a:lnTo>
                  <a:pt x="146" y="61"/>
                </a:lnTo>
                <a:lnTo>
                  <a:pt x="152" y="75"/>
                </a:lnTo>
                <a:lnTo>
                  <a:pt x="151" y="83"/>
                </a:lnTo>
                <a:lnTo>
                  <a:pt x="136" y="83"/>
                </a:lnTo>
                <a:lnTo>
                  <a:pt x="114" y="78"/>
                </a:lnTo>
                <a:lnTo>
                  <a:pt x="100" y="76"/>
                </a:lnTo>
                <a:lnTo>
                  <a:pt x="88" y="66"/>
                </a:lnTo>
                <a:lnTo>
                  <a:pt x="63" y="63"/>
                </a:lnTo>
                <a:lnTo>
                  <a:pt x="37" y="51"/>
                </a:lnTo>
                <a:lnTo>
                  <a:pt x="18" y="41"/>
                </a:lnTo>
                <a:lnTo>
                  <a:pt x="0" y="33"/>
                </a:lnTo>
                <a:lnTo>
                  <a:pt x="3" y="14"/>
                </a:lnTo>
                <a:lnTo>
                  <a:pt x="12" y="4"/>
                </a:lnTo>
                <a:lnTo>
                  <a:pt x="18" y="0"/>
                </a:lnTo>
                <a:lnTo>
                  <a:pt x="34" y="6"/>
                </a:lnTo>
                <a:lnTo>
                  <a:pt x="54" y="19"/>
                </a:lnTo>
                <a:lnTo>
                  <a:pt x="65" y="22"/>
                </a:lnTo>
                <a:lnTo>
                  <a:pt x="73" y="32"/>
                </a:lnTo>
                <a:lnTo>
                  <a:pt x="88" y="36"/>
                </a:lnTo>
                <a:lnTo>
                  <a:pt x="104" y="45"/>
                </a:lnTo>
                <a:lnTo>
                  <a:pt x="125" y="50"/>
                </a:lnTo>
                <a:lnTo>
                  <a:pt x="146" y="52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9" name="Freeform 142">
            <a:extLst>
              <a:ext uri="{FF2B5EF4-FFF2-40B4-BE49-F238E27FC236}">
                <a16:creationId xmlns:a16="http://schemas.microsoft.com/office/drawing/2014/main" id="{B74C5620-27CB-4939-82D2-FD5111B45645}"/>
              </a:ext>
            </a:extLst>
          </p:cNvPr>
          <p:cNvSpPr>
            <a:spLocks/>
          </p:cNvSpPr>
          <p:nvPr/>
        </p:nvSpPr>
        <p:spPr bwMode="auto">
          <a:xfrm>
            <a:off x="9558915" y="4037204"/>
            <a:ext cx="164280" cy="210867"/>
          </a:xfrm>
          <a:custGeom>
            <a:avLst/>
            <a:gdLst>
              <a:gd name="T0" fmla="*/ 120 w 134"/>
              <a:gd name="T1" fmla="*/ 79 h 172"/>
              <a:gd name="T2" fmla="*/ 114 w 134"/>
              <a:gd name="T3" fmla="*/ 93 h 172"/>
              <a:gd name="T4" fmla="*/ 106 w 134"/>
              <a:gd name="T5" fmla="*/ 92 h 172"/>
              <a:gd name="T6" fmla="*/ 103 w 134"/>
              <a:gd name="T7" fmla="*/ 97 h 172"/>
              <a:gd name="T8" fmla="*/ 101 w 134"/>
              <a:gd name="T9" fmla="*/ 107 h 172"/>
              <a:gd name="T10" fmla="*/ 104 w 134"/>
              <a:gd name="T11" fmla="*/ 121 h 172"/>
              <a:gd name="T12" fmla="*/ 103 w 134"/>
              <a:gd name="T13" fmla="*/ 124 h 172"/>
              <a:gd name="T14" fmla="*/ 95 w 134"/>
              <a:gd name="T15" fmla="*/ 124 h 172"/>
              <a:gd name="T16" fmla="*/ 84 w 134"/>
              <a:gd name="T17" fmla="*/ 132 h 172"/>
              <a:gd name="T18" fmla="*/ 83 w 134"/>
              <a:gd name="T19" fmla="*/ 142 h 172"/>
              <a:gd name="T20" fmla="*/ 79 w 134"/>
              <a:gd name="T21" fmla="*/ 146 h 172"/>
              <a:gd name="T22" fmla="*/ 68 w 134"/>
              <a:gd name="T23" fmla="*/ 146 h 172"/>
              <a:gd name="T24" fmla="*/ 61 w 134"/>
              <a:gd name="T25" fmla="*/ 151 h 172"/>
              <a:gd name="T26" fmla="*/ 62 w 134"/>
              <a:gd name="T27" fmla="*/ 159 h 172"/>
              <a:gd name="T28" fmla="*/ 54 w 134"/>
              <a:gd name="T29" fmla="*/ 165 h 172"/>
              <a:gd name="T30" fmla="*/ 43 w 134"/>
              <a:gd name="T31" fmla="*/ 163 h 172"/>
              <a:gd name="T32" fmla="*/ 32 w 134"/>
              <a:gd name="T33" fmla="*/ 170 h 172"/>
              <a:gd name="T34" fmla="*/ 23 w 134"/>
              <a:gd name="T35" fmla="*/ 172 h 172"/>
              <a:gd name="T36" fmla="*/ 16 w 134"/>
              <a:gd name="T37" fmla="*/ 157 h 172"/>
              <a:gd name="T38" fmla="*/ 0 w 134"/>
              <a:gd name="T39" fmla="*/ 123 h 172"/>
              <a:gd name="T40" fmla="*/ 52 w 134"/>
              <a:gd name="T41" fmla="*/ 102 h 172"/>
              <a:gd name="T42" fmla="*/ 60 w 134"/>
              <a:gd name="T43" fmla="*/ 60 h 172"/>
              <a:gd name="T44" fmla="*/ 51 w 134"/>
              <a:gd name="T45" fmla="*/ 46 h 172"/>
              <a:gd name="T46" fmla="*/ 50 w 134"/>
              <a:gd name="T47" fmla="*/ 37 h 172"/>
              <a:gd name="T48" fmla="*/ 54 w 134"/>
              <a:gd name="T49" fmla="*/ 29 h 172"/>
              <a:gd name="T50" fmla="*/ 54 w 134"/>
              <a:gd name="T51" fmla="*/ 20 h 172"/>
              <a:gd name="T52" fmla="*/ 61 w 134"/>
              <a:gd name="T53" fmla="*/ 16 h 172"/>
              <a:gd name="T54" fmla="*/ 58 w 134"/>
              <a:gd name="T55" fmla="*/ 13 h 172"/>
              <a:gd name="T56" fmla="*/ 57 w 134"/>
              <a:gd name="T57" fmla="*/ 0 h 172"/>
              <a:gd name="T58" fmla="*/ 67 w 134"/>
              <a:gd name="T59" fmla="*/ 0 h 172"/>
              <a:gd name="T60" fmla="*/ 76 w 134"/>
              <a:gd name="T61" fmla="*/ 14 h 172"/>
              <a:gd name="T62" fmla="*/ 87 w 134"/>
              <a:gd name="T63" fmla="*/ 21 h 172"/>
              <a:gd name="T64" fmla="*/ 101 w 134"/>
              <a:gd name="T65" fmla="*/ 24 h 172"/>
              <a:gd name="T66" fmla="*/ 112 w 134"/>
              <a:gd name="T67" fmla="*/ 28 h 172"/>
              <a:gd name="T68" fmla="*/ 121 w 134"/>
              <a:gd name="T69" fmla="*/ 40 h 172"/>
              <a:gd name="T70" fmla="*/ 127 w 134"/>
              <a:gd name="T71" fmla="*/ 47 h 172"/>
              <a:gd name="T72" fmla="*/ 134 w 134"/>
              <a:gd name="T73" fmla="*/ 49 h 172"/>
              <a:gd name="T74" fmla="*/ 134 w 134"/>
              <a:gd name="T75" fmla="*/ 54 h 172"/>
              <a:gd name="T76" fmla="*/ 129 w 134"/>
              <a:gd name="T77" fmla="*/ 66 h 172"/>
              <a:gd name="T78" fmla="*/ 127 w 134"/>
              <a:gd name="T79" fmla="*/ 72 h 172"/>
              <a:gd name="T80" fmla="*/ 120 w 134"/>
              <a:gd name="T81" fmla="*/ 7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4" h="172">
                <a:moveTo>
                  <a:pt x="120" y="79"/>
                </a:moveTo>
                <a:lnTo>
                  <a:pt x="114" y="93"/>
                </a:lnTo>
                <a:lnTo>
                  <a:pt x="106" y="92"/>
                </a:lnTo>
                <a:lnTo>
                  <a:pt x="103" y="97"/>
                </a:lnTo>
                <a:lnTo>
                  <a:pt x="101" y="107"/>
                </a:lnTo>
                <a:lnTo>
                  <a:pt x="104" y="121"/>
                </a:lnTo>
                <a:lnTo>
                  <a:pt x="103" y="124"/>
                </a:lnTo>
                <a:lnTo>
                  <a:pt x="95" y="124"/>
                </a:lnTo>
                <a:lnTo>
                  <a:pt x="84" y="132"/>
                </a:lnTo>
                <a:lnTo>
                  <a:pt x="83" y="142"/>
                </a:lnTo>
                <a:lnTo>
                  <a:pt x="79" y="146"/>
                </a:lnTo>
                <a:lnTo>
                  <a:pt x="68" y="146"/>
                </a:lnTo>
                <a:lnTo>
                  <a:pt x="61" y="151"/>
                </a:lnTo>
                <a:lnTo>
                  <a:pt x="62" y="159"/>
                </a:lnTo>
                <a:lnTo>
                  <a:pt x="54" y="165"/>
                </a:lnTo>
                <a:lnTo>
                  <a:pt x="43" y="163"/>
                </a:lnTo>
                <a:lnTo>
                  <a:pt x="32" y="170"/>
                </a:lnTo>
                <a:lnTo>
                  <a:pt x="23" y="172"/>
                </a:lnTo>
                <a:lnTo>
                  <a:pt x="16" y="157"/>
                </a:lnTo>
                <a:lnTo>
                  <a:pt x="0" y="123"/>
                </a:lnTo>
                <a:lnTo>
                  <a:pt x="52" y="102"/>
                </a:lnTo>
                <a:lnTo>
                  <a:pt x="60" y="60"/>
                </a:lnTo>
                <a:lnTo>
                  <a:pt x="51" y="46"/>
                </a:lnTo>
                <a:lnTo>
                  <a:pt x="50" y="37"/>
                </a:lnTo>
                <a:lnTo>
                  <a:pt x="54" y="29"/>
                </a:lnTo>
                <a:lnTo>
                  <a:pt x="54" y="20"/>
                </a:lnTo>
                <a:lnTo>
                  <a:pt x="61" y="16"/>
                </a:lnTo>
                <a:lnTo>
                  <a:pt x="58" y="13"/>
                </a:lnTo>
                <a:lnTo>
                  <a:pt x="57" y="0"/>
                </a:lnTo>
                <a:lnTo>
                  <a:pt x="67" y="0"/>
                </a:lnTo>
                <a:lnTo>
                  <a:pt x="76" y="14"/>
                </a:lnTo>
                <a:lnTo>
                  <a:pt x="87" y="21"/>
                </a:lnTo>
                <a:lnTo>
                  <a:pt x="101" y="24"/>
                </a:lnTo>
                <a:lnTo>
                  <a:pt x="112" y="28"/>
                </a:lnTo>
                <a:lnTo>
                  <a:pt x="121" y="40"/>
                </a:lnTo>
                <a:lnTo>
                  <a:pt x="127" y="47"/>
                </a:lnTo>
                <a:lnTo>
                  <a:pt x="134" y="49"/>
                </a:lnTo>
                <a:lnTo>
                  <a:pt x="134" y="54"/>
                </a:lnTo>
                <a:lnTo>
                  <a:pt x="129" y="66"/>
                </a:lnTo>
                <a:lnTo>
                  <a:pt x="127" y="72"/>
                </a:lnTo>
                <a:lnTo>
                  <a:pt x="120" y="7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0" name="Freeform 143">
            <a:extLst>
              <a:ext uri="{FF2B5EF4-FFF2-40B4-BE49-F238E27FC236}">
                <a16:creationId xmlns:a16="http://schemas.microsoft.com/office/drawing/2014/main" id="{E56AF3F7-394B-4F30-AB0D-6B68AC3FBC0C}"/>
              </a:ext>
            </a:extLst>
          </p:cNvPr>
          <p:cNvSpPr>
            <a:spLocks/>
          </p:cNvSpPr>
          <p:nvPr/>
        </p:nvSpPr>
        <p:spPr bwMode="auto">
          <a:xfrm>
            <a:off x="9720742" y="3727033"/>
            <a:ext cx="332239" cy="340821"/>
          </a:xfrm>
          <a:custGeom>
            <a:avLst/>
            <a:gdLst>
              <a:gd name="T0" fmla="*/ 232 w 271"/>
              <a:gd name="T1" fmla="*/ 9 h 278"/>
              <a:gd name="T2" fmla="*/ 271 w 271"/>
              <a:gd name="T3" fmla="*/ 33 h 278"/>
              <a:gd name="T4" fmla="*/ 241 w 271"/>
              <a:gd name="T5" fmla="*/ 54 h 278"/>
              <a:gd name="T6" fmla="*/ 207 w 271"/>
              <a:gd name="T7" fmla="*/ 58 h 278"/>
              <a:gd name="T8" fmla="*/ 226 w 271"/>
              <a:gd name="T9" fmla="*/ 90 h 278"/>
              <a:gd name="T10" fmla="*/ 230 w 271"/>
              <a:gd name="T11" fmla="*/ 112 h 278"/>
              <a:gd name="T12" fmla="*/ 221 w 271"/>
              <a:gd name="T13" fmla="*/ 148 h 278"/>
              <a:gd name="T14" fmla="*/ 199 w 271"/>
              <a:gd name="T15" fmla="*/ 191 h 278"/>
              <a:gd name="T16" fmla="*/ 162 w 271"/>
              <a:gd name="T17" fmla="*/ 211 h 278"/>
              <a:gd name="T18" fmla="*/ 180 w 271"/>
              <a:gd name="T19" fmla="*/ 236 h 278"/>
              <a:gd name="T20" fmla="*/ 198 w 271"/>
              <a:gd name="T21" fmla="*/ 265 h 278"/>
              <a:gd name="T22" fmla="*/ 149 w 271"/>
              <a:gd name="T23" fmla="*/ 278 h 278"/>
              <a:gd name="T24" fmla="*/ 127 w 271"/>
              <a:gd name="T25" fmla="*/ 258 h 278"/>
              <a:gd name="T26" fmla="*/ 79 w 271"/>
              <a:gd name="T27" fmla="*/ 246 h 278"/>
              <a:gd name="T28" fmla="*/ 25 w 271"/>
              <a:gd name="T29" fmla="*/ 249 h 278"/>
              <a:gd name="T30" fmla="*/ 53 w 271"/>
              <a:gd name="T31" fmla="*/ 214 h 278"/>
              <a:gd name="T32" fmla="*/ 41 w 271"/>
              <a:gd name="T33" fmla="*/ 202 h 278"/>
              <a:gd name="T34" fmla="*/ 19 w 271"/>
              <a:gd name="T35" fmla="*/ 174 h 278"/>
              <a:gd name="T36" fmla="*/ 0 w 271"/>
              <a:gd name="T37" fmla="*/ 151 h 278"/>
              <a:gd name="T38" fmla="*/ 48 w 271"/>
              <a:gd name="T39" fmla="*/ 158 h 278"/>
              <a:gd name="T40" fmla="*/ 62 w 271"/>
              <a:gd name="T41" fmla="*/ 156 h 278"/>
              <a:gd name="T42" fmla="*/ 96 w 271"/>
              <a:gd name="T43" fmla="*/ 150 h 278"/>
              <a:gd name="T44" fmla="*/ 101 w 271"/>
              <a:gd name="T45" fmla="*/ 120 h 278"/>
              <a:gd name="T46" fmla="*/ 115 w 271"/>
              <a:gd name="T47" fmla="*/ 114 h 278"/>
              <a:gd name="T48" fmla="*/ 135 w 271"/>
              <a:gd name="T49" fmla="*/ 114 h 278"/>
              <a:gd name="T50" fmla="*/ 137 w 271"/>
              <a:gd name="T51" fmla="*/ 95 h 278"/>
              <a:gd name="T52" fmla="*/ 152 w 271"/>
              <a:gd name="T53" fmla="*/ 78 h 278"/>
              <a:gd name="T54" fmla="*/ 158 w 271"/>
              <a:gd name="T55" fmla="*/ 65 h 278"/>
              <a:gd name="T56" fmla="*/ 159 w 271"/>
              <a:gd name="T57" fmla="*/ 49 h 278"/>
              <a:gd name="T58" fmla="*/ 161 w 271"/>
              <a:gd name="T59" fmla="*/ 30 h 278"/>
              <a:gd name="T60" fmla="*/ 163 w 271"/>
              <a:gd name="T61" fmla="*/ 12 h 278"/>
              <a:gd name="T62" fmla="*/ 199 w 271"/>
              <a:gd name="T63" fmla="*/ 6 h 278"/>
              <a:gd name="T64" fmla="*/ 216 w 271"/>
              <a:gd name="T65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78">
                <a:moveTo>
                  <a:pt x="216" y="0"/>
                </a:moveTo>
                <a:lnTo>
                  <a:pt x="232" y="9"/>
                </a:lnTo>
                <a:lnTo>
                  <a:pt x="241" y="25"/>
                </a:lnTo>
                <a:lnTo>
                  <a:pt x="271" y="33"/>
                </a:lnTo>
                <a:lnTo>
                  <a:pt x="259" y="51"/>
                </a:lnTo>
                <a:lnTo>
                  <a:pt x="241" y="54"/>
                </a:lnTo>
                <a:lnTo>
                  <a:pt x="213" y="49"/>
                </a:lnTo>
                <a:lnTo>
                  <a:pt x="207" y="58"/>
                </a:lnTo>
                <a:lnTo>
                  <a:pt x="217" y="76"/>
                </a:lnTo>
                <a:lnTo>
                  <a:pt x="226" y="90"/>
                </a:lnTo>
                <a:lnTo>
                  <a:pt x="243" y="100"/>
                </a:lnTo>
                <a:lnTo>
                  <a:pt x="230" y="112"/>
                </a:lnTo>
                <a:lnTo>
                  <a:pt x="234" y="127"/>
                </a:lnTo>
                <a:lnTo>
                  <a:pt x="221" y="148"/>
                </a:lnTo>
                <a:lnTo>
                  <a:pt x="214" y="169"/>
                </a:lnTo>
                <a:lnTo>
                  <a:pt x="199" y="191"/>
                </a:lnTo>
                <a:lnTo>
                  <a:pt x="178" y="189"/>
                </a:lnTo>
                <a:lnTo>
                  <a:pt x="162" y="211"/>
                </a:lnTo>
                <a:lnTo>
                  <a:pt x="176" y="220"/>
                </a:lnTo>
                <a:lnTo>
                  <a:pt x="180" y="236"/>
                </a:lnTo>
                <a:lnTo>
                  <a:pt x="192" y="246"/>
                </a:lnTo>
                <a:lnTo>
                  <a:pt x="198" y="265"/>
                </a:lnTo>
                <a:lnTo>
                  <a:pt x="159" y="264"/>
                </a:lnTo>
                <a:lnTo>
                  <a:pt x="149" y="278"/>
                </a:lnTo>
                <a:lnTo>
                  <a:pt x="135" y="273"/>
                </a:lnTo>
                <a:lnTo>
                  <a:pt x="127" y="258"/>
                </a:lnTo>
                <a:lnTo>
                  <a:pt x="111" y="242"/>
                </a:lnTo>
                <a:lnTo>
                  <a:pt x="79" y="246"/>
                </a:lnTo>
                <a:lnTo>
                  <a:pt x="50" y="246"/>
                </a:lnTo>
                <a:lnTo>
                  <a:pt x="25" y="249"/>
                </a:lnTo>
                <a:lnTo>
                  <a:pt x="29" y="225"/>
                </a:lnTo>
                <a:lnTo>
                  <a:pt x="53" y="214"/>
                </a:lnTo>
                <a:lnTo>
                  <a:pt x="50" y="205"/>
                </a:lnTo>
                <a:lnTo>
                  <a:pt x="41" y="202"/>
                </a:lnTo>
                <a:lnTo>
                  <a:pt x="38" y="183"/>
                </a:lnTo>
                <a:lnTo>
                  <a:pt x="19" y="174"/>
                </a:lnTo>
                <a:lnTo>
                  <a:pt x="10" y="162"/>
                </a:lnTo>
                <a:lnTo>
                  <a:pt x="0" y="151"/>
                </a:lnTo>
                <a:lnTo>
                  <a:pt x="31" y="161"/>
                </a:lnTo>
                <a:lnTo>
                  <a:pt x="48" y="158"/>
                </a:lnTo>
                <a:lnTo>
                  <a:pt x="59" y="161"/>
                </a:lnTo>
                <a:lnTo>
                  <a:pt x="62" y="156"/>
                </a:lnTo>
                <a:lnTo>
                  <a:pt x="75" y="158"/>
                </a:lnTo>
                <a:lnTo>
                  <a:pt x="96" y="150"/>
                </a:lnTo>
                <a:lnTo>
                  <a:pt x="93" y="132"/>
                </a:lnTo>
                <a:lnTo>
                  <a:pt x="101" y="120"/>
                </a:lnTo>
                <a:lnTo>
                  <a:pt x="114" y="120"/>
                </a:lnTo>
                <a:lnTo>
                  <a:pt x="115" y="114"/>
                </a:lnTo>
                <a:lnTo>
                  <a:pt x="128" y="112"/>
                </a:lnTo>
                <a:lnTo>
                  <a:pt x="135" y="114"/>
                </a:lnTo>
                <a:lnTo>
                  <a:pt x="140" y="108"/>
                </a:lnTo>
                <a:lnTo>
                  <a:pt x="137" y="95"/>
                </a:lnTo>
                <a:lnTo>
                  <a:pt x="142" y="83"/>
                </a:lnTo>
                <a:lnTo>
                  <a:pt x="152" y="78"/>
                </a:lnTo>
                <a:lnTo>
                  <a:pt x="142" y="64"/>
                </a:lnTo>
                <a:lnTo>
                  <a:pt x="158" y="65"/>
                </a:lnTo>
                <a:lnTo>
                  <a:pt x="162" y="57"/>
                </a:lnTo>
                <a:lnTo>
                  <a:pt x="159" y="49"/>
                </a:lnTo>
                <a:lnTo>
                  <a:pt x="165" y="41"/>
                </a:lnTo>
                <a:lnTo>
                  <a:pt x="161" y="30"/>
                </a:lnTo>
                <a:lnTo>
                  <a:pt x="155" y="22"/>
                </a:lnTo>
                <a:lnTo>
                  <a:pt x="163" y="12"/>
                </a:lnTo>
                <a:lnTo>
                  <a:pt x="180" y="8"/>
                </a:lnTo>
                <a:lnTo>
                  <a:pt x="199" y="6"/>
                </a:lnTo>
                <a:lnTo>
                  <a:pt x="207" y="2"/>
                </a:lnTo>
                <a:lnTo>
                  <a:pt x="216" y="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1" name="Freeform 144">
            <a:extLst>
              <a:ext uri="{FF2B5EF4-FFF2-40B4-BE49-F238E27FC236}">
                <a16:creationId xmlns:a16="http://schemas.microsoft.com/office/drawing/2014/main" id="{26FAE565-8065-4A6C-AB4E-43EADA850956}"/>
              </a:ext>
            </a:extLst>
          </p:cNvPr>
          <p:cNvSpPr>
            <a:spLocks/>
          </p:cNvSpPr>
          <p:nvPr/>
        </p:nvSpPr>
        <p:spPr bwMode="auto">
          <a:xfrm>
            <a:off x="6541795" y="4427065"/>
            <a:ext cx="128727" cy="60073"/>
          </a:xfrm>
          <a:custGeom>
            <a:avLst/>
            <a:gdLst>
              <a:gd name="T0" fmla="*/ 92 w 105"/>
              <a:gd name="T1" fmla="*/ 49 h 49"/>
              <a:gd name="T2" fmla="*/ 87 w 105"/>
              <a:gd name="T3" fmla="*/ 43 h 49"/>
              <a:gd name="T4" fmla="*/ 83 w 105"/>
              <a:gd name="T5" fmla="*/ 32 h 49"/>
              <a:gd name="T6" fmla="*/ 88 w 105"/>
              <a:gd name="T7" fmla="*/ 27 h 49"/>
              <a:gd name="T8" fmla="*/ 83 w 105"/>
              <a:gd name="T9" fmla="*/ 25 h 49"/>
              <a:gd name="T10" fmla="*/ 80 w 105"/>
              <a:gd name="T11" fmla="*/ 18 h 49"/>
              <a:gd name="T12" fmla="*/ 72 w 105"/>
              <a:gd name="T13" fmla="*/ 12 h 49"/>
              <a:gd name="T14" fmla="*/ 63 w 105"/>
              <a:gd name="T15" fmla="*/ 14 h 49"/>
              <a:gd name="T16" fmla="*/ 59 w 105"/>
              <a:gd name="T17" fmla="*/ 21 h 49"/>
              <a:gd name="T18" fmla="*/ 52 w 105"/>
              <a:gd name="T19" fmla="*/ 26 h 49"/>
              <a:gd name="T20" fmla="*/ 48 w 105"/>
              <a:gd name="T21" fmla="*/ 27 h 49"/>
              <a:gd name="T22" fmla="*/ 46 w 105"/>
              <a:gd name="T23" fmla="*/ 31 h 49"/>
              <a:gd name="T24" fmla="*/ 54 w 105"/>
              <a:gd name="T25" fmla="*/ 43 h 49"/>
              <a:gd name="T26" fmla="*/ 49 w 105"/>
              <a:gd name="T27" fmla="*/ 45 h 49"/>
              <a:gd name="T28" fmla="*/ 46 w 105"/>
              <a:gd name="T29" fmla="*/ 48 h 49"/>
              <a:gd name="T30" fmla="*/ 37 w 105"/>
              <a:gd name="T31" fmla="*/ 49 h 49"/>
              <a:gd name="T32" fmla="*/ 35 w 105"/>
              <a:gd name="T33" fmla="*/ 37 h 49"/>
              <a:gd name="T34" fmla="*/ 32 w 105"/>
              <a:gd name="T35" fmla="*/ 40 h 49"/>
              <a:gd name="T36" fmla="*/ 26 w 105"/>
              <a:gd name="T37" fmla="*/ 39 h 49"/>
              <a:gd name="T38" fmla="*/ 23 w 105"/>
              <a:gd name="T39" fmla="*/ 31 h 49"/>
              <a:gd name="T40" fmla="*/ 16 w 105"/>
              <a:gd name="T41" fmla="*/ 29 h 49"/>
              <a:gd name="T42" fmla="*/ 11 w 105"/>
              <a:gd name="T43" fmla="*/ 27 h 49"/>
              <a:gd name="T44" fmla="*/ 3 w 105"/>
              <a:gd name="T45" fmla="*/ 27 h 49"/>
              <a:gd name="T46" fmla="*/ 2 w 105"/>
              <a:gd name="T47" fmla="*/ 32 h 49"/>
              <a:gd name="T48" fmla="*/ 0 w 105"/>
              <a:gd name="T49" fmla="*/ 29 h 49"/>
              <a:gd name="T50" fmla="*/ 1 w 105"/>
              <a:gd name="T51" fmla="*/ 24 h 49"/>
              <a:gd name="T52" fmla="*/ 3 w 105"/>
              <a:gd name="T53" fmla="*/ 20 h 49"/>
              <a:gd name="T54" fmla="*/ 3 w 105"/>
              <a:gd name="T55" fmla="*/ 16 h 49"/>
              <a:gd name="T56" fmla="*/ 6 w 105"/>
              <a:gd name="T57" fmla="*/ 14 h 49"/>
              <a:gd name="T58" fmla="*/ 2 w 105"/>
              <a:gd name="T59" fmla="*/ 11 h 49"/>
              <a:gd name="T60" fmla="*/ 2 w 105"/>
              <a:gd name="T61" fmla="*/ 2 h 49"/>
              <a:gd name="T62" fmla="*/ 9 w 105"/>
              <a:gd name="T63" fmla="*/ 1 h 49"/>
              <a:gd name="T64" fmla="*/ 16 w 105"/>
              <a:gd name="T65" fmla="*/ 8 h 49"/>
              <a:gd name="T66" fmla="*/ 15 w 105"/>
              <a:gd name="T67" fmla="*/ 12 h 49"/>
              <a:gd name="T68" fmla="*/ 22 w 105"/>
              <a:gd name="T69" fmla="*/ 13 h 49"/>
              <a:gd name="T70" fmla="*/ 24 w 105"/>
              <a:gd name="T71" fmla="*/ 12 h 49"/>
              <a:gd name="T72" fmla="*/ 29 w 105"/>
              <a:gd name="T73" fmla="*/ 17 h 49"/>
              <a:gd name="T74" fmla="*/ 38 w 105"/>
              <a:gd name="T75" fmla="*/ 15 h 49"/>
              <a:gd name="T76" fmla="*/ 46 w 105"/>
              <a:gd name="T77" fmla="*/ 10 h 49"/>
              <a:gd name="T78" fmla="*/ 57 w 105"/>
              <a:gd name="T79" fmla="*/ 6 h 49"/>
              <a:gd name="T80" fmla="*/ 64 w 105"/>
              <a:gd name="T81" fmla="*/ 0 h 49"/>
              <a:gd name="T82" fmla="*/ 74 w 105"/>
              <a:gd name="T83" fmla="*/ 1 h 49"/>
              <a:gd name="T84" fmla="*/ 73 w 105"/>
              <a:gd name="T85" fmla="*/ 3 h 49"/>
              <a:gd name="T86" fmla="*/ 83 w 105"/>
              <a:gd name="T87" fmla="*/ 4 h 49"/>
              <a:gd name="T88" fmla="*/ 91 w 105"/>
              <a:gd name="T89" fmla="*/ 7 h 49"/>
              <a:gd name="T90" fmla="*/ 97 w 105"/>
              <a:gd name="T91" fmla="*/ 14 h 49"/>
              <a:gd name="T92" fmla="*/ 103 w 105"/>
              <a:gd name="T93" fmla="*/ 19 h 49"/>
              <a:gd name="T94" fmla="*/ 101 w 105"/>
              <a:gd name="T95" fmla="*/ 22 h 49"/>
              <a:gd name="T96" fmla="*/ 105 w 105"/>
              <a:gd name="T97" fmla="*/ 35 h 49"/>
              <a:gd name="T98" fmla="*/ 101 w 105"/>
              <a:gd name="T99" fmla="*/ 41 h 49"/>
              <a:gd name="T100" fmla="*/ 95 w 105"/>
              <a:gd name="T101" fmla="*/ 39 h 49"/>
              <a:gd name="T102" fmla="*/ 92 w 105"/>
              <a:gd name="T103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5" h="49">
                <a:moveTo>
                  <a:pt x="92" y="49"/>
                </a:moveTo>
                <a:lnTo>
                  <a:pt x="87" y="43"/>
                </a:lnTo>
                <a:lnTo>
                  <a:pt x="83" y="32"/>
                </a:lnTo>
                <a:lnTo>
                  <a:pt x="88" y="27"/>
                </a:lnTo>
                <a:lnTo>
                  <a:pt x="83" y="25"/>
                </a:lnTo>
                <a:lnTo>
                  <a:pt x="80" y="18"/>
                </a:lnTo>
                <a:lnTo>
                  <a:pt x="72" y="12"/>
                </a:lnTo>
                <a:lnTo>
                  <a:pt x="63" y="14"/>
                </a:lnTo>
                <a:lnTo>
                  <a:pt x="59" y="21"/>
                </a:lnTo>
                <a:lnTo>
                  <a:pt x="52" y="26"/>
                </a:lnTo>
                <a:lnTo>
                  <a:pt x="48" y="27"/>
                </a:lnTo>
                <a:lnTo>
                  <a:pt x="46" y="31"/>
                </a:lnTo>
                <a:lnTo>
                  <a:pt x="54" y="43"/>
                </a:lnTo>
                <a:lnTo>
                  <a:pt x="49" y="45"/>
                </a:lnTo>
                <a:lnTo>
                  <a:pt x="46" y="48"/>
                </a:lnTo>
                <a:lnTo>
                  <a:pt x="37" y="49"/>
                </a:lnTo>
                <a:lnTo>
                  <a:pt x="35" y="37"/>
                </a:lnTo>
                <a:lnTo>
                  <a:pt x="32" y="40"/>
                </a:lnTo>
                <a:lnTo>
                  <a:pt x="26" y="39"/>
                </a:lnTo>
                <a:lnTo>
                  <a:pt x="23" y="31"/>
                </a:lnTo>
                <a:lnTo>
                  <a:pt x="16" y="29"/>
                </a:lnTo>
                <a:lnTo>
                  <a:pt x="11" y="27"/>
                </a:lnTo>
                <a:lnTo>
                  <a:pt x="3" y="27"/>
                </a:lnTo>
                <a:lnTo>
                  <a:pt x="2" y="32"/>
                </a:lnTo>
                <a:lnTo>
                  <a:pt x="0" y="29"/>
                </a:lnTo>
                <a:lnTo>
                  <a:pt x="1" y="24"/>
                </a:lnTo>
                <a:lnTo>
                  <a:pt x="3" y="20"/>
                </a:lnTo>
                <a:lnTo>
                  <a:pt x="3" y="16"/>
                </a:lnTo>
                <a:lnTo>
                  <a:pt x="6" y="14"/>
                </a:lnTo>
                <a:lnTo>
                  <a:pt x="2" y="11"/>
                </a:lnTo>
                <a:lnTo>
                  <a:pt x="2" y="2"/>
                </a:lnTo>
                <a:lnTo>
                  <a:pt x="9" y="1"/>
                </a:lnTo>
                <a:lnTo>
                  <a:pt x="16" y="8"/>
                </a:lnTo>
                <a:lnTo>
                  <a:pt x="15" y="12"/>
                </a:lnTo>
                <a:lnTo>
                  <a:pt x="22" y="13"/>
                </a:lnTo>
                <a:lnTo>
                  <a:pt x="24" y="12"/>
                </a:lnTo>
                <a:lnTo>
                  <a:pt x="29" y="17"/>
                </a:lnTo>
                <a:lnTo>
                  <a:pt x="38" y="15"/>
                </a:lnTo>
                <a:lnTo>
                  <a:pt x="46" y="10"/>
                </a:lnTo>
                <a:lnTo>
                  <a:pt x="57" y="6"/>
                </a:lnTo>
                <a:lnTo>
                  <a:pt x="64" y="0"/>
                </a:lnTo>
                <a:lnTo>
                  <a:pt x="74" y="1"/>
                </a:lnTo>
                <a:lnTo>
                  <a:pt x="73" y="3"/>
                </a:lnTo>
                <a:lnTo>
                  <a:pt x="83" y="4"/>
                </a:lnTo>
                <a:lnTo>
                  <a:pt x="91" y="7"/>
                </a:lnTo>
                <a:lnTo>
                  <a:pt x="97" y="14"/>
                </a:lnTo>
                <a:lnTo>
                  <a:pt x="103" y="19"/>
                </a:lnTo>
                <a:lnTo>
                  <a:pt x="101" y="22"/>
                </a:lnTo>
                <a:lnTo>
                  <a:pt x="105" y="35"/>
                </a:lnTo>
                <a:lnTo>
                  <a:pt x="101" y="41"/>
                </a:lnTo>
                <a:lnTo>
                  <a:pt x="95" y="39"/>
                </a:lnTo>
                <a:lnTo>
                  <a:pt x="92" y="4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2" name="Freeform 145">
            <a:extLst>
              <a:ext uri="{FF2B5EF4-FFF2-40B4-BE49-F238E27FC236}">
                <a16:creationId xmlns:a16="http://schemas.microsoft.com/office/drawing/2014/main" id="{0380326E-4EB0-4C8D-BACC-7728BAE7FD3B}"/>
              </a:ext>
            </a:extLst>
          </p:cNvPr>
          <p:cNvSpPr>
            <a:spLocks/>
          </p:cNvSpPr>
          <p:nvPr/>
        </p:nvSpPr>
        <p:spPr bwMode="auto">
          <a:xfrm>
            <a:off x="6573671" y="4673484"/>
            <a:ext cx="296685" cy="465870"/>
          </a:xfrm>
          <a:custGeom>
            <a:avLst/>
            <a:gdLst>
              <a:gd name="T0" fmla="*/ 229 w 242"/>
              <a:gd name="T1" fmla="*/ 374 h 380"/>
              <a:gd name="T2" fmla="*/ 201 w 242"/>
              <a:gd name="T3" fmla="*/ 368 h 380"/>
              <a:gd name="T4" fmla="*/ 160 w 242"/>
              <a:gd name="T5" fmla="*/ 338 h 380"/>
              <a:gd name="T6" fmla="*/ 111 w 242"/>
              <a:gd name="T7" fmla="*/ 303 h 380"/>
              <a:gd name="T8" fmla="*/ 104 w 242"/>
              <a:gd name="T9" fmla="*/ 280 h 380"/>
              <a:gd name="T10" fmla="*/ 66 w 242"/>
              <a:gd name="T11" fmla="*/ 214 h 380"/>
              <a:gd name="T12" fmla="*/ 38 w 242"/>
              <a:gd name="T13" fmla="*/ 163 h 380"/>
              <a:gd name="T14" fmla="*/ 17 w 242"/>
              <a:gd name="T15" fmla="*/ 134 h 380"/>
              <a:gd name="T16" fmla="*/ 9 w 242"/>
              <a:gd name="T17" fmla="*/ 117 h 380"/>
              <a:gd name="T18" fmla="*/ 5 w 242"/>
              <a:gd name="T19" fmla="*/ 82 h 380"/>
              <a:gd name="T20" fmla="*/ 22 w 242"/>
              <a:gd name="T21" fmla="*/ 78 h 380"/>
              <a:gd name="T22" fmla="*/ 17 w 242"/>
              <a:gd name="T23" fmla="*/ 90 h 380"/>
              <a:gd name="T24" fmla="*/ 33 w 242"/>
              <a:gd name="T25" fmla="*/ 91 h 380"/>
              <a:gd name="T26" fmla="*/ 51 w 242"/>
              <a:gd name="T27" fmla="*/ 93 h 380"/>
              <a:gd name="T28" fmla="*/ 65 w 242"/>
              <a:gd name="T29" fmla="*/ 61 h 380"/>
              <a:gd name="T30" fmla="*/ 106 w 242"/>
              <a:gd name="T31" fmla="*/ 31 h 380"/>
              <a:gd name="T32" fmla="*/ 109 w 242"/>
              <a:gd name="T33" fmla="*/ 1 h 380"/>
              <a:gd name="T34" fmla="*/ 127 w 242"/>
              <a:gd name="T35" fmla="*/ 10 h 380"/>
              <a:gd name="T36" fmla="*/ 141 w 242"/>
              <a:gd name="T37" fmla="*/ 25 h 380"/>
              <a:gd name="T38" fmla="*/ 166 w 242"/>
              <a:gd name="T39" fmla="*/ 49 h 380"/>
              <a:gd name="T40" fmla="*/ 182 w 242"/>
              <a:gd name="T41" fmla="*/ 47 h 380"/>
              <a:gd name="T42" fmla="*/ 208 w 242"/>
              <a:gd name="T43" fmla="*/ 55 h 380"/>
              <a:gd name="T44" fmla="*/ 202 w 242"/>
              <a:gd name="T45" fmla="*/ 77 h 380"/>
              <a:gd name="T46" fmla="*/ 194 w 242"/>
              <a:gd name="T47" fmla="*/ 87 h 380"/>
              <a:gd name="T48" fmla="*/ 177 w 242"/>
              <a:gd name="T49" fmla="*/ 94 h 380"/>
              <a:gd name="T50" fmla="*/ 156 w 242"/>
              <a:gd name="T51" fmla="*/ 118 h 380"/>
              <a:gd name="T52" fmla="*/ 153 w 242"/>
              <a:gd name="T53" fmla="*/ 136 h 380"/>
              <a:gd name="T54" fmla="*/ 143 w 242"/>
              <a:gd name="T55" fmla="*/ 151 h 380"/>
              <a:gd name="T56" fmla="*/ 147 w 242"/>
              <a:gd name="T57" fmla="*/ 173 h 380"/>
              <a:gd name="T58" fmla="*/ 154 w 242"/>
              <a:gd name="T59" fmla="*/ 195 h 380"/>
              <a:gd name="T60" fmla="*/ 174 w 242"/>
              <a:gd name="T61" fmla="*/ 207 h 380"/>
              <a:gd name="T62" fmla="*/ 204 w 242"/>
              <a:gd name="T63" fmla="*/ 196 h 380"/>
              <a:gd name="T64" fmla="*/ 213 w 242"/>
              <a:gd name="T65" fmla="*/ 230 h 380"/>
              <a:gd name="T66" fmla="*/ 241 w 242"/>
              <a:gd name="T67" fmla="*/ 259 h 380"/>
              <a:gd name="T68" fmla="*/ 238 w 242"/>
              <a:gd name="T69" fmla="*/ 281 h 380"/>
              <a:gd name="T70" fmla="*/ 233 w 242"/>
              <a:gd name="T71" fmla="*/ 309 h 380"/>
              <a:gd name="T72" fmla="*/ 233 w 242"/>
              <a:gd name="T73" fmla="*/ 324 h 380"/>
              <a:gd name="T74" fmla="*/ 233 w 242"/>
              <a:gd name="T75" fmla="*/ 364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2" h="380">
                <a:moveTo>
                  <a:pt x="233" y="364"/>
                </a:moveTo>
                <a:lnTo>
                  <a:pt x="229" y="374"/>
                </a:lnTo>
                <a:lnTo>
                  <a:pt x="220" y="380"/>
                </a:lnTo>
                <a:lnTo>
                  <a:pt x="201" y="368"/>
                </a:lnTo>
                <a:lnTo>
                  <a:pt x="199" y="359"/>
                </a:lnTo>
                <a:lnTo>
                  <a:pt x="160" y="338"/>
                </a:lnTo>
                <a:lnTo>
                  <a:pt x="126" y="315"/>
                </a:lnTo>
                <a:lnTo>
                  <a:pt x="111" y="303"/>
                </a:lnTo>
                <a:lnTo>
                  <a:pt x="102" y="286"/>
                </a:lnTo>
                <a:lnTo>
                  <a:pt x="104" y="280"/>
                </a:lnTo>
                <a:lnTo>
                  <a:pt x="87" y="252"/>
                </a:lnTo>
                <a:lnTo>
                  <a:pt x="66" y="214"/>
                </a:lnTo>
                <a:lnTo>
                  <a:pt x="46" y="173"/>
                </a:lnTo>
                <a:lnTo>
                  <a:pt x="38" y="163"/>
                </a:lnTo>
                <a:lnTo>
                  <a:pt x="32" y="148"/>
                </a:lnTo>
                <a:lnTo>
                  <a:pt x="17" y="134"/>
                </a:lnTo>
                <a:lnTo>
                  <a:pt x="4" y="126"/>
                </a:lnTo>
                <a:lnTo>
                  <a:pt x="9" y="117"/>
                </a:lnTo>
                <a:lnTo>
                  <a:pt x="0" y="97"/>
                </a:lnTo>
                <a:lnTo>
                  <a:pt x="5" y="82"/>
                </a:lnTo>
                <a:lnTo>
                  <a:pt x="20" y="69"/>
                </a:lnTo>
                <a:lnTo>
                  <a:pt x="22" y="78"/>
                </a:lnTo>
                <a:lnTo>
                  <a:pt x="17" y="83"/>
                </a:lnTo>
                <a:lnTo>
                  <a:pt x="17" y="90"/>
                </a:lnTo>
                <a:lnTo>
                  <a:pt x="25" y="89"/>
                </a:lnTo>
                <a:lnTo>
                  <a:pt x="33" y="91"/>
                </a:lnTo>
                <a:lnTo>
                  <a:pt x="41" y="101"/>
                </a:lnTo>
                <a:lnTo>
                  <a:pt x="51" y="93"/>
                </a:lnTo>
                <a:lnTo>
                  <a:pt x="54" y="79"/>
                </a:lnTo>
                <a:lnTo>
                  <a:pt x="65" y="61"/>
                </a:lnTo>
                <a:lnTo>
                  <a:pt x="87" y="53"/>
                </a:lnTo>
                <a:lnTo>
                  <a:pt x="106" y="31"/>
                </a:lnTo>
                <a:lnTo>
                  <a:pt x="112" y="17"/>
                </a:lnTo>
                <a:lnTo>
                  <a:pt x="109" y="1"/>
                </a:lnTo>
                <a:lnTo>
                  <a:pt x="114" y="0"/>
                </a:lnTo>
                <a:lnTo>
                  <a:pt x="127" y="10"/>
                </a:lnTo>
                <a:lnTo>
                  <a:pt x="132" y="19"/>
                </a:lnTo>
                <a:lnTo>
                  <a:pt x="141" y="25"/>
                </a:lnTo>
                <a:lnTo>
                  <a:pt x="152" y="46"/>
                </a:lnTo>
                <a:lnTo>
                  <a:pt x="166" y="49"/>
                </a:lnTo>
                <a:lnTo>
                  <a:pt x="176" y="43"/>
                </a:lnTo>
                <a:lnTo>
                  <a:pt x="182" y="47"/>
                </a:lnTo>
                <a:lnTo>
                  <a:pt x="193" y="45"/>
                </a:lnTo>
                <a:lnTo>
                  <a:pt x="208" y="55"/>
                </a:lnTo>
                <a:lnTo>
                  <a:pt x="196" y="76"/>
                </a:lnTo>
                <a:lnTo>
                  <a:pt x="202" y="77"/>
                </a:lnTo>
                <a:lnTo>
                  <a:pt x="211" y="88"/>
                </a:lnTo>
                <a:lnTo>
                  <a:pt x="194" y="87"/>
                </a:lnTo>
                <a:lnTo>
                  <a:pt x="192" y="90"/>
                </a:lnTo>
                <a:lnTo>
                  <a:pt x="177" y="94"/>
                </a:lnTo>
                <a:lnTo>
                  <a:pt x="157" y="108"/>
                </a:lnTo>
                <a:lnTo>
                  <a:pt x="156" y="118"/>
                </a:lnTo>
                <a:lnTo>
                  <a:pt x="151" y="125"/>
                </a:lnTo>
                <a:lnTo>
                  <a:pt x="153" y="136"/>
                </a:lnTo>
                <a:lnTo>
                  <a:pt x="142" y="142"/>
                </a:lnTo>
                <a:lnTo>
                  <a:pt x="143" y="151"/>
                </a:lnTo>
                <a:lnTo>
                  <a:pt x="138" y="155"/>
                </a:lnTo>
                <a:lnTo>
                  <a:pt x="147" y="173"/>
                </a:lnTo>
                <a:lnTo>
                  <a:pt x="157" y="186"/>
                </a:lnTo>
                <a:lnTo>
                  <a:pt x="154" y="195"/>
                </a:lnTo>
                <a:lnTo>
                  <a:pt x="166" y="196"/>
                </a:lnTo>
                <a:lnTo>
                  <a:pt x="174" y="207"/>
                </a:lnTo>
                <a:lnTo>
                  <a:pt x="190" y="208"/>
                </a:lnTo>
                <a:lnTo>
                  <a:pt x="204" y="196"/>
                </a:lnTo>
                <a:lnTo>
                  <a:pt x="205" y="227"/>
                </a:lnTo>
                <a:lnTo>
                  <a:pt x="213" y="230"/>
                </a:lnTo>
                <a:lnTo>
                  <a:pt x="223" y="226"/>
                </a:lnTo>
                <a:lnTo>
                  <a:pt x="241" y="259"/>
                </a:lnTo>
                <a:lnTo>
                  <a:pt x="238" y="266"/>
                </a:lnTo>
                <a:lnTo>
                  <a:pt x="238" y="281"/>
                </a:lnTo>
                <a:lnTo>
                  <a:pt x="239" y="299"/>
                </a:lnTo>
                <a:lnTo>
                  <a:pt x="233" y="309"/>
                </a:lnTo>
                <a:lnTo>
                  <a:pt x="236" y="317"/>
                </a:lnTo>
                <a:lnTo>
                  <a:pt x="233" y="324"/>
                </a:lnTo>
                <a:lnTo>
                  <a:pt x="242" y="341"/>
                </a:lnTo>
                <a:lnTo>
                  <a:pt x="233" y="364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3" name="Freeform 146">
            <a:extLst>
              <a:ext uri="{FF2B5EF4-FFF2-40B4-BE49-F238E27FC236}">
                <a16:creationId xmlns:a16="http://schemas.microsoft.com/office/drawing/2014/main" id="{E63B1A05-D594-403B-B5E6-4298D060575E}"/>
              </a:ext>
            </a:extLst>
          </p:cNvPr>
          <p:cNvSpPr>
            <a:spLocks noEditPoints="1"/>
          </p:cNvSpPr>
          <p:nvPr/>
        </p:nvSpPr>
        <p:spPr bwMode="auto">
          <a:xfrm>
            <a:off x="11037438" y="4200259"/>
            <a:ext cx="212094" cy="328561"/>
          </a:xfrm>
          <a:custGeom>
            <a:avLst/>
            <a:gdLst>
              <a:gd name="T0" fmla="*/ 252 w 710"/>
              <a:gd name="T1" fmla="*/ 24 h 1100"/>
              <a:gd name="T2" fmla="*/ 282 w 710"/>
              <a:gd name="T3" fmla="*/ 24 h 1100"/>
              <a:gd name="T4" fmla="*/ 311 w 710"/>
              <a:gd name="T5" fmla="*/ 120 h 1100"/>
              <a:gd name="T6" fmla="*/ 264 w 710"/>
              <a:gd name="T7" fmla="*/ 219 h 1100"/>
              <a:gd name="T8" fmla="*/ 288 w 710"/>
              <a:gd name="T9" fmla="*/ 355 h 1100"/>
              <a:gd name="T10" fmla="*/ 361 w 710"/>
              <a:gd name="T11" fmla="*/ 355 h 1100"/>
              <a:gd name="T12" fmla="*/ 459 w 710"/>
              <a:gd name="T13" fmla="*/ 448 h 1100"/>
              <a:gd name="T14" fmla="*/ 483 w 710"/>
              <a:gd name="T15" fmla="*/ 508 h 1100"/>
              <a:gd name="T16" fmla="*/ 387 w 710"/>
              <a:gd name="T17" fmla="*/ 421 h 1100"/>
              <a:gd name="T18" fmla="*/ 317 w 710"/>
              <a:gd name="T19" fmla="*/ 402 h 1100"/>
              <a:gd name="T20" fmla="*/ 212 w 710"/>
              <a:gd name="T21" fmla="*/ 395 h 1100"/>
              <a:gd name="T22" fmla="*/ 231 w 710"/>
              <a:gd name="T23" fmla="*/ 339 h 1100"/>
              <a:gd name="T24" fmla="*/ 201 w 710"/>
              <a:gd name="T25" fmla="*/ 350 h 1100"/>
              <a:gd name="T26" fmla="*/ 141 w 710"/>
              <a:gd name="T27" fmla="*/ 264 h 1100"/>
              <a:gd name="T28" fmla="*/ 160 w 710"/>
              <a:gd name="T29" fmla="*/ 210 h 1100"/>
              <a:gd name="T30" fmla="*/ 157 w 710"/>
              <a:gd name="T31" fmla="*/ 0 h 1100"/>
              <a:gd name="T32" fmla="*/ 287 w 710"/>
              <a:gd name="T33" fmla="*/ 463 h 1100"/>
              <a:gd name="T34" fmla="*/ 239 w 710"/>
              <a:gd name="T35" fmla="*/ 494 h 1100"/>
              <a:gd name="T36" fmla="*/ 257 w 710"/>
              <a:gd name="T37" fmla="*/ 432 h 1100"/>
              <a:gd name="T38" fmla="*/ 594 w 710"/>
              <a:gd name="T39" fmla="*/ 540 h 1100"/>
              <a:gd name="T40" fmla="*/ 565 w 710"/>
              <a:gd name="T41" fmla="*/ 612 h 1100"/>
              <a:gd name="T42" fmla="*/ 593 w 710"/>
              <a:gd name="T43" fmla="*/ 693 h 1100"/>
              <a:gd name="T44" fmla="*/ 550 w 710"/>
              <a:gd name="T45" fmla="*/ 653 h 1100"/>
              <a:gd name="T46" fmla="*/ 510 w 710"/>
              <a:gd name="T47" fmla="*/ 597 h 1100"/>
              <a:gd name="T48" fmla="*/ 550 w 710"/>
              <a:gd name="T49" fmla="*/ 571 h 1100"/>
              <a:gd name="T50" fmla="*/ 569 w 710"/>
              <a:gd name="T51" fmla="*/ 508 h 1100"/>
              <a:gd name="T52" fmla="*/ 325 w 710"/>
              <a:gd name="T53" fmla="*/ 563 h 1100"/>
              <a:gd name="T54" fmla="*/ 421 w 710"/>
              <a:gd name="T55" fmla="*/ 589 h 1100"/>
              <a:gd name="T56" fmla="*/ 392 w 710"/>
              <a:gd name="T57" fmla="*/ 661 h 1100"/>
              <a:gd name="T58" fmla="*/ 341 w 710"/>
              <a:gd name="T59" fmla="*/ 647 h 1100"/>
              <a:gd name="T60" fmla="*/ 325 w 710"/>
              <a:gd name="T61" fmla="*/ 563 h 1100"/>
              <a:gd name="T62" fmla="*/ 0 w 710"/>
              <a:gd name="T63" fmla="*/ 863 h 1100"/>
              <a:gd name="T64" fmla="*/ 82 w 710"/>
              <a:gd name="T65" fmla="*/ 751 h 1100"/>
              <a:gd name="T66" fmla="*/ 153 w 710"/>
              <a:gd name="T67" fmla="*/ 607 h 1100"/>
              <a:gd name="T68" fmla="*/ 128 w 710"/>
              <a:gd name="T69" fmla="*/ 724 h 1100"/>
              <a:gd name="T70" fmla="*/ 497 w 710"/>
              <a:gd name="T71" fmla="*/ 700 h 1100"/>
              <a:gd name="T72" fmla="*/ 454 w 710"/>
              <a:gd name="T73" fmla="*/ 782 h 1100"/>
              <a:gd name="T74" fmla="*/ 381 w 710"/>
              <a:gd name="T75" fmla="*/ 748 h 1100"/>
              <a:gd name="T76" fmla="*/ 411 w 710"/>
              <a:gd name="T77" fmla="*/ 702 h 1100"/>
              <a:gd name="T78" fmla="*/ 455 w 710"/>
              <a:gd name="T79" fmla="*/ 644 h 1100"/>
              <a:gd name="T80" fmla="*/ 496 w 710"/>
              <a:gd name="T81" fmla="*/ 619 h 1100"/>
              <a:gd name="T82" fmla="*/ 690 w 710"/>
              <a:gd name="T83" fmla="*/ 859 h 1100"/>
              <a:gd name="T84" fmla="*/ 710 w 710"/>
              <a:gd name="T85" fmla="*/ 963 h 1100"/>
              <a:gd name="T86" fmla="*/ 657 w 710"/>
              <a:gd name="T87" fmla="*/ 954 h 1100"/>
              <a:gd name="T88" fmla="*/ 652 w 710"/>
              <a:gd name="T89" fmla="*/ 1060 h 1100"/>
              <a:gd name="T90" fmla="*/ 542 w 710"/>
              <a:gd name="T91" fmla="*/ 1051 h 1100"/>
              <a:gd name="T92" fmla="*/ 537 w 710"/>
              <a:gd name="T93" fmla="*/ 949 h 1100"/>
              <a:gd name="T94" fmla="*/ 466 w 710"/>
              <a:gd name="T95" fmla="*/ 944 h 1100"/>
              <a:gd name="T96" fmla="*/ 378 w 710"/>
              <a:gd name="T97" fmla="*/ 988 h 1100"/>
              <a:gd name="T98" fmla="*/ 388 w 710"/>
              <a:gd name="T99" fmla="*/ 891 h 1100"/>
              <a:gd name="T100" fmla="*/ 472 w 710"/>
              <a:gd name="T101" fmla="*/ 835 h 1100"/>
              <a:gd name="T102" fmla="*/ 557 w 710"/>
              <a:gd name="T103" fmla="*/ 850 h 1100"/>
              <a:gd name="T104" fmla="*/ 619 w 710"/>
              <a:gd name="T105" fmla="*/ 810 h 1100"/>
              <a:gd name="T106" fmla="*/ 673 w 710"/>
              <a:gd name="T107" fmla="*/ 785 h 1100"/>
              <a:gd name="T108" fmla="*/ 690 w 710"/>
              <a:gd name="T109" fmla="*/ 859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10" h="1100">
                <a:moveTo>
                  <a:pt x="202" y="0"/>
                </a:moveTo>
                <a:lnTo>
                  <a:pt x="252" y="24"/>
                </a:lnTo>
                <a:lnTo>
                  <a:pt x="271" y="2"/>
                </a:lnTo>
                <a:lnTo>
                  <a:pt x="282" y="24"/>
                </a:lnTo>
                <a:lnTo>
                  <a:pt x="276" y="59"/>
                </a:lnTo>
                <a:lnTo>
                  <a:pt x="311" y="120"/>
                </a:lnTo>
                <a:lnTo>
                  <a:pt x="303" y="191"/>
                </a:lnTo>
                <a:lnTo>
                  <a:pt x="264" y="219"/>
                </a:lnTo>
                <a:lnTo>
                  <a:pt x="262" y="288"/>
                </a:lnTo>
                <a:lnTo>
                  <a:pt x="288" y="355"/>
                </a:lnTo>
                <a:lnTo>
                  <a:pt x="329" y="365"/>
                </a:lnTo>
                <a:lnTo>
                  <a:pt x="361" y="355"/>
                </a:lnTo>
                <a:lnTo>
                  <a:pt x="460" y="402"/>
                </a:lnTo>
                <a:lnTo>
                  <a:pt x="459" y="448"/>
                </a:lnTo>
                <a:lnTo>
                  <a:pt x="486" y="469"/>
                </a:lnTo>
                <a:lnTo>
                  <a:pt x="483" y="508"/>
                </a:lnTo>
                <a:lnTo>
                  <a:pt x="420" y="466"/>
                </a:lnTo>
                <a:lnTo>
                  <a:pt x="387" y="421"/>
                </a:lnTo>
                <a:lnTo>
                  <a:pt x="371" y="453"/>
                </a:lnTo>
                <a:lnTo>
                  <a:pt x="317" y="402"/>
                </a:lnTo>
                <a:lnTo>
                  <a:pt x="251" y="414"/>
                </a:lnTo>
                <a:lnTo>
                  <a:pt x="212" y="395"/>
                </a:lnTo>
                <a:lnTo>
                  <a:pt x="211" y="360"/>
                </a:lnTo>
                <a:lnTo>
                  <a:pt x="231" y="339"/>
                </a:lnTo>
                <a:lnTo>
                  <a:pt x="206" y="319"/>
                </a:lnTo>
                <a:lnTo>
                  <a:pt x="201" y="350"/>
                </a:lnTo>
                <a:lnTo>
                  <a:pt x="157" y="301"/>
                </a:lnTo>
                <a:lnTo>
                  <a:pt x="141" y="264"/>
                </a:lnTo>
                <a:lnTo>
                  <a:pt x="126" y="182"/>
                </a:lnTo>
                <a:lnTo>
                  <a:pt x="160" y="210"/>
                </a:lnTo>
                <a:lnTo>
                  <a:pt x="146" y="77"/>
                </a:lnTo>
                <a:lnTo>
                  <a:pt x="157" y="0"/>
                </a:lnTo>
                <a:lnTo>
                  <a:pt x="202" y="0"/>
                </a:lnTo>
                <a:moveTo>
                  <a:pt x="287" y="463"/>
                </a:moveTo>
                <a:lnTo>
                  <a:pt x="276" y="536"/>
                </a:lnTo>
                <a:lnTo>
                  <a:pt x="239" y="494"/>
                </a:lnTo>
                <a:lnTo>
                  <a:pt x="193" y="429"/>
                </a:lnTo>
                <a:lnTo>
                  <a:pt x="257" y="432"/>
                </a:lnTo>
                <a:lnTo>
                  <a:pt x="287" y="463"/>
                </a:lnTo>
                <a:moveTo>
                  <a:pt x="594" y="540"/>
                </a:moveTo>
                <a:lnTo>
                  <a:pt x="625" y="635"/>
                </a:lnTo>
                <a:lnTo>
                  <a:pt x="565" y="612"/>
                </a:lnTo>
                <a:lnTo>
                  <a:pt x="570" y="641"/>
                </a:lnTo>
                <a:lnTo>
                  <a:pt x="593" y="693"/>
                </a:lnTo>
                <a:lnTo>
                  <a:pt x="559" y="712"/>
                </a:lnTo>
                <a:lnTo>
                  <a:pt x="550" y="653"/>
                </a:lnTo>
                <a:lnTo>
                  <a:pt x="527" y="648"/>
                </a:lnTo>
                <a:lnTo>
                  <a:pt x="510" y="597"/>
                </a:lnTo>
                <a:lnTo>
                  <a:pt x="555" y="603"/>
                </a:lnTo>
                <a:lnTo>
                  <a:pt x="550" y="571"/>
                </a:lnTo>
                <a:lnTo>
                  <a:pt x="497" y="506"/>
                </a:lnTo>
                <a:lnTo>
                  <a:pt x="569" y="508"/>
                </a:lnTo>
                <a:lnTo>
                  <a:pt x="594" y="540"/>
                </a:lnTo>
                <a:moveTo>
                  <a:pt x="325" y="563"/>
                </a:moveTo>
                <a:lnTo>
                  <a:pt x="373" y="589"/>
                </a:lnTo>
                <a:lnTo>
                  <a:pt x="421" y="589"/>
                </a:lnTo>
                <a:lnTo>
                  <a:pt x="423" y="625"/>
                </a:lnTo>
                <a:lnTo>
                  <a:pt x="392" y="661"/>
                </a:lnTo>
                <a:lnTo>
                  <a:pt x="347" y="686"/>
                </a:lnTo>
                <a:lnTo>
                  <a:pt x="341" y="647"/>
                </a:lnTo>
                <a:lnTo>
                  <a:pt x="341" y="603"/>
                </a:lnTo>
                <a:lnTo>
                  <a:pt x="325" y="563"/>
                </a:lnTo>
                <a:moveTo>
                  <a:pt x="94" y="782"/>
                </a:moveTo>
                <a:lnTo>
                  <a:pt x="0" y="863"/>
                </a:lnTo>
                <a:lnTo>
                  <a:pt x="32" y="803"/>
                </a:lnTo>
                <a:lnTo>
                  <a:pt x="82" y="751"/>
                </a:lnTo>
                <a:lnTo>
                  <a:pt x="122" y="692"/>
                </a:lnTo>
                <a:lnTo>
                  <a:pt x="153" y="607"/>
                </a:lnTo>
                <a:lnTo>
                  <a:pt x="173" y="677"/>
                </a:lnTo>
                <a:lnTo>
                  <a:pt x="128" y="724"/>
                </a:lnTo>
                <a:lnTo>
                  <a:pt x="94" y="782"/>
                </a:lnTo>
                <a:moveTo>
                  <a:pt x="497" y="700"/>
                </a:moveTo>
                <a:lnTo>
                  <a:pt x="473" y="728"/>
                </a:lnTo>
                <a:lnTo>
                  <a:pt x="454" y="782"/>
                </a:lnTo>
                <a:lnTo>
                  <a:pt x="433" y="807"/>
                </a:lnTo>
                <a:lnTo>
                  <a:pt x="381" y="748"/>
                </a:lnTo>
                <a:lnTo>
                  <a:pt x="395" y="726"/>
                </a:lnTo>
                <a:lnTo>
                  <a:pt x="411" y="702"/>
                </a:lnTo>
                <a:lnTo>
                  <a:pt x="414" y="649"/>
                </a:lnTo>
                <a:lnTo>
                  <a:pt x="455" y="644"/>
                </a:lnTo>
                <a:lnTo>
                  <a:pt x="449" y="701"/>
                </a:lnTo>
                <a:lnTo>
                  <a:pt x="496" y="619"/>
                </a:lnTo>
                <a:lnTo>
                  <a:pt x="497" y="700"/>
                </a:lnTo>
                <a:moveTo>
                  <a:pt x="690" y="859"/>
                </a:moveTo>
                <a:lnTo>
                  <a:pt x="702" y="916"/>
                </a:lnTo>
                <a:lnTo>
                  <a:pt x="710" y="963"/>
                </a:lnTo>
                <a:lnTo>
                  <a:pt x="690" y="1041"/>
                </a:lnTo>
                <a:lnTo>
                  <a:pt x="657" y="954"/>
                </a:lnTo>
                <a:lnTo>
                  <a:pt x="624" y="998"/>
                </a:lnTo>
                <a:lnTo>
                  <a:pt x="652" y="1060"/>
                </a:lnTo>
                <a:lnTo>
                  <a:pt x="633" y="1100"/>
                </a:lnTo>
                <a:lnTo>
                  <a:pt x="542" y="1051"/>
                </a:lnTo>
                <a:lnTo>
                  <a:pt x="517" y="989"/>
                </a:lnTo>
                <a:lnTo>
                  <a:pt x="537" y="949"/>
                </a:lnTo>
                <a:lnTo>
                  <a:pt x="487" y="908"/>
                </a:lnTo>
                <a:lnTo>
                  <a:pt x="466" y="944"/>
                </a:lnTo>
                <a:lnTo>
                  <a:pt x="430" y="940"/>
                </a:lnTo>
                <a:lnTo>
                  <a:pt x="378" y="988"/>
                </a:lnTo>
                <a:lnTo>
                  <a:pt x="364" y="963"/>
                </a:lnTo>
                <a:lnTo>
                  <a:pt x="388" y="891"/>
                </a:lnTo>
                <a:lnTo>
                  <a:pt x="433" y="867"/>
                </a:lnTo>
                <a:lnTo>
                  <a:pt x="472" y="835"/>
                </a:lnTo>
                <a:lnTo>
                  <a:pt x="501" y="874"/>
                </a:lnTo>
                <a:lnTo>
                  <a:pt x="557" y="850"/>
                </a:lnTo>
                <a:lnTo>
                  <a:pt x="566" y="812"/>
                </a:lnTo>
                <a:lnTo>
                  <a:pt x="619" y="810"/>
                </a:lnTo>
                <a:lnTo>
                  <a:pt x="608" y="744"/>
                </a:lnTo>
                <a:lnTo>
                  <a:pt x="673" y="785"/>
                </a:lnTo>
                <a:lnTo>
                  <a:pt x="683" y="828"/>
                </a:lnTo>
                <a:lnTo>
                  <a:pt x="690" y="859"/>
                </a:lnTo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5" name="Freeform 148">
            <a:extLst>
              <a:ext uri="{FF2B5EF4-FFF2-40B4-BE49-F238E27FC236}">
                <a16:creationId xmlns:a16="http://schemas.microsoft.com/office/drawing/2014/main" id="{B2E09E01-1074-4A87-93A7-C2D98FFB4C39}"/>
              </a:ext>
            </a:extLst>
          </p:cNvPr>
          <p:cNvSpPr>
            <a:spLocks/>
          </p:cNvSpPr>
          <p:nvPr/>
        </p:nvSpPr>
        <p:spPr bwMode="auto">
          <a:xfrm>
            <a:off x="11742373" y="4777693"/>
            <a:ext cx="91948" cy="55169"/>
          </a:xfrm>
          <a:custGeom>
            <a:avLst/>
            <a:gdLst>
              <a:gd name="T0" fmla="*/ 68 w 75"/>
              <a:gd name="T1" fmla="*/ 27 h 45"/>
              <a:gd name="T2" fmla="*/ 58 w 75"/>
              <a:gd name="T3" fmla="*/ 29 h 45"/>
              <a:gd name="T4" fmla="*/ 54 w 75"/>
              <a:gd name="T5" fmla="*/ 35 h 45"/>
              <a:gd name="T6" fmla="*/ 44 w 75"/>
              <a:gd name="T7" fmla="*/ 40 h 45"/>
              <a:gd name="T8" fmla="*/ 34 w 75"/>
              <a:gd name="T9" fmla="*/ 45 h 45"/>
              <a:gd name="T10" fmla="*/ 25 w 75"/>
              <a:gd name="T11" fmla="*/ 45 h 45"/>
              <a:gd name="T12" fmla="*/ 10 w 75"/>
              <a:gd name="T13" fmla="*/ 39 h 45"/>
              <a:gd name="T14" fmla="*/ 0 w 75"/>
              <a:gd name="T15" fmla="*/ 33 h 45"/>
              <a:gd name="T16" fmla="*/ 2 w 75"/>
              <a:gd name="T17" fmla="*/ 26 h 45"/>
              <a:gd name="T18" fmla="*/ 18 w 75"/>
              <a:gd name="T19" fmla="*/ 29 h 45"/>
              <a:gd name="T20" fmla="*/ 28 w 75"/>
              <a:gd name="T21" fmla="*/ 28 h 45"/>
              <a:gd name="T22" fmla="*/ 31 w 75"/>
              <a:gd name="T23" fmla="*/ 18 h 45"/>
              <a:gd name="T24" fmla="*/ 34 w 75"/>
              <a:gd name="T25" fmla="*/ 17 h 45"/>
              <a:gd name="T26" fmla="*/ 35 w 75"/>
              <a:gd name="T27" fmla="*/ 28 h 45"/>
              <a:gd name="T28" fmla="*/ 46 w 75"/>
              <a:gd name="T29" fmla="*/ 27 h 45"/>
              <a:gd name="T30" fmla="*/ 51 w 75"/>
              <a:gd name="T31" fmla="*/ 20 h 45"/>
              <a:gd name="T32" fmla="*/ 62 w 75"/>
              <a:gd name="T33" fmla="*/ 12 h 45"/>
              <a:gd name="T34" fmla="*/ 61 w 75"/>
              <a:gd name="T35" fmla="*/ 0 h 45"/>
              <a:gd name="T36" fmla="*/ 72 w 75"/>
              <a:gd name="T37" fmla="*/ 0 h 45"/>
              <a:gd name="T38" fmla="*/ 75 w 75"/>
              <a:gd name="T39" fmla="*/ 3 h 45"/>
              <a:gd name="T40" fmla="*/ 74 w 75"/>
              <a:gd name="T41" fmla="*/ 15 h 45"/>
              <a:gd name="T42" fmla="*/ 68 w 75"/>
              <a:gd name="T43" fmla="*/ 2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5" h="45">
                <a:moveTo>
                  <a:pt x="68" y="27"/>
                </a:moveTo>
                <a:lnTo>
                  <a:pt x="58" y="29"/>
                </a:lnTo>
                <a:lnTo>
                  <a:pt x="54" y="35"/>
                </a:lnTo>
                <a:lnTo>
                  <a:pt x="44" y="40"/>
                </a:lnTo>
                <a:lnTo>
                  <a:pt x="34" y="45"/>
                </a:lnTo>
                <a:lnTo>
                  <a:pt x="25" y="45"/>
                </a:lnTo>
                <a:lnTo>
                  <a:pt x="10" y="39"/>
                </a:lnTo>
                <a:lnTo>
                  <a:pt x="0" y="33"/>
                </a:lnTo>
                <a:lnTo>
                  <a:pt x="2" y="26"/>
                </a:lnTo>
                <a:lnTo>
                  <a:pt x="18" y="29"/>
                </a:lnTo>
                <a:lnTo>
                  <a:pt x="28" y="28"/>
                </a:lnTo>
                <a:lnTo>
                  <a:pt x="31" y="18"/>
                </a:lnTo>
                <a:lnTo>
                  <a:pt x="34" y="17"/>
                </a:lnTo>
                <a:lnTo>
                  <a:pt x="35" y="28"/>
                </a:lnTo>
                <a:lnTo>
                  <a:pt x="46" y="27"/>
                </a:lnTo>
                <a:lnTo>
                  <a:pt x="51" y="20"/>
                </a:lnTo>
                <a:lnTo>
                  <a:pt x="62" y="12"/>
                </a:lnTo>
                <a:lnTo>
                  <a:pt x="61" y="0"/>
                </a:lnTo>
                <a:lnTo>
                  <a:pt x="72" y="0"/>
                </a:lnTo>
                <a:lnTo>
                  <a:pt x="75" y="3"/>
                </a:lnTo>
                <a:lnTo>
                  <a:pt x="74" y="15"/>
                </a:lnTo>
                <a:lnTo>
                  <a:pt x="68" y="27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6" name="Freeform 149">
            <a:extLst>
              <a:ext uri="{FF2B5EF4-FFF2-40B4-BE49-F238E27FC236}">
                <a16:creationId xmlns:a16="http://schemas.microsoft.com/office/drawing/2014/main" id="{45D7D5F2-8DB7-4F0D-B2F7-CE3D4DC41AFA}"/>
              </a:ext>
            </a:extLst>
          </p:cNvPr>
          <p:cNvSpPr>
            <a:spLocks/>
          </p:cNvSpPr>
          <p:nvPr/>
        </p:nvSpPr>
        <p:spPr bwMode="auto">
          <a:xfrm>
            <a:off x="11571962" y="4737235"/>
            <a:ext cx="215771" cy="205964"/>
          </a:xfrm>
          <a:custGeom>
            <a:avLst/>
            <a:gdLst>
              <a:gd name="T0" fmla="*/ 116 w 176"/>
              <a:gd name="T1" fmla="*/ 100 h 168"/>
              <a:gd name="T2" fmla="*/ 131 w 176"/>
              <a:gd name="T3" fmla="*/ 114 h 168"/>
              <a:gd name="T4" fmla="*/ 141 w 176"/>
              <a:gd name="T5" fmla="*/ 136 h 168"/>
              <a:gd name="T6" fmla="*/ 151 w 176"/>
              <a:gd name="T7" fmla="*/ 135 h 168"/>
              <a:gd name="T8" fmla="*/ 149 w 176"/>
              <a:gd name="T9" fmla="*/ 144 h 168"/>
              <a:gd name="T10" fmla="*/ 163 w 176"/>
              <a:gd name="T11" fmla="*/ 148 h 168"/>
              <a:gd name="T12" fmla="*/ 157 w 176"/>
              <a:gd name="T13" fmla="*/ 151 h 168"/>
              <a:gd name="T14" fmla="*/ 176 w 176"/>
              <a:gd name="T15" fmla="*/ 160 h 168"/>
              <a:gd name="T16" fmla="*/ 173 w 176"/>
              <a:gd name="T17" fmla="*/ 166 h 168"/>
              <a:gd name="T18" fmla="*/ 161 w 176"/>
              <a:gd name="T19" fmla="*/ 168 h 168"/>
              <a:gd name="T20" fmla="*/ 157 w 176"/>
              <a:gd name="T21" fmla="*/ 162 h 168"/>
              <a:gd name="T22" fmla="*/ 141 w 176"/>
              <a:gd name="T23" fmla="*/ 160 h 168"/>
              <a:gd name="T24" fmla="*/ 123 w 176"/>
              <a:gd name="T25" fmla="*/ 157 h 168"/>
              <a:gd name="T26" fmla="*/ 111 w 176"/>
              <a:gd name="T27" fmla="*/ 144 h 168"/>
              <a:gd name="T28" fmla="*/ 101 w 176"/>
              <a:gd name="T29" fmla="*/ 132 h 168"/>
              <a:gd name="T30" fmla="*/ 93 w 176"/>
              <a:gd name="T31" fmla="*/ 114 h 168"/>
              <a:gd name="T32" fmla="*/ 70 w 176"/>
              <a:gd name="T33" fmla="*/ 105 h 168"/>
              <a:gd name="T34" fmla="*/ 54 w 176"/>
              <a:gd name="T35" fmla="*/ 111 h 168"/>
              <a:gd name="T36" fmla="*/ 43 w 176"/>
              <a:gd name="T37" fmla="*/ 118 h 168"/>
              <a:gd name="T38" fmla="*/ 43 w 176"/>
              <a:gd name="T39" fmla="*/ 133 h 168"/>
              <a:gd name="T40" fmla="*/ 28 w 176"/>
              <a:gd name="T41" fmla="*/ 140 h 168"/>
              <a:gd name="T42" fmla="*/ 19 w 176"/>
              <a:gd name="T43" fmla="*/ 137 h 168"/>
              <a:gd name="T44" fmla="*/ 0 w 176"/>
              <a:gd name="T45" fmla="*/ 136 h 168"/>
              <a:gd name="T46" fmla="*/ 5 w 176"/>
              <a:gd name="T47" fmla="*/ 68 h 168"/>
              <a:gd name="T48" fmla="*/ 7 w 176"/>
              <a:gd name="T49" fmla="*/ 0 h 168"/>
              <a:gd name="T50" fmla="*/ 39 w 176"/>
              <a:gd name="T51" fmla="*/ 15 h 168"/>
              <a:gd name="T52" fmla="*/ 72 w 176"/>
              <a:gd name="T53" fmla="*/ 27 h 168"/>
              <a:gd name="T54" fmla="*/ 84 w 176"/>
              <a:gd name="T55" fmla="*/ 37 h 168"/>
              <a:gd name="T56" fmla="*/ 94 w 176"/>
              <a:gd name="T57" fmla="*/ 48 h 168"/>
              <a:gd name="T58" fmla="*/ 96 w 176"/>
              <a:gd name="T59" fmla="*/ 60 h 168"/>
              <a:gd name="T60" fmla="*/ 126 w 176"/>
              <a:gd name="T61" fmla="*/ 73 h 168"/>
              <a:gd name="T62" fmla="*/ 130 w 176"/>
              <a:gd name="T63" fmla="*/ 84 h 168"/>
              <a:gd name="T64" fmla="*/ 113 w 176"/>
              <a:gd name="T65" fmla="*/ 86 h 168"/>
              <a:gd name="T66" fmla="*/ 116 w 176"/>
              <a:gd name="T67" fmla="*/ 10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8">
                <a:moveTo>
                  <a:pt x="116" y="100"/>
                </a:moveTo>
                <a:lnTo>
                  <a:pt x="131" y="114"/>
                </a:lnTo>
                <a:lnTo>
                  <a:pt x="141" y="136"/>
                </a:lnTo>
                <a:lnTo>
                  <a:pt x="151" y="135"/>
                </a:lnTo>
                <a:lnTo>
                  <a:pt x="149" y="144"/>
                </a:lnTo>
                <a:lnTo>
                  <a:pt x="163" y="148"/>
                </a:lnTo>
                <a:lnTo>
                  <a:pt x="157" y="151"/>
                </a:lnTo>
                <a:lnTo>
                  <a:pt x="176" y="160"/>
                </a:lnTo>
                <a:lnTo>
                  <a:pt x="173" y="166"/>
                </a:lnTo>
                <a:lnTo>
                  <a:pt x="161" y="168"/>
                </a:lnTo>
                <a:lnTo>
                  <a:pt x="157" y="162"/>
                </a:lnTo>
                <a:lnTo>
                  <a:pt x="141" y="160"/>
                </a:lnTo>
                <a:lnTo>
                  <a:pt x="123" y="157"/>
                </a:lnTo>
                <a:lnTo>
                  <a:pt x="111" y="144"/>
                </a:lnTo>
                <a:lnTo>
                  <a:pt x="101" y="132"/>
                </a:lnTo>
                <a:lnTo>
                  <a:pt x="93" y="114"/>
                </a:lnTo>
                <a:lnTo>
                  <a:pt x="70" y="105"/>
                </a:lnTo>
                <a:lnTo>
                  <a:pt x="54" y="111"/>
                </a:lnTo>
                <a:lnTo>
                  <a:pt x="43" y="118"/>
                </a:lnTo>
                <a:lnTo>
                  <a:pt x="43" y="133"/>
                </a:lnTo>
                <a:lnTo>
                  <a:pt x="28" y="140"/>
                </a:lnTo>
                <a:lnTo>
                  <a:pt x="19" y="137"/>
                </a:lnTo>
                <a:lnTo>
                  <a:pt x="0" y="136"/>
                </a:lnTo>
                <a:lnTo>
                  <a:pt x="5" y="68"/>
                </a:lnTo>
                <a:lnTo>
                  <a:pt x="7" y="0"/>
                </a:lnTo>
                <a:lnTo>
                  <a:pt x="39" y="15"/>
                </a:lnTo>
                <a:lnTo>
                  <a:pt x="72" y="27"/>
                </a:lnTo>
                <a:lnTo>
                  <a:pt x="84" y="37"/>
                </a:lnTo>
                <a:lnTo>
                  <a:pt x="94" y="48"/>
                </a:lnTo>
                <a:lnTo>
                  <a:pt x="96" y="60"/>
                </a:lnTo>
                <a:lnTo>
                  <a:pt x="126" y="73"/>
                </a:lnTo>
                <a:lnTo>
                  <a:pt x="130" y="84"/>
                </a:lnTo>
                <a:lnTo>
                  <a:pt x="113" y="86"/>
                </a:lnTo>
                <a:lnTo>
                  <a:pt x="116" y="10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8" name="Freeform 151">
            <a:extLst>
              <a:ext uri="{FF2B5EF4-FFF2-40B4-BE49-F238E27FC236}">
                <a16:creationId xmlns:a16="http://schemas.microsoft.com/office/drawing/2014/main" id="{15711354-F336-4640-97D2-41E33AA31110}"/>
              </a:ext>
            </a:extLst>
          </p:cNvPr>
          <p:cNvSpPr>
            <a:spLocks/>
          </p:cNvSpPr>
          <p:nvPr/>
        </p:nvSpPr>
        <p:spPr bwMode="auto">
          <a:xfrm>
            <a:off x="8674988" y="3284456"/>
            <a:ext cx="198608" cy="143439"/>
          </a:xfrm>
          <a:custGeom>
            <a:avLst/>
            <a:gdLst>
              <a:gd name="T0" fmla="*/ 18 w 162"/>
              <a:gd name="T1" fmla="*/ 75 h 117"/>
              <a:gd name="T2" fmla="*/ 11 w 162"/>
              <a:gd name="T3" fmla="*/ 62 h 117"/>
              <a:gd name="T4" fmla="*/ 11 w 162"/>
              <a:gd name="T5" fmla="*/ 55 h 117"/>
              <a:gd name="T6" fmla="*/ 6 w 162"/>
              <a:gd name="T7" fmla="*/ 44 h 117"/>
              <a:gd name="T8" fmla="*/ 0 w 162"/>
              <a:gd name="T9" fmla="*/ 37 h 117"/>
              <a:gd name="T10" fmla="*/ 4 w 162"/>
              <a:gd name="T11" fmla="*/ 32 h 117"/>
              <a:gd name="T12" fmla="*/ 0 w 162"/>
              <a:gd name="T13" fmla="*/ 22 h 117"/>
              <a:gd name="T14" fmla="*/ 10 w 162"/>
              <a:gd name="T15" fmla="*/ 16 h 117"/>
              <a:gd name="T16" fmla="*/ 33 w 162"/>
              <a:gd name="T17" fmla="*/ 7 h 117"/>
              <a:gd name="T18" fmla="*/ 52 w 162"/>
              <a:gd name="T19" fmla="*/ 0 h 117"/>
              <a:gd name="T20" fmla="*/ 67 w 162"/>
              <a:gd name="T21" fmla="*/ 3 h 117"/>
              <a:gd name="T22" fmla="*/ 69 w 162"/>
              <a:gd name="T23" fmla="*/ 8 h 117"/>
              <a:gd name="T24" fmla="*/ 84 w 162"/>
              <a:gd name="T25" fmla="*/ 8 h 117"/>
              <a:gd name="T26" fmla="*/ 103 w 162"/>
              <a:gd name="T27" fmla="*/ 10 h 117"/>
              <a:gd name="T28" fmla="*/ 132 w 162"/>
              <a:gd name="T29" fmla="*/ 10 h 117"/>
              <a:gd name="T30" fmla="*/ 140 w 162"/>
              <a:gd name="T31" fmla="*/ 12 h 117"/>
              <a:gd name="T32" fmla="*/ 145 w 162"/>
              <a:gd name="T33" fmla="*/ 18 h 117"/>
              <a:gd name="T34" fmla="*/ 147 w 162"/>
              <a:gd name="T35" fmla="*/ 27 h 117"/>
              <a:gd name="T36" fmla="*/ 152 w 162"/>
              <a:gd name="T37" fmla="*/ 35 h 117"/>
              <a:gd name="T38" fmla="*/ 153 w 162"/>
              <a:gd name="T39" fmla="*/ 43 h 117"/>
              <a:gd name="T40" fmla="*/ 144 w 162"/>
              <a:gd name="T41" fmla="*/ 47 h 117"/>
              <a:gd name="T42" fmla="*/ 150 w 162"/>
              <a:gd name="T43" fmla="*/ 56 h 117"/>
              <a:gd name="T44" fmla="*/ 152 w 162"/>
              <a:gd name="T45" fmla="*/ 65 h 117"/>
              <a:gd name="T46" fmla="*/ 162 w 162"/>
              <a:gd name="T47" fmla="*/ 83 h 117"/>
              <a:gd name="T48" fmla="*/ 161 w 162"/>
              <a:gd name="T49" fmla="*/ 89 h 117"/>
              <a:gd name="T50" fmla="*/ 154 w 162"/>
              <a:gd name="T51" fmla="*/ 91 h 117"/>
              <a:gd name="T52" fmla="*/ 141 w 162"/>
              <a:gd name="T53" fmla="*/ 108 h 117"/>
              <a:gd name="T54" fmla="*/ 146 w 162"/>
              <a:gd name="T55" fmla="*/ 117 h 117"/>
              <a:gd name="T56" fmla="*/ 143 w 162"/>
              <a:gd name="T57" fmla="*/ 116 h 117"/>
              <a:gd name="T58" fmla="*/ 127 w 162"/>
              <a:gd name="T59" fmla="*/ 108 h 117"/>
              <a:gd name="T60" fmla="*/ 115 w 162"/>
              <a:gd name="T61" fmla="*/ 110 h 117"/>
              <a:gd name="T62" fmla="*/ 107 w 162"/>
              <a:gd name="T63" fmla="*/ 109 h 117"/>
              <a:gd name="T64" fmla="*/ 98 w 162"/>
              <a:gd name="T65" fmla="*/ 113 h 117"/>
              <a:gd name="T66" fmla="*/ 90 w 162"/>
              <a:gd name="T67" fmla="*/ 106 h 117"/>
              <a:gd name="T68" fmla="*/ 83 w 162"/>
              <a:gd name="T69" fmla="*/ 109 h 117"/>
              <a:gd name="T70" fmla="*/ 82 w 162"/>
              <a:gd name="T71" fmla="*/ 107 h 117"/>
              <a:gd name="T72" fmla="*/ 74 w 162"/>
              <a:gd name="T73" fmla="*/ 97 h 117"/>
              <a:gd name="T74" fmla="*/ 62 w 162"/>
              <a:gd name="T75" fmla="*/ 96 h 117"/>
              <a:gd name="T76" fmla="*/ 60 w 162"/>
              <a:gd name="T77" fmla="*/ 90 h 117"/>
              <a:gd name="T78" fmla="*/ 49 w 162"/>
              <a:gd name="T79" fmla="*/ 88 h 117"/>
              <a:gd name="T80" fmla="*/ 47 w 162"/>
              <a:gd name="T81" fmla="*/ 93 h 117"/>
              <a:gd name="T82" fmla="*/ 38 w 162"/>
              <a:gd name="T83" fmla="*/ 89 h 117"/>
              <a:gd name="T84" fmla="*/ 38 w 162"/>
              <a:gd name="T85" fmla="*/ 83 h 117"/>
              <a:gd name="T86" fmla="*/ 26 w 162"/>
              <a:gd name="T87" fmla="*/ 81 h 117"/>
              <a:gd name="T88" fmla="*/ 18 w 162"/>
              <a:gd name="T89" fmla="*/ 75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2" h="117">
                <a:moveTo>
                  <a:pt x="18" y="75"/>
                </a:moveTo>
                <a:lnTo>
                  <a:pt x="11" y="62"/>
                </a:lnTo>
                <a:lnTo>
                  <a:pt x="11" y="55"/>
                </a:lnTo>
                <a:lnTo>
                  <a:pt x="6" y="44"/>
                </a:lnTo>
                <a:lnTo>
                  <a:pt x="0" y="37"/>
                </a:lnTo>
                <a:lnTo>
                  <a:pt x="4" y="32"/>
                </a:lnTo>
                <a:lnTo>
                  <a:pt x="0" y="22"/>
                </a:lnTo>
                <a:lnTo>
                  <a:pt x="10" y="16"/>
                </a:lnTo>
                <a:lnTo>
                  <a:pt x="33" y="7"/>
                </a:lnTo>
                <a:lnTo>
                  <a:pt x="52" y="0"/>
                </a:lnTo>
                <a:lnTo>
                  <a:pt x="67" y="3"/>
                </a:lnTo>
                <a:lnTo>
                  <a:pt x="69" y="8"/>
                </a:lnTo>
                <a:lnTo>
                  <a:pt x="84" y="8"/>
                </a:lnTo>
                <a:lnTo>
                  <a:pt x="103" y="10"/>
                </a:lnTo>
                <a:lnTo>
                  <a:pt x="132" y="10"/>
                </a:lnTo>
                <a:lnTo>
                  <a:pt x="140" y="12"/>
                </a:lnTo>
                <a:lnTo>
                  <a:pt x="145" y="18"/>
                </a:lnTo>
                <a:lnTo>
                  <a:pt x="147" y="27"/>
                </a:lnTo>
                <a:lnTo>
                  <a:pt x="152" y="35"/>
                </a:lnTo>
                <a:lnTo>
                  <a:pt x="153" y="43"/>
                </a:lnTo>
                <a:lnTo>
                  <a:pt x="144" y="47"/>
                </a:lnTo>
                <a:lnTo>
                  <a:pt x="150" y="56"/>
                </a:lnTo>
                <a:lnTo>
                  <a:pt x="152" y="65"/>
                </a:lnTo>
                <a:lnTo>
                  <a:pt x="162" y="83"/>
                </a:lnTo>
                <a:lnTo>
                  <a:pt x="161" y="89"/>
                </a:lnTo>
                <a:lnTo>
                  <a:pt x="154" y="91"/>
                </a:lnTo>
                <a:lnTo>
                  <a:pt x="141" y="108"/>
                </a:lnTo>
                <a:lnTo>
                  <a:pt x="146" y="117"/>
                </a:lnTo>
                <a:lnTo>
                  <a:pt x="143" y="116"/>
                </a:lnTo>
                <a:lnTo>
                  <a:pt x="127" y="108"/>
                </a:lnTo>
                <a:lnTo>
                  <a:pt x="115" y="110"/>
                </a:lnTo>
                <a:lnTo>
                  <a:pt x="107" y="109"/>
                </a:lnTo>
                <a:lnTo>
                  <a:pt x="98" y="113"/>
                </a:lnTo>
                <a:lnTo>
                  <a:pt x="90" y="106"/>
                </a:lnTo>
                <a:lnTo>
                  <a:pt x="83" y="109"/>
                </a:lnTo>
                <a:lnTo>
                  <a:pt x="82" y="107"/>
                </a:lnTo>
                <a:lnTo>
                  <a:pt x="74" y="97"/>
                </a:lnTo>
                <a:lnTo>
                  <a:pt x="62" y="96"/>
                </a:lnTo>
                <a:lnTo>
                  <a:pt x="60" y="90"/>
                </a:lnTo>
                <a:lnTo>
                  <a:pt x="49" y="88"/>
                </a:lnTo>
                <a:lnTo>
                  <a:pt x="47" y="93"/>
                </a:lnTo>
                <a:lnTo>
                  <a:pt x="38" y="89"/>
                </a:lnTo>
                <a:lnTo>
                  <a:pt x="38" y="83"/>
                </a:lnTo>
                <a:lnTo>
                  <a:pt x="26" y="81"/>
                </a:lnTo>
                <a:lnTo>
                  <a:pt x="18" y="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9" name="Freeform 152">
            <a:extLst>
              <a:ext uri="{FF2B5EF4-FFF2-40B4-BE49-F238E27FC236}">
                <a16:creationId xmlns:a16="http://schemas.microsoft.com/office/drawing/2014/main" id="{64B50C45-FEBE-4724-990E-139074E917AD}"/>
              </a:ext>
            </a:extLst>
          </p:cNvPr>
          <p:cNvSpPr>
            <a:spLocks/>
          </p:cNvSpPr>
          <p:nvPr/>
        </p:nvSpPr>
        <p:spPr bwMode="auto">
          <a:xfrm>
            <a:off x="6913264" y="4200259"/>
            <a:ext cx="36780" cy="13486"/>
          </a:xfrm>
          <a:custGeom>
            <a:avLst/>
            <a:gdLst>
              <a:gd name="T0" fmla="*/ 18 w 30"/>
              <a:gd name="T1" fmla="*/ 0 h 11"/>
              <a:gd name="T2" fmla="*/ 27 w 30"/>
              <a:gd name="T3" fmla="*/ 1 h 11"/>
              <a:gd name="T4" fmla="*/ 30 w 30"/>
              <a:gd name="T5" fmla="*/ 6 h 11"/>
              <a:gd name="T6" fmla="*/ 24 w 30"/>
              <a:gd name="T7" fmla="*/ 11 h 11"/>
              <a:gd name="T8" fmla="*/ 11 w 30"/>
              <a:gd name="T9" fmla="*/ 11 h 11"/>
              <a:gd name="T10" fmla="*/ 0 w 30"/>
              <a:gd name="T11" fmla="*/ 11 h 11"/>
              <a:gd name="T12" fmla="*/ 0 w 30"/>
              <a:gd name="T13" fmla="*/ 3 h 11"/>
              <a:gd name="T14" fmla="*/ 3 w 30"/>
              <a:gd name="T15" fmla="*/ 0 h 11"/>
              <a:gd name="T16" fmla="*/ 18 w 30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11">
                <a:moveTo>
                  <a:pt x="18" y="0"/>
                </a:moveTo>
                <a:lnTo>
                  <a:pt x="27" y="1"/>
                </a:lnTo>
                <a:lnTo>
                  <a:pt x="30" y="6"/>
                </a:lnTo>
                <a:lnTo>
                  <a:pt x="24" y="11"/>
                </a:lnTo>
                <a:lnTo>
                  <a:pt x="11" y="11"/>
                </a:lnTo>
                <a:lnTo>
                  <a:pt x="0" y="11"/>
                </a:lnTo>
                <a:lnTo>
                  <a:pt x="0" y="3"/>
                </a:lnTo>
                <a:lnTo>
                  <a:pt x="3" y="0"/>
                </a:lnTo>
                <a:lnTo>
                  <a:pt x="18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0" name="Freeform 153">
            <a:extLst>
              <a:ext uri="{FF2B5EF4-FFF2-40B4-BE49-F238E27FC236}">
                <a16:creationId xmlns:a16="http://schemas.microsoft.com/office/drawing/2014/main" id="{2721B6D6-4A99-4E08-AE3B-2E9AF9AF4426}"/>
              </a:ext>
            </a:extLst>
          </p:cNvPr>
          <p:cNvSpPr>
            <a:spLocks/>
          </p:cNvSpPr>
          <p:nvPr/>
        </p:nvSpPr>
        <p:spPr bwMode="auto">
          <a:xfrm>
            <a:off x="10984722" y="3578691"/>
            <a:ext cx="104208" cy="134857"/>
          </a:xfrm>
          <a:custGeom>
            <a:avLst/>
            <a:gdLst>
              <a:gd name="T0" fmla="*/ 81 w 85"/>
              <a:gd name="T1" fmla="*/ 12 h 110"/>
              <a:gd name="T2" fmla="*/ 85 w 85"/>
              <a:gd name="T3" fmla="*/ 16 h 110"/>
              <a:gd name="T4" fmla="*/ 78 w 85"/>
              <a:gd name="T5" fmla="*/ 14 h 110"/>
              <a:gd name="T6" fmla="*/ 75 w 85"/>
              <a:gd name="T7" fmla="*/ 21 h 110"/>
              <a:gd name="T8" fmla="*/ 74 w 85"/>
              <a:gd name="T9" fmla="*/ 28 h 110"/>
              <a:gd name="T10" fmla="*/ 82 w 85"/>
              <a:gd name="T11" fmla="*/ 43 h 110"/>
              <a:gd name="T12" fmla="*/ 76 w 85"/>
              <a:gd name="T13" fmla="*/ 48 h 110"/>
              <a:gd name="T14" fmla="*/ 75 w 85"/>
              <a:gd name="T15" fmla="*/ 52 h 110"/>
              <a:gd name="T16" fmla="*/ 72 w 85"/>
              <a:gd name="T17" fmla="*/ 58 h 110"/>
              <a:gd name="T18" fmla="*/ 62 w 85"/>
              <a:gd name="T19" fmla="*/ 61 h 110"/>
              <a:gd name="T20" fmla="*/ 58 w 85"/>
              <a:gd name="T21" fmla="*/ 66 h 110"/>
              <a:gd name="T22" fmla="*/ 61 w 85"/>
              <a:gd name="T23" fmla="*/ 75 h 110"/>
              <a:gd name="T24" fmla="*/ 61 w 85"/>
              <a:gd name="T25" fmla="*/ 78 h 110"/>
              <a:gd name="T26" fmla="*/ 69 w 85"/>
              <a:gd name="T27" fmla="*/ 81 h 110"/>
              <a:gd name="T28" fmla="*/ 83 w 85"/>
              <a:gd name="T29" fmla="*/ 90 h 110"/>
              <a:gd name="T30" fmla="*/ 83 w 85"/>
              <a:gd name="T31" fmla="*/ 95 h 110"/>
              <a:gd name="T32" fmla="*/ 76 w 85"/>
              <a:gd name="T33" fmla="*/ 96 h 110"/>
              <a:gd name="T34" fmla="*/ 65 w 85"/>
              <a:gd name="T35" fmla="*/ 97 h 110"/>
              <a:gd name="T36" fmla="*/ 62 w 85"/>
              <a:gd name="T37" fmla="*/ 107 h 110"/>
              <a:gd name="T38" fmla="*/ 55 w 85"/>
              <a:gd name="T39" fmla="*/ 106 h 110"/>
              <a:gd name="T40" fmla="*/ 54 w 85"/>
              <a:gd name="T41" fmla="*/ 108 h 110"/>
              <a:gd name="T42" fmla="*/ 44 w 85"/>
              <a:gd name="T43" fmla="*/ 104 h 110"/>
              <a:gd name="T44" fmla="*/ 44 w 85"/>
              <a:gd name="T45" fmla="*/ 108 h 110"/>
              <a:gd name="T46" fmla="*/ 40 w 85"/>
              <a:gd name="T47" fmla="*/ 110 h 110"/>
              <a:gd name="T48" fmla="*/ 37 w 85"/>
              <a:gd name="T49" fmla="*/ 106 h 110"/>
              <a:gd name="T50" fmla="*/ 32 w 85"/>
              <a:gd name="T51" fmla="*/ 104 h 110"/>
              <a:gd name="T52" fmla="*/ 26 w 85"/>
              <a:gd name="T53" fmla="*/ 100 h 110"/>
              <a:gd name="T54" fmla="*/ 26 w 85"/>
              <a:gd name="T55" fmla="*/ 91 h 110"/>
              <a:gd name="T56" fmla="*/ 29 w 85"/>
              <a:gd name="T57" fmla="*/ 89 h 110"/>
              <a:gd name="T58" fmla="*/ 26 w 85"/>
              <a:gd name="T59" fmla="*/ 85 h 110"/>
              <a:gd name="T60" fmla="*/ 25 w 85"/>
              <a:gd name="T61" fmla="*/ 74 h 110"/>
              <a:gd name="T62" fmla="*/ 22 w 85"/>
              <a:gd name="T63" fmla="*/ 71 h 110"/>
              <a:gd name="T64" fmla="*/ 11 w 85"/>
              <a:gd name="T65" fmla="*/ 68 h 110"/>
              <a:gd name="T66" fmla="*/ 0 w 85"/>
              <a:gd name="T67" fmla="*/ 63 h 110"/>
              <a:gd name="T68" fmla="*/ 8 w 85"/>
              <a:gd name="T69" fmla="*/ 50 h 110"/>
              <a:gd name="T70" fmla="*/ 20 w 85"/>
              <a:gd name="T71" fmla="*/ 39 h 110"/>
              <a:gd name="T72" fmla="*/ 24 w 85"/>
              <a:gd name="T73" fmla="*/ 24 h 110"/>
              <a:gd name="T74" fmla="*/ 36 w 85"/>
              <a:gd name="T75" fmla="*/ 31 h 110"/>
              <a:gd name="T76" fmla="*/ 51 w 85"/>
              <a:gd name="T77" fmla="*/ 31 h 110"/>
              <a:gd name="T78" fmla="*/ 42 w 85"/>
              <a:gd name="T79" fmla="*/ 20 h 110"/>
              <a:gd name="T80" fmla="*/ 63 w 85"/>
              <a:gd name="T81" fmla="*/ 11 h 110"/>
              <a:gd name="T82" fmla="*/ 63 w 85"/>
              <a:gd name="T83" fmla="*/ 0 h 110"/>
              <a:gd name="T84" fmla="*/ 81 w 85"/>
              <a:gd name="T85" fmla="*/ 12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" h="110">
                <a:moveTo>
                  <a:pt x="81" y="12"/>
                </a:moveTo>
                <a:lnTo>
                  <a:pt x="85" y="16"/>
                </a:lnTo>
                <a:lnTo>
                  <a:pt x="78" y="14"/>
                </a:lnTo>
                <a:lnTo>
                  <a:pt x="75" y="21"/>
                </a:lnTo>
                <a:lnTo>
                  <a:pt x="74" y="28"/>
                </a:lnTo>
                <a:lnTo>
                  <a:pt x="82" y="43"/>
                </a:lnTo>
                <a:lnTo>
                  <a:pt x="76" y="48"/>
                </a:lnTo>
                <a:lnTo>
                  <a:pt x="75" y="52"/>
                </a:lnTo>
                <a:lnTo>
                  <a:pt x="72" y="58"/>
                </a:lnTo>
                <a:lnTo>
                  <a:pt x="62" y="61"/>
                </a:lnTo>
                <a:lnTo>
                  <a:pt x="58" y="66"/>
                </a:lnTo>
                <a:lnTo>
                  <a:pt x="61" y="75"/>
                </a:lnTo>
                <a:lnTo>
                  <a:pt x="61" y="78"/>
                </a:lnTo>
                <a:lnTo>
                  <a:pt x="69" y="81"/>
                </a:lnTo>
                <a:lnTo>
                  <a:pt x="83" y="90"/>
                </a:lnTo>
                <a:lnTo>
                  <a:pt x="83" y="95"/>
                </a:lnTo>
                <a:lnTo>
                  <a:pt x="76" y="96"/>
                </a:lnTo>
                <a:lnTo>
                  <a:pt x="65" y="97"/>
                </a:lnTo>
                <a:lnTo>
                  <a:pt x="62" y="107"/>
                </a:lnTo>
                <a:lnTo>
                  <a:pt x="55" y="106"/>
                </a:lnTo>
                <a:lnTo>
                  <a:pt x="54" y="108"/>
                </a:lnTo>
                <a:lnTo>
                  <a:pt x="44" y="104"/>
                </a:lnTo>
                <a:lnTo>
                  <a:pt x="44" y="108"/>
                </a:lnTo>
                <a:lnTo>
                  <a:pt x="40" y="110"/>
                </a:lnTo>
                <a:lnTo>
                  <a:pt x="37" y="106"/>
                </a:lnTo>
                <a:lnTo>
                  <a:pt x="32" y="104"/>
                </a:lnTo>
                <a:lnTo>
                  <a:pt x="26" y="100"/>
                </a:lnTo>
                <a:lnTo>
                  <a:pt x="26" y="91"/>
                </a:lnTo>
                <a:lnTo>
                  <a:pt x="29" y="89"/>
                </a:lnTo>
                <a:lnTo>
                  <a:pt x="26" y="85"/>
                </a:lnTo>
                <a:lnTo>
                  <a:pt x="25" y="74"/>
                </a:lnTo>
                <a:lnTo>
                  <a:pt x="22" y="71"/>
                </a:lnTo>
                <a:lnTo>
                  <a:pt x="11" y="68"/>
                </a:lnTo>
                <a:lnTo>
                  <a:pt x="0" y="63"/>
                </a:lnTo>
                <a:lnTo>
                  <a:pt x="8" y="50"/>
                </a:lnTo>
                <a:lnTo>
                  <a:pt x="20" y="39"/>
                </a:lnTo>
                <a:lnTo>
                  <a:pt x="24" y="24"/>
                </a:lnTo>
                <a:lnTo>
                  <a:pt x="36" y="31"/>
                </a:lnTo>
                <a:lnTo>
                  <a:pt x="51" y="31"/>
                </a:lnTo>
                <a:lnTo>
                  <a:pt x="42" y="20"/>
                </a:lnTo>
                <a:lnTo>
                  <a:pt x="63" y="11"/>
                </a:lnTo>
                <a:lnTo>
                  <a:pt x="63" y="0"/>
                </a:lnTo>
                <a:lnTo>
                  <a:pt x="81" y="12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1" name="Freeform 154">
            <a:extLst>
              <a:ext uri="{FF2B5EF4-FFF2-40B4-BE49-F238E27FC236}">
                <a16:creationId xmlns:a16="http://schemas.microsoft.com/office/drawing/2014/main" id="{E6977148-F202-449F-BB6E-BA0F4D06E2D8}"/>
              </a:ext>
            </a:extLst>
          </p:cNvPr>
          <p:cNvSpPr>
            <a:spLocks/>
          </p:cNvSpPr>
          <p:nvPr/>
        </p:nvSpPr>
        <p:spPr bwMode="auto">
          <a:xfrm>
            <a:off x="8206666" y="3595854"/>
            <a:ext cx="67429" cy="138535"/>
          </a:xfrm>
          <a:custGeom>
            <a:avLst/>
            <a:gdLst>
              <a:gd name="T0" fmla="*/ 11 w 55"/>
              <a:gd name="T1" fmla="*/ 9 h 113"/>
              <a:gd name="T2" fmla="*/ 17 w 55"/>
              <a:gd name="T3" fmla="*/ 3 h 113"/>
              <a:gd name="T4" fmla="*/ 24 w 55"/>
              <a:gd name="T5" fmla="*/ 0 h 113"/>
              <a:gd name="T6" fmla="*/ 28 w 55"/>
              <a:gd name="T7" fmla="*/ 10 h 113"/>
              <a:gd name="T8" fmla="*/ 38 w 55"/>
              <a:gd name="T9" fmla="*/ 10 h 113"/>
              <a:gd name="T10" fmla="*/ 41 w 55"/>
              <a:gd name="T11" fmla="*/ 8 h 113"/>
              <a:gd name="T12" fmla="*/ 50 w 55"/>
              <a:gd name="T13" fmla="*/ 9 h 113"/>
              <a:gd name="T14" fmla="*/ 55 w 55"/>
              <a:gd name="T15" fmla="*/ 19 h 113"/>
              <a:gd name="T16" fmla="*/ 47 w 55"/>
              <a:gd name="T17" fmla="*/ 25 h 113"/>
              <a:gd name="T18" fmla="*/ 46 w 55"/>
              <a:gd name="T19" fmla="*/ 41 h 113"/>
              <a:gd name="T20" fmla="*/ 43 w 55"/>
              <a:gd name="T21" fmla="*/ 44 h 113"/>
              <a:gd name="T22" fmla="*/ 43 w 55"/>
              <a:gd name="T23" fmla="*/ 53 h 113"/>
              <a:gd name="T24" fmla="*/ 35 w 55"/>
              <a:gd name="T25" fmla="*/ 55 h 113"/>
              <a:gd name="T26" fmla="*/ 42 w 55"/>
              <a:gd name="T27" fmla="*/ 67 h 113"/>
              <a:gd name="T28" fmla="*/ 37 w 55"/>
              <a:gd name="T29" fmla="*/ 81 h 113"/>
              <a:gd name="T30" fmla="*/ 42 w 55"/>
              <a:gd name="T31" fmla="*/ 87 h 113"/>
              <a:gd name="T32" fmla="*/ 40 w 55"/>
              <a:gd name="T33" fmla="*/ 93 h 113"/>
              <a:gd name="T34" fmla="*/ 33 w 55"/>
              <a:gd name="T35" fmla="*/ 100 h 113"/>
              <a:gd name="T36" fmla="*/ 35 w 55"/>
              <a:gd name="T37" fmla="*/ 107 h 113"/>
              <a:gd name="T38" fmla="*/ 28 w 55"/>
              <a:gd name="T39" fmla="*/ 113 h 113"/>
              <a:gd name="T40" fmla="*/ 19 w 55"/>
              <a:gd name="T41" fmla="*/ 110 h 113"/>
              <a:gd name="T42" fmla="*/ 9 w 55"/>
              <a:gd name="T43" fmla="*/ 112 h 113"/>
              <a:gd name="T44" fmla="*/ 13 w 55"/>
              <a:gd name="T45" fmla="*/ 96 h 113"/>
              <a:gd name="T46" fmla="*/ 11 w 55"/>
              <a:gd name="T47" fmla="*/ 83 h 113"/>
              <a:gd name="T48" fmla="*/ 4 w 55"/>
              <a:gd name="T49" fmla="*/ 81 h 113"/>
              <a:gd name="T50" fmla="*/ 0 w 55"/>
              <a:gd name="T51" fmla="*/ 73 h 113"/>
              <a:gd name="T52" fmla="*/ 2 w 55"/>
              <a:gd name="T53" fmla="*/ 60 h 113"/>
              <a:gd name="T54" fmla="*/ 9 w 55"/>
              <a:gd name="T55" fmla="*/ 52 h 113"/>
              <a:gd name="T56" fmla="*/ 10 w 55"/>
              <a:gd name="T57" fmla="*/ 44 h 113"/>
              <a:gd name="T58" fmla="*/ 14 w 55"/>
              <a:gd name="T59" fmla="*/ 32 h 113"/>
              <a:gd name="T60" fmla="*/ 14 w 55"/>
              <a:gd name="T61" fmla="*/ 23 h 113"/>
              <a:gd name="T62" fmla="*/ 11 w 55"/>
              <a:gd name="T63" fmla="*/ 16 h 113"/>
              <a:gd name="T64" fmla="*/ 11 w 55"/>
              <a:gd name="T65" fmla="*/ 9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113">
                <a:moveTo>
                  <a:pt x="11" y="9"/>
                </a:moveTo>
                <a:lnTo>
                  <a:pt x="17" y="3"/>
                </a:lnTo>
                <a:lnTo>
                  <a:pt x="24" y="0"/>
                </a:lnTo>
                <a:lnTo>
                  <a:pt x="28" y="10"/>
                </a:lnTo>
                <a:lnTo>
                  <a:pt x="38" y="10"/>
                </a:lnTo>
                <a:lnTo>
                  <a:pt x="41" y="8"/>
                </a:lnTo>
                <a:lnTo>
                  <a:pt x="50" y="9"/>
                </a:lnTo>
                <a:lnTo>
                  <a:pt x="55" y="19"/>
                </a:lnTo>
                <a:lnTo>
                  <a:pt x="47" y="25"/>
                </a:lnTo>
                <a:lnTo>
                  <a:pt x="46" y="41"/>
                </a:lnTo>
                <a:lnTo>
                  <a:pt x="43" y="44"/>
                </a:lnTo>
                <a:lnTo>
                  <a:pt x="43" y="53"/>
                </a:lnTo>
                <a:lnTo>
                  <a:pt x="35" y="55"/>
                </a:lnTo>
                <a:lnTo>
                  <a:pt x="42" y="67"/>
                </a:lnTo>
                <a:lnTo>
                  <a:pt x="37" y="81"/>
                </a:lnTo>
                <a:lnTo>
                  <a:pt x="42" y="87"/>
                </a:lnTo>
                <a:lnTo>
                  <a:pt x="40" y="93"/>
                </a:lnTo>
                <a:lnTo>
                  <a:pt x="33" y="100"/>
                </a:lnTo>
                <a:lnTo>
                  <a:pt x="35" y="107"/>
                </a:lnTo>
                <a:lnTo>
                  <a:pt x="28" y="113"/>
                </a:lnTo>
                <a:lnTo>
                  <a:pt x="19" y="110"/>
                </a:lnTo>
                <a:lnTo>
                  <a:pt x="9" y="112"/>
                </a:lnTo>
                <a:lnTo>
                  <a:pt x="13" y="96"/>
                </a:lnTo>
                <a:lnTo>
                  <a:pt x="11" y="83"/>
                </a:lnTo>
                <a:lnTo>
                  <a:pt x="4" y="81"/>
                </a:lnTo>
                <a:lnTo>
                  <a:pt x="0" y="73"/>
                </a:lnTo>
                <a:lnTo>
                  <a:pt x="2" y="60"/>
                </a:lnTo>
                <a:lnTo>
                  <a:pt x="9" y="52"/>
                </a:lnTo>
                <a:lnTo>
                  <a:pt x="10" y="44"/>
                </a:lnTo>
                <a:lnTo>
                  <a:pt x="14" y="32"/>
                </a:lnTo>
                <a:lnTo>
                  <a:pt x="14" y="23"/>
                </a:lnTo>
                <a:lnTo>
                  <a:pt x="11" y="16"/>
                </a:lnTo>
                <a:lnTo>
                  <a:pt x="11" y="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2" name="Freeform 155">
            <a:extLst>
              <a:ext uri="{FF2B5EF4-FFF2-40B4-BE49-F238E27FC236}">
                <a16:creationId xmlns:a16="http://schemas.microsoft.com/office/drawing/2014/main" id="{50285679-3C7A-4118-82B3-E5C1A005939D}"/>
              </a:ext>
            </a:extLst>
          </p:cNvPr>
          <p:cNvSpPr>
            <a:spLocks/>
          </p:cNvSpPr>
          <p:nvPr/>
        </p:nvSpPr>
        <p:spPr bwMode="auto">
          <a:xfrm>
            <a:off x="7024828" y="5163874"/>
            <a:ext cx="191252" cy="209641"/>
          </a:xfrm>
          <a:custGeom>
            <a:avLst/>
            <a:gdLst>
              <a:gd name="T0" fmla="*/ 0 w 156"/>
              <a:gd name="T1" fmla="*/ 61 h 171"/>
              <a:gd name="T2" fmla="*/ 4 w 156"/>
              <a:gd name="T3" fmla="*/ 36 h 171"/>
              <a:gd name="T4" fmla="*/ 3 w 156"/>
              <a:gd name="T5" fmla="*/ 25 h 171"/>
              <a:gd name="T6" fmla="*/ 10 w 156"/>
              <a:gd name="T7" fmla="*/ 6 h 171"/>
              <a:gd name="T8" fmla="*/ 41 w 156"/>
              <a:gd name="T9" fmla="*/ 0 h 171"/>
              <a:gd name="T10" fmla="*/ 58 w 156"/>
              <a:gd name="T11" fmla="*/ 1 h 171"/>
              <a:gd name="T12" fmla="*/ 76 w 156"/>
              <a:gd name="T13" fmla="*/ 11 h 171"/>
              <a:gd name="T14" fmla="*/ 77 w 156"/>
              <a:gd name="T15" fmla="*/ 18 h 171"/>
              <a:gd name="T16" fmla="*/ 83 w 156"/>
              <a:gd name="T17" fmla="*/ 29 h 171"/>
              <a:gd name="T18" fmla="*/ 85 w 156"/>
              <a:gd name="T19" fmla="*/ 57 h 171"/>
              <a:gd name="T20" fmla="*/ 104 w 156"/>
              <a:gd name="T21" fmla="*/ 61 h 171"/>
              <a:gd name="T22" fmla="*/ 111 w 156"/>
              <a:gd name="T23" fmla="*/ 57 h 171"/>
              <a:gd name="T24" fmla="*/ 124 w 156"/>
              <a:gd name="T25" fmla="*/ 63 h 171"/>
              <a:gd name="T26" fmla="*/ 128 w 156"/>
              <a:gd name="T27" fmla="*/ 69 h 171"/>
              <a:gd name="T28" fmla="*/ 132 w 156"/>
              <a:gd name="T29" fmla="*/ 88 h 171"/>
              <a:gd name="T30" fmla="*/ 135 w 156"/>
              <a:gd name="T31" fmla="*/ 96 h 171"/>
              <a:gd name="T32" fmla="*/ 141 w 156"/>
              <a:gd name="T33" fmla="*/ 97 h 171"/>
              <a:gd name="T34" fmla="*/ 148 w 156"/>
              <a:gd name="T35" fmla="*/ 94 h 171"/>
              <a:gd name="T36" fmla="*/ 155 w 156"/>
              <a:gd name="T37" fmla="*/ 97 h 171"/>
              <a:gd name="T38" fmla="*/ 156 w 156"/>
              <a:gd name="T39" fmla="*/ 109 h 171"/>
              <a:gd name="T40" fmla="*/ 155 w 156"/>
              <a:gd name="T41" fmla="*/ 121 h 171"/>
              <a:gd name="T42" fmla="*/ 153 w 156"/>
              <a:gd name="T43" fmla="*/ 133 h 171"/>
              <a:gd name="T44" fmla="*/ 152 w 156"/>
              <a:gd name="T45" fmla="*/ 151 h 171"/>
              <a:gd name="T46" fmla="*/ 138 w 156"/>
              <a:gd name="T47" fmla="*/ 167 h 171"/>
              <a:gd name="T48" fmla="*/ 124 w 156"/>
              <a:gd name="T49" fmla="*/ 171 h 171"/>
              <a:gd name="T50" fmla="*/ 104 w 156"/>
              <a:gd name="T51" fmla="*/ 167 h 171"/>
              <a:gd name="T52" fmla="*/ 85 w 156"/>
              <a:gd name="T53" fmla="*/ 162 h 171"/>
              <a:gd name="T54" fmla="*/ 99 w 156"/>
              <a:gd name="T55" fmla="*/ 130 h 171"/>
              <a:gd name="T56" fmla="*/ 95 w 156"/>
              <a:gd name="T57" fmla="*/ 121 h 171"/>
              <a:gd name="T58" fmla="*/ 76 w 156"/>
              <a:gd name="T59" fmla="*/ 113 h 171"/>
              <a:gd name="T60" fmla="*/ 52 w 156"/>
              <a:gd name="T61" fmla="*/ 98 h 171"/>
              <a:gd name="T62" fmla="*/ 37 w 156"/>
              <a:gd name="T63" fmla="*/ 95 h 171"/>
              <a:gd name="T64" fmla="*/ 0 w 156"/>
              <a:gd name="T65" fmla="*/ 6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6" h="171">
                <a:moveTo>
                  <a:pt x="0" y="61"/>
                </a:moveTo>
                <a:lnTo>
                  <a:pt x="4" y="36"/>
                </a:lnTo>
                <a:lnTo>
                  <a:pt x="3" y="25"/>
                </a:lnTo>
                <a:lnTo>
                  <a:pt x="10" y="6"/>
                </a:lnTo>
                <a:lnTo>
                  <a:pt x="41" y="0"/>
                </a:lnTo>
                <a:lnTo>
                  <a:pt x="58" y="1"/>
                </a:lnTo>
                <a:lnTo>
                  <a:pt x="76" y="11"/>
                </a:lnTo>
                <a:lnTo>
                  <a:pt x="77" y="18"/>
                </a:lnTo>
                <a:lnTo>
                  <a:pt x="83" y="29"/>
                </a:lnTo>
                <a:lnTo>
                  <a:pt x="85" y="57"/>
                </a:lnTo>
                <a:lnTo>
                  <a:pt x="104" y="61"/>
                </a:lnTo>
                <a:lnTo>
                  <a:pt x="111" y="57"/>
                </a:lnTo>
                <a:lnTo>
                  <a:pt x="124" y="63"/>
                </a:lnTo>
                <a:lnTo>
                  <a:pt x="128" y="69"/>
                </a:lnTo>
                <a:lnTo>
                  <a:pt x="132" y="88"/>
                </a:lnTo>
                <a:lnTo>
                  <a:pt x="135" y="96"/>
                </a:lnTo>
                <a:lnTo>
                  <a:pt x="141" y="97"/>
                </a:lnTo>
                <a:lnTo>
                  <a:pt x="148" y="94"/>
                </a:lnTo>
                <a:lnTo>
                  <a:pt x="155" y="97"/>
                </a:lnTo>
                <a:lnTo>
                  <a:pt x="156" y="109"/>
                </a:lnTo>
                <a:lnTo>
                  <a:pt x="155" y="121"/>
                </a:lnTo>
                <a:lnTo>
                  <a:pt x="153" y="133"/>
                </a:lnTo>
                <a:lnTo>
                  <a:pt x="152" y="151"/>
                </a:lnTo>
                <a:lnTo>
                  <a:pt x="138" y="167"/>
                </a:lnTo>
                <a:lnTo>
                  <a:pt x="124" y="171"/>
                </a:lnTo>
                <a:lnTo>
                  <a:pt x="104" y="167"/>
                </a:lnTo>
                <a:lnTo>
                  <a:pt x="85" y="162"/>
                </a:lnTo>
                <a:lnTo>
                  <a:pt x="99" y="130"/>
                </a:lnTo>
                <a:lnTo>
                  <a:pt x="95" y="121"/>
                </a:lnTo>
                <a:lnTo>
                  <a:pt x="76" y="113"/>
                </a:lnTo>
                <a:lnTo>
                  <a:pt x="52" y="98"/>
                </a:lnTo>
                <a:lnTo>
                  <a:pt x="37" y="95"/>
                </a:lnTo>
                <a:lnTo>
                  <a:pt x="0" y="6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3" name="Freeform 156">
            <a:extLst>
              <a:ext uri="{FF2B5EF4-FFF2-40B4-BE49-F238E27FC236}">
                <a16:creationId xmlns:a16="http://schemas.microsoft.com/office/drawing/2014/main" id="{D1CA0FAA-2D4F-4FCF-98E9-0916753E82DA}"/>
              </a:ext>
            </a:extLst>
          </p:cNvPr>
          <p:cNvSpPr>
            <a:spLocks/>
          </p:cNvSpPr>
          <p:nvPr/>
        </p:nvSpPr>
        <p:spPr bwMode="auto">
          <a:xfrm>
            <a:off x="9155570" y="3843501"/>
            <a:ext cx="13486" cy="29423"/>
          </a:xfrm>
          <a:custGeom>
            <a:avLst/>
            <a:gdLst>
              <a:gd name="T0" fmla="*/ 9 w 11"/>
              <a:gd name="T1" fmla="*/ 3 h 24"/>
              <a:gd name="T2" fmla="*/ 11 w 11"/>
              <a:gd name="T3" fmla="*/ 15 h 24"/>
              <a:gd name="T4" fmla="*/ 9 w 11"/>
              <a:gd name="T5" fmla="*/ 21 h 24"/>
              <a:gd name="T6" fmla="*/ 1 w 11"/>
              <a:gd name="T7" fmla="*/ 24 h 24"/>
              <a:gd name="T8" fmla="*/ 1 w 11"/>
              <a:gd name="T9" fmla="*/ 19 h 24"/>
              <a:gd name="T10" fmla="*/ 5 w 11"/>
              <a:gd name="T11" fmla="*/ 16 h 24"/>
              <a:gd name="T12" fmla="*/ 0 w 11"/>
              <a:gd name="T13" fmla="*/ 14 h 24"/>
              <a:gd name="T14" fmla="*/ 3 w 11"/>
              <a:gd name="T15" fmla="*/ 0 h 24"/>
              <a:gd name="T16" fmla="*/ 9 w 11"/>
              <a:gd name="T17" fmla="*/ 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4">
                <a:moveTo>
                  <a:pt x="9" y="3"/>
                </a:moveTo>
                <a:lnTo>
                  <a:pt x="11" y="15"/>
                </a:lnTo>
                <a:lnTo>
                  <a:pt x="9" y="21"/>
                </a:lnTo>
                <a:lnTo>
                  <a:pt x="1" y="24"/>
                </a:lnTo>
                <a:lnTo>
                  <a:pt x="1" y="19"/>
                </a:lnTo>
                <a:lnTo>
                  <a:pt x="5" y="16"/>
                </a:lnTo>
                <a:lnTo>
                  <a:pt x="0" y="14"/>
                </a:lnTo>
                <a:lnTo>
                  <a:pt x="3" y="0"/>
                </a:lnTo>
                <a:lnTo>
                  <a:pt x="9" y="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4" name="Freeform 157">
            <a:extLst>
              <a:ext uri="{FF2B5EF4-FFF2-40B4-BE49-F238E27FC236}">
                <a16:creationId xmlns:a16="http://schemas.microsoft.com/office/drawing/2014/main" id="{F77E5DB8-7697-4C14-9BEC-F52CF41E502E}"/>
              </a:ext>
            </a:extLst>
          </p:cNvPr>
          <p:cNvSpPr>
            <a:spLocks/>
          </p:cNvSpPr>
          <p:nvPr/>
        </p:nvSpPr>
        <p:spPr bwMode="auto">
          <a:xfrm>
            <a:off x="9514780" y="4006555"/>
            <a:ext cx="20842" cy="39232"/>
          </a:xfrm>
          <a:custGeom>
            <a:avLst/>
            <a:gdLst>
              <a:gd name="T0" fmla="*/ 3 w 17"/>
              <a:gd name="T1" fmla="*/ 28 h 32"/>
              <a:gd name="T2" fmla="*/ 0 w 17"/>
              <a:gd name="T3" fmla="*/ 13 h 32"/>
              <a:gd name="T4" fmla="*/ 4 w 17"/>
              <a:gd name="T5" fmla="*/ 2 h 32"/>
              <a:gd name="T6" fmla="*/ 9 w 17"/>
              <a:gd name="T7" fmla="*/ 0 h 32"/>
              <a:gd name="T8" fmla="*/ 15 w 17"/>
              <a:gd name="T9" fmla="*/ 7 h 32"/>
              <a:gd name="T10" fmla="*/ 17 w 17"/>
              <a:gd name="T11" fmla="*/ 18 h 32"/>
              <a:gd name="T12" fmla="*/ 14 w 17"/>
              <a:gd name="T13" fmla="*/ 31 h 32"/>
              <a:gd name="T14" fmla="*/ 9 w 17"/>
              <a:gd name="T15" fmla="*/ 32 h 32"/>
              <a:gd name="T16" fmla="*/ 3 w 17"/>
              <a:gd name="T17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32">
                <a:moveTo>
                  <a:pt x="3" y="28"/>
                </a:moveTo>
                <a:lnTo>
                  <a:pt x="0" y="13"/>
                </a:lnTo>
                <a:lnTo>
                  <a:pt x="4" y="2"/>
                </a:lnTo>
                <a:lnTo>
                  <a:pt x="9" y="0"/>
                </a:lnTo>
                <a:lnTo>
                  <a:pt x="15" y="7"/>
                </a:lnTo>
                <a:lnTo>
                  <a:pt x="17" y="18"/>
                </a:lnTo>
                <a:lnTo>
                  <a:pt x="14" y="31"/>
                </a:lnTo>
                <a:lnTo>
                  <a:pt x="9" y="32"/>
                </a:lnTo>
                <a:lnTo>
                  <a:pt x="3" y="2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5" name="Freeform 158">
            <a:extLst>
              <a:ext uri="{FF2B5EF4-FFF2-40B4-BE49-F238E27FC236}">
                <a16:creationId xmlns:a16="http://schemas.microsoft.com/office/drawing/2014/main" id="{604FDFFC-6ED1-4DD4-AA5B-14848C64EBB3}"/>
              </a:ext>
            </a:extLst>
          </p:cNvPr>
          <p:cNvSpPr>
            <a:spLocks/>
          </p:cNvSpPr>
          <p:nvPr/>
        </p:nvSpPr>
        <p:spPr bwMode="auto">
          <a:xfrm>
            <a:off x="8811071" y="3447511"/>
            <a:ext cx="193704" cy="114016"/>
          </a:xfrm>
          <a:custGeom>
            <a:avLst/>
            <a:gdLst>
              <a:gd name="T0" fmla="*/ 37 w 158"/>
              <a:gd name="T1" fmla="*/ 7 h 93"/>
              <a:gd name="T2" fmla="*/ 44 w 158"/>
              <a:gd name="T3" fmla="*/ 3 h 93"/>
              <a:gd name="T4" fmla="*/ 54 w 158"/>
              <a:gd name="T5" fmla="*/ 5 h 93"/>
              <a:gd name="T6" fmla="*/ 64 w 158"/>
              <a:gd name="T7" fmla="*/ 5 h 93"/>
              <a:gd name="T8" fmla="*/ 72 w 158"/>
              <a:gd name="T9" fmla="*/ 10 h 93"/>
              <a:gd name="T10" fmla="*/ 78 w 158"/>
              <a:gd name="T11" fmla="*/ 7 h 93"/>
              <a:gd name="T12" fmla="*/ 89 w 158"/>
              <a:gd name="T13" fmla="*/ 5 h 93"/>
              <a:gd name="T14" fmla="*/ 93 w 158"/>
              <a:gd name="T15" fmla="*/ 0 h 93"/>
              <a:gd name="T16" fmla="*/ 100 w 158"/>
              <a:gd name="T17" fmla="*/ 0 h 93"/>
              <a:gd name="T18" fmla="*/ 105 w 158"/>
              <a:gd name="T19" fmla="*/ 2 h 93"/>
              <a:gd name="T20" fmla="*/ 110 w 158"/>
              <a:gd name="T21" fmla="*/ 8 h 93"/>
              <a:gd name="T22" fmla="*/ 117 w 158"/>
              <a:gd name="T23" fmla="*/ 17 h 93"/>
              <a:gd name="T24" fmla="*/ 128 w 158"/>
              <a:gd name="T25" fmla="*/ 29 h 93"/>
              <a:gd name="T26" fmla="*/ 130 w 158"/>
              <a:gd name="T27" fmla="*/ 38 h 93"/>
              <a:gd name="T28" fmla="*/ 129 w 158"/>
              <a:gd name="T29" fmla="*/ 47 h 93"/>
              <a:gd name="T30" fmla="*/ 133 w 158"/>
              <a:gd name="T31" fmla="*/ 56 h 93"/>
              <a:gd name="T32" fmla="*/ 141 w 158"/>
              <a:gd name="T33" fmla="*/ 59 h 93"/>
              <a:gd name="T34" fmla="*/ 149 w 158"/>
              <a:gd name="T35" fmla="*/ 56 h 93"/>
              <a:gd name="T36" fmla="*/ 156 w 158"/>
              <a:gd name="T37" fmla="*/ 60 h 93"/>
              <a:gd name="T38" fmla="*/ 158 w 158"/>
              <a:gd name="T39" fmla="*/ 65 h 93"/>
              <a:gd name="T40" fmla="*/ 150 w 158"/>
              <a:gd name="T41" fmla="*/ 69 h 93"/>
              <a:gd name="T42" fmla="*/ 145 w 158"/>
              <a:gd name="T43" fmla="*/ 67 h 93"/>
              <a:gd name="T44" fmla="*/ 143 w 158"/>
              <a:gd name="T45" fmla="*/ 92 h 93"/>
              <a:gd name="T46" fmla="*/ 133 w 158"/>
              <a:gd name="T47" fmla="*/ 90 h 93"/>
              <a:gd name="T48" fmla="*/ 121 w 158"/>
              <a:gd name="T49" fmla="*/ 83 h 93"/>
              <a:gd name="T50" fmla="*/ 101 w 158"/>
              <a:gd name="T51" fmla="*/ 87 h 93"/>
              <a:gd name="T52" fmla="*/ 94 w 158"/>
              <a:gd name="T53" fmla="*/ 93 h 93"/>
              <a:gd name="T54" fmla="*/ 69 w 158"/>
              <a:gd name="T55" fmla="*/ 91 h 93"/>
              <a:gd name="T56" fmla="*/ 56 w 158"/>
              <a:gd name="T57" fmla="*/ 88 h 93"/>
              <a:gd name="T58" fmla="*/ 50 w 158"/>
              <a:gd name="T59" fmla="*/ 90 h 93"/>
              <a:gd name="T60" fmla="*/ 44 w 158"/>
              <a:gd name="T61" fmla="*/ 81 h 93"/>
              <a:gd name="T62" fmla="*/ 41 w 158"/>
              <a:gd name="T63" fmla="*/ 78 h 93"/>
              <a:gd name="T64" fmla="*/ 45 w 158"/>
              <a:gd name="T65" fmla="*/ 74 h 93"/>
              <a:gd name="T66" fmla="*/ 40 w 158"/>
              <a:gd name="T67" fmla="*/ 72 h 93"/>
              <a:gd name="T68" fmla="*/ 36 w 158"/>
              <a:gd name="T69" fmla="*/ 76 h 93"/>
              <a:gd name="T70" fmla="*/ 25 w 158"/>
              <a:gd name="T71" fmla="*/ 70 h 93"/>
              <a:gd name="T72" fmla="*/ 23 w 158"/>
              <a:gd name="T73" fmla="*/ 62 h 93"/>
              <a:gd name="T74" fmla="*/ 13 w 158"/>
              <a:gd name="T75" fmla="*/ 57 h 93"/>
              <a:gd name="T76" fmla="*/ 10 w 158"/>
              <a:gd name="T77" fmla="*/ 51 h 93"/>
              <a:gd name="T78" fmla="*/ 0 w 158"/>
              <a:gd name="T79" fmla="*/ 43 h 93"/>
              <a:gd name="T80" fmla="*/ 13 w 158"/>
              <a:gd name="T81" fmla="*/ 39 h 93"/>
              <a:gd name="T82" fmla="*/ 22 w 158"/>
              <a:gd name="T83" fmla="*/ 25 h 93"/>
              <a:gd name="T84" fmla="*/ 28 w 158"/>
              <a:gd name="T85" fmla="*/ 11 h 93"/>
              <a:gd name="T86" fmla="*/ 37 w 158"/>
              <a:gd name="T87" fmla="*/ 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" h="93">
                <a:moveTo>
                  <a:pt x="37" y="7"/>
                </a:moveTo>
                <a:lnTo>
                  <a:pt x="44" y="3"/>
                </a:lnTo>
                <a:lnTo>
                  <a:pt x="54" y="5"/>
                </a:lnTo>
                <a:lnTo>
                  <a:pt x="64" y="5"/>
                </a:lnTo>
                <a:lnTo>
                  <a:pt x="72" y="10"/>
                </a:lnTo>
                <a:lnTo>
                  <a:pt x="78" y="7"/>
                </a:lnTo>
                <a:lnTo>
                  <a:pt x="89" y="5"/>
                </a:lnTo>
                <a:lnTo>
                  <a:pt x="93" y="0"/>
                </a:lnTo>
                <a:lnTo>
                  <a:pt x="100" y="0"/>
                </a:lnTo>
                <a:lnTo>
                  <a:pt x="105" y="2"/>
                </a:lnTo>
                <a:lnTo>
                  <a:pt x="110" y="8"/>
                </a:lnTo>
                <a:lnTo>
                  <a:pt x="117" y="17"/>
                </a:lnTo>
                <a:lnTo>
                  <a:pt x="128" y="29"/>
                </a:lnTo>
                <a:lnTo>
                  <a:pt x="130" y="38"/>
                </a:lnTo>
                <a:lnTo>
                  <a:pt x="129" y="47"/>
                </a:lnTo>
                <a:lnTo>
                  <a:pt x="133" y="56"/>
                </a:lnTo>
                <a:lnTo>
                  <a:pt x="141" y="59"/>
                </a:lnTo>
                <a:lnTo>
                  <a:pt x="149" y="56"/>
                </a:lnTo>
                <a:lnTo>
                  <a:pt x="156" y="60"/>
                </a:lnTo>
                <a:lnTo>
                  <a:pt x="158" y="65"/>
                </a:lnTo>
                <a:lnTo>
                  <a:pt x="150" y="69"/>
                </a:lnTo>
                <a:lnTo>
                  <a:pt x="145" y="67"/>
                </a:lnTo>
                <a:lnTo>
                  <a:pt x="143" y="92"/>
                </a:lnTo>
                <a:lnTo>
                  <a:pt x="133" y="90"/>
                </a:lnTo>
                <a:lnTo>
                  <a:pt x="121" y="83"/>
                </a:lnTo>
                <a:lnTo>
                  <a:pt x="101" y="87"/>
                </a:lnTo>
                <a:lnTo>
                  <a:pt x="94" y="93"/>
                </a:lnTo>
                <a:lnTo>
                  <a:pt x="69" y="91"/>
                </a:lnTo>
                <a:lnTo>
                  <a:pt x="56" y="88"/>
                </a:lnTo>
                <a:lnTo>
                  <a:pt x="50" y="90"/>
                </a:lnTo>
                <a:lnTo>
                  <a:pt x="44" y="81"/>
                </a:lnTo>
                <a:lnTo>
                  <a:pt x="41" y="78"/>
                </a:lnTo>
                <a:lnTo>
                  <a:pt x="45" y="74"/>
                </a:lnTo>
                <a:lnTo>
                  <a:pt x="40" y="72"/>
                </a:lnTo>
                <a:lnTo>
                  <a:pt x="36" y="76"/>
                </a:lnTo>
                <a:lnTo>
                  <a:pt x="25" y="70"/>
                </a:lnTo>
                <a:lnTo>
                  <a:pt x="23" y="62"/>
                </a:lnTo>
                <a:lnTo>
                  <a:pt x="13" y="57"/>
                </a:lnTo>
                <a:lnTo>
                  <a:pt x="10" y="51"/>
                </a:lnTo>
                <a:lnTo>
                  <a:pt x="0" y="43"/>
                </a:lnTo>
                <a:lnTo>
                  <a:pt x="13" y="39"/>
                </a:lnTo>
                <a:lnTo>
                  <a:pt x="22" y="25"/>
                </a:lnTo>
                <a:lnTo>
                  <a:pt x="28" y="11"/>
                </a:lnTo>
                <a:lnTo>
                  <a:pt x="37" y="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6" name="Freeform 159">
            <a:extLst>
              <a:ext uri="{FF2B5EF4-FFF2-40B4-BE49-F238E27FC236}">
                <a16:creationId xmlns:a16="http://schemas.microsoft.com/office/drawing/2014/main" id="{C9A9E4FD-B672-4EEA-B5CF-9687108FB8D9}"/>
              </a:ext>
            </a:extLst>
          </p:cNvPr>
          <p:cNvSpPr>
            <a:spLocks/>
          </p:cNvSpPr>
          <p:nvPr/>
        </p:nvSpPr>
        <p:spPr bwMode="auto">
          <a:xfrm>
            <a:off x="11102415" y="3295491"/>
            <a:ext cx="183896" cy="208416"/>
          </a:xfrm>
          <a:custGeom>
            <a:avLst/>
            <a:gdLst>
              <a:gd name="T0" fmla="*/ 81 w 150"/>
              <a:gd name="T1" fmla="*/ 73 h 170"/>
              <a:gd name="T2" fmla="*/ 126 w 150"/>
              <a:gd name="T3" fmla="*/ 109 h 170"/>
              <a:gd name="T4" fmla="*/ 97 w 150"/>
              <a:gd name="T5" fmla="*/ 102 h 170"/>
              <a:gd name="T6" fmla="*/ 109 w 150"/>
              <a:gd name="T7" fmla="*/ 131 h 170"/>
              <a:gd name="T8" fmla="*/ 140 w 150"/>
              <a:gd name="T9" fmla="*/ 152 h 170"/>
              <a:gd name="T10" fmla="*/ 150 w 150"/>
              <a:gd name="T11" fmla="*/ 166 h 170"/>
              <a:gd name="T12" fmla="*/ 129 w 150"/>
              <a:gd name="T13" fmla="*/ 154 h 170"/>
              <a:gd name="T14" fmla="*/ 129 w 150"/>
              <a:gd name="T15" fmla="*/ 170 h 170"/>
              <a:gd name="T16" fmla="*/ 114 w 150"/>
              <a:gd name="T17" fmla="*/ 153 h 170"/>
              <a:gd name="T18" fmla="*/ 101 w 150"/>
              <a:gd name="T19" fmla="*/ 133 h 170"/>
              <a:gd name="T20" fmla="*/ 83 w 150"/>
              <a:gd name="T21" fmla="*/ 111 h 170"/>
              <a:gd name="T22" fmla="*/ 76 w 150"/>
              <a:gd name="T23" fmla="*/ 96 h 170"/>
              <a:gd name="T24" fmla="*/ 55 w 150"/>
              <a:gd name="T25" fmla="*/ 69 h 170"/>
              <a:gd name="T26" fmla="*/ 29 w 150"/>
              <a:gd name="T27" fmla="*/ 49 h 170"/>
              <a:gd name="T28" fmla="*/ 8 w 150"/>
              <a:gd name="T29" fmla="*/ 22 h 170"/>
              <a:gd name="T30" fmla="*/ 14 w 150"/>
              <a:gd name="T31" fmla="*/ 12 h 170"/>
              <a:gd name="T32" fmla="*/ 0 w 150"/>
              <a:gd name="T33" fmla="*/ 3 h 170"/>
              <a:gd name="T34" fmla="*/ 4 w 150"/>
              <a:gd name="T35" fmla="*/ 0 h 170"/>
              <a:gd name="T36" fmla="*/ 20 w 150"/>
              <a:gd name="T37" fmla="*/ 14 h 170"/>
              <a:gd name="T38" fmla="*/ 42 w 150"/>
              <a:gd name="T39" fmla="*/ 33 h 170"/>
              <a:gd name="T40" fmla="*/ 58 w 150"/>
              <a:gd name="T41" fmla="*/ 53 h 170"/>
              <a:gd name="T42" fmla="*/ 81 w 150"/>
              <a:gd name="T43" fmla="*/ 7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0" h="170">
                <a:moveTo>
                  <a:pt x="81" y="73"/>
                </a:moveTo>
                <a:lnTo>
                  <a:pt x="126" y="109"/>
                </a:lnTo>
                <a:lnTo>
                  <a:pt x="97" y="102"/>
                </a:lnTo>
                <a:lnTo>
                  <a:pt x="109" y="131"/>
                </a:lnTo>
                <a:lnTo>
                  <a:pt x="140" y="152"/>
                </a:lnTo>
                <a:lnTo>
                  <a:pt x="150" y="166"/>
                </a:lnTo>
                <a:lnTo>
                  <a:pt x="129" y="154"/>
                </a:lnTo>
                <a:lnTo>
                  <a:pt x="129" y="170"/>
                </a:lnTo>
                <a:lnTo>
                  <a:pt x="114" y="153"/>
                </a:lnTo>
                <a:lnTo>
                  <a:pt x="101" y="133"/>
                </a:lnTo>
                <a:lnTo>
                  <a:pt x="83" y="111"/>
                </a:lnTo>
                <a:lnTo>
                  <a:pt x="76" y="96"/>
                </a:lnTo>
                <a:lnTo>
                  <a:pt x="55" y="69"/>
                </a:lnTo>
                <a:lnTo>
                  <a:pt x="29" y="49"/>
                </a:lnTo>
                <a:lnTo>
                  <a:pt x="8" y="22"/>
                </a:lnTo>
                <a:lnTo>
                  <a:pt x="14" y="12"/>
                </a:lnTo>
                <a:lnTo>
                  <a:pt x="0" y="3"/>
                </a:lnTo>
                <a:lnTo>
                  <a:pt x="4" y="0"/>
                </a:lnTo>
                <a:lnTo>
                  <a:pt x="20" y="14"/>
                </a:lnTo>
                <a:lnTo>
                  <a:pt x="42" y="33"/>
                </a:lnTo>
                <a:lnTo>
                  <a:pt x="58" y="53"/>
                </a:lnTo>
                <a:lnTo>
                  <a:pt x="81" y="73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7" name="Freeform 160">
            <a:extLst>
              <a:ext uri="{FF2B5EF4-FFF2-40B4-BE49-F238E27FC236}">
                <a16:creationId xmlns:a16="http://schemas.microsoft.com/office/drawing/2014/main" id="{4A33C660-4AEF-4A45-B619-B1E4207859A5}"/>
              </a:ext>
            </a:extLst>
          </p:cNvPr>
          <p:cNvSpPr>
            <a:spLocks/>
          </p:cNvSpPr>
          <p:nvPr/>
        </p:nvSpPr>
        <p:spPr bwMode="auto">
          <a:xfrm>
            <a:off x="8777969" y="3275876"/>
            <a:ext cx="58847" cy="20842"/>
          </a:xfrm>
          <a:custGeom>
            <a:avLst/>
            <a:gdLst>
              <a:gd name="T0" fmla="*/ 48 w 48"/>
              <a:gd name="T1" fmla="*/ 17 h 17"/>
              <a:gd name="T2" fmla="*/ 19 w 48"/>
              <a:gd name="T3" fmla="*/ 17 h 17"/>
              <a:gd name="T4" fmla="*/ 0 w 48"/>
              <a:gd name="T5" fmla="*/ 15 h 17"/>
              <a:gd name="T6" fmla="*/ 2 w 48"/>
              <a:gd name="T7" fmla="*/ 6 h 17"/>
              <a:gd name="T8" fmla="*/ 23 w 48"/>
              <a:gd name="T9" fmla="*/ 0 h 17"/>
              <a:gd name="T10" fmla="*/ 39 w 48"/>
              <a:gd name="T11" fmla="*/ 4 h 17"/>
              <a:gd name="T12" fmla="*/ 47 w 48"/>
              <a:gd name="T13" fmla="*/ 7 h 17"/>
              <a:gd name="T14" fmla="*/ 46 w 48"/>
              <a:gd name="T15" fmla="*/ 12 h 17"/>
              <a:gd name="T16" fmla="*/ 48 w 48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7">
                <a:moveTo>
                  <a:pt x="48" y="17"/>
                </a:moveTo>
                <a:lnTo>
                  <a:pt x="19" y="17"/>
                </a:lnTo>
                <a:lnTo>
                  <a:pt x="0" y="15"/>
                </a:lnTo>
                <a:lnTo>
                  <a:pt x="2" y="6"/>
                </a:lnTo>
                <a:lnTo>
                  <a:pt x="23" y="0"/>
                </a:lnTo>
                <a:lnTo>
                  <a:pt x="39" y="4"/>
                </a:lnTo>
                <a:lnTo>
                  <a:pt x="47" y="7"/>
                </a:lnTo>
                <a:lnTo>
                  <a:pt x="46" y="12"/>
                </a:lnTo>
                <a:lnTo>
                  <a:pt x="48" y="1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8" name="Freeform 161">
            <a:extLst>
              <a:ext uri="{FF2B5EF4-FFF2-40B4-BE49-F238E27FC236}">
                <a16:creationId xmlns:a16="http://schemas.microsoft.com/office/drawing/2014/main" id="{3C90AE25-3501-4F45-B3B9-9F036A172642}"/>
              </a:ext>
            </a:extLst>
          </p:cNvPr>
          <p:cNvSpPr>
            <a:spLocks/>
          </p:cNvSpPr>
          <p:nvPr/>
        </p:nvSpPr>
        <p:spPr bwMode="auto">
          <a:xfrm>
            <a:off x="10566664" y="2856593"/>
            <a:ext cx="62525" cy="13486"/>
          </a:xfrm>
          <a:custGeom>
            <a:avLst/>
            <a:gdLst>
              <a:gd name="T0" fmla="*/ 51 w 51"/>
              <a:gd name="T1" fmla="*/ 10 h 11"/>
              <a:gd name="T2" fmla="*/ 32 w 51"/>
              <a:gd name="T3" fmla="*/ 11 h 11"/>
              <a:gd name="T4" fmla="*/ 3 w 51"/>
              <a:gd name="T5" fmla="*/ 9 h 11"/>
              <a:gd name="T6" fmla="*/ 0 w 51"/>
              <a:gd name="T7" fmla="*/ 8 h 11"/>
              <a:gd name="T8" fmla="*/ 2 w 51"/>
              <a:gd name="T9" fmla="*/ 2 h 11"/>
              <a:gd name="T10" fmla="*/ 15 w 51"/>
              <a:gd name="T11" fmla="*/ 0 h 11"/>
              <a:gd name="T12" fmla="*/ 43 w 51"/>
              <a:gd name="T13" fmla="*/ 6 h 11"/>
              <a:gd name="T14" fmla="*/ 51 w 51"/>
              <a:gd name="T15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" h="11">
                <a:moveTo>
                  <a:pt x="51" y="10"/>
                </a:moveTo>
                <a:lnTo>
                  <a:pt x="32" y="11"/>
                </a:lnTo>
                <a:lnTo>
                  <a:pt x="3" y="9"/>
                </a:lnTo>
                <a:lnTo>
                  <a:pt x="0" y="8"/>
                </a:lnTo>
                <a:lnTo>
                  <a:pt x="2" y="2"/>
                </a:lnTo>
                <a:lnTo>
                  <a:pt x="15" y="0"/>
                </a:lnTo>
                <a:lnTo>
                  <a:pt x="43" y="6"/>
                </a:lnTo>
                <a:lnTo>
                  <a:pt x="51" y="1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9" name="Freeform 162">
            <a:extLst>
              <a:ext uri="{FF2B5EF4-FFF2-40B4-BE49-F238E27FC236}">
                <a16:creationId xmlns:a16="http://schemas.microsoft.com/office/drawing/2014/main" id="{5B7744DF-B9F1-468A-9B8A-B66A8F232BA0}"/>
              </a:ext>
            </a:extLst>
          </p:cNvPr>
          <p:cNvSpPr>
            <a:spLocks/>
          </p:cNvSpPr>
          <p:nvPr/>
        </p:nvSpPr>
        <p:spPr bwMode="auto">
          <a:xfrm>
            <a:off x="10600991" y="2824717"/>
            <a:ext cx="78462" cy="15938"/>
          </a:xfrm>
          <a:custGeom>
            <a:avLst/>
            <a:gdLst>
              <a:gd name="T0" fmla="*/ 64 w 64"/>
              <a:gd name="T1" fmla="*/ 7 h 13"/>
              <a:gd name="T2" fmla="*/ 60 w 64"/>
              <a:gd name="T3" fmla="*/ 13 h 13"/>
              <a:gd name="T4" fmla="*/ 38 w 64"/>
              <a:gd name="T5" fmla="*/ 11 h 13"/>
              <a:gd name="T6" fmla="*/ 5 w 64"/>
              <a:gd name="T7" fmla="*/ 5 h 13"/>
              <a:gd name="T8" fmla="*/ 0 w 64"/>
              <a:gd name="T9" fmla="*/ 0 h 13"/>
              <a:gd name="T10" fmla="*/ 27 w 64"/>
              <a:gd name="T11" fmla="*/ 2 h 13"/>
              <a:gd name="T12" fmla="*/ 64 w 64"/>
              <a:gd name="T13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3">
                <a:moveTo>
                  <a:pt x="64" y="7"/>
                </a:moveTo>
                <a:lnTo>
                  <a:pt x="60" y="13"/>
                </a:lnTo>
                <a:lnTo>
                  <a:pt x="38" y="11"/>
                </a:lnTo>
                <a:lnTo>
                  <a:pt x="5" y="5"/>
                </a:lnTo>
                <a:lnTo>
                  <a:pt x="0" y="0"/>
                </a:lnTo>
                <a:lnTo>
                  <a:pt x="27" y="2"/>
                </a:lnTo>
                <a:lnTo>
                  <a:pt x="64" y="7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0" name="Freeform 163">
            <a:extLst>
              <a:ext uri="{FF2B5EF4-FFF2-40B4-BE49-F238E27FC236}">
                <a16:creationId xmlns:a16="http://schemas.microsoft.com/office/drawing/2014/main" id="{EAF20593-62AB-4E0F-A2D8-2FE933706096}"/>
              </a:ext>
            </a:extLst>
          </p:cNvPr>
          <p:cNvSpPr>
            <a:spLocks/>
          </p:cNvSpPr>
          <p:nvPr/>
        </p:nvSpPr>
        <p:spPr bwMode="auto">
          <a:xfrm>
            <a:off x="10455101" y="2812458"/>
            <a:ext cx="136083" cy="29423"/>
          </a:xfrm>
          <a:custGeom>
            <a:avLst/>
            <a:gdLst>
              <a:gd name="T0" fmla="*/ 102 w 111"/>
              <a:gd name="T1" fmla="*/ 9 h 24"/>
              <a:gd name="T2" fmla="*/ 111 w 111"/>
              <a:gd name="T3" fmla="*/ 21 h 24"/>
              <a:gd name="T4" fmla="*/ 64 w 111"/>
              <a:gd name="T5" fmla="*/ 20 h 24"/>
              <a:gd name="T6" fmla="*/ 50 w 111"/>
              <a:gd name="T7" fmla="*/ 24 h 24"/>
              <a:gd name="T8" fmla="*/ 10 w 111"/>
              <a:gd name="T9" fmla="*/ 14 h 24"/>
              <a:gd name="T10" fmla="*/ 0 w 111"/>
              <a:gd name="T11" fmla="*/ 3 h 24"/>
              <a:gd name="T12" fmla="*/ 12 w 111"/>
              <a:gd name="T13" fmla="*/ 0 h 24"/>
              <a:gd name="T14" fmla="*/ 45 w 111"/>
              <a:gd name="T15" fmla="*/ 1 h 24"/>
              <a:gd name="T16" fmla="*/ 102 w 111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24">
                <a:moveTo>
                  <a:pt x="102" y="9"/>
                </a:moveTo>
                <a:lnTo>
                  <a:pt x="111" y="21"/>
                </a:lnTo>
                <a:lnTo>
                  <a:pt x="64" y="20"/>
                </a:lnTo>
                <a:lnTo>
                  <a:pt x="50" y="24"/>
                </a:lnTo>
                <a:lnTo>
                  <a:pt x="10" y="14"/>
                </a:lnTo>
                <a:lnTo>
                  <a:pt x="0" y="3"/>
                </a:lnTo>
                <a:lnTo>
                  <a:pt x="12" y="0"/>
                </a:lnTo>
                <a:lnTo>
                  <a:pt x="45" y="1"/>
                </a:lnTo>
                <a:lnTo>
                  <a:pt x="102" y="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1" name="Freeform 164">
            <a:extLst>
              <a:ext uri="{FF2B5EF4-FFF2-40B4-BE49-F238E27FC236}">
                <a16:creationId xmlns:a16="http://schemas.microsoft.com/office/drawing/2014/main" id="{F233B3D7-1302-4897-85DC-600E7A27E44E}"/>
              </a:ext>
            </a:extLst>
          </p:cNvPr>
          <p:cNvSpPr>
            <a:spLocks/>
          </p:cNvSpPr>
          <p:nvPr/>
        </p:nvSpPr>
        <p:spPr bwMode="auto">
          <a:xfrm>
            <a:off x="9215642" y="2797745"/>
            <a:ext cx="207189" cy="123824"/>
          </a:xfrm>
          <a:custGeom>
            <a:avLst/>
            <a:gdLst>
              <a:gd name="T0" fmla="*/ 90 w 169"/>
              <a:gd name="T1" fmla="*/ 100 h 101"/>
              <a:gd name="T2" fmla="*/ 83 w 169"/>
              <a:gd name="T3" fmla="*/ 101 h 101"/>
              <a:gd name="T4" fmla="*/ 39 w 169"/>
              <a:gd name="T5" fmla="*/ 99 h 101"/>
              <a:gd name="T6" fmla="*/ 32 w 169"/>
              <a:gd name="T7" fmla="*/ 92 h 101"/>
              <a:gd name="T8" fmla="*/ 6 w 169"/>
              <a:gd name="T9" fmla="*/ 87 h 101"/>
              <a:gd name="T10" fmla="*/ 0 w 169"/>
              <a:gd name="T11" fmla="*/ 78 h 101"/>
              <a:gd name="T12" fmla="*/ 11 w 169"/>
              <a:gd name="T13" fmla="*/ 75 h 101"/>
              <a:gd name="T14" fmla="*/ 5 w 169"/>
              <a:gd name="T15" fmla="*/ 66 h 101"/>
              <a:gd name="T16" fmla="*/ 23 w 169"/>
              <a:gd name="T17" fmla="*/ 52 h 101"/>
              <a:gd name="T18" fmla="*/ 10 w 169"/>
              <a:gd name="T19" fmla="*/ 50 h 101"/>
              <a:gd name="T20" fmla="*/ 32 w 169"/>
              <a:gd name="T21" fmla="*/ 36 h 101"/>
              <a:gd name="T22" fmla="*/ 24 w 169"/>
              <a:gd name="T23" fmla="*/ 29 h 101"/>
              <a:gd name="T24" fmla="*/ 46 w 169"/>
              <a:gd name="T25" fmla="*/ 20 h 101"/>
              <a:gd name="T26" fmla="*/ 80 w 169"/>
              <a:gd name="T27" fmla="*/ 10 h 101"/>
              <a:gd name="T28" fmla="*/ 118 w 169"/>
              <a:gd name="T29" fmla="*/ 8 h 101"/>
              <a:gd name="T30" fmla="*/ 134 w 169"/>
              <a:gd name="T31" fmla="*/ 2 h 101"/>
              <a:gd name="T32" fmla="*/ 156 w 169"/>
              <a:gd name="T33" fmla="*/ 0 h 101"/>
              <a:gd name="T34" fmla="*/ 169 w 169"/>
              <a:gd name="T35" fmla="*/ 6 h 101"/>
              <a:gd name="T36" fmla="*/ 165 w 169"/>
              <a:gd name="T37" fmla="*/ 11 h 101"/>
              <a:gd name="T38" fmla="*/ 127 w 169"/>
              <a:gd name="T39" fmla="*/ 18 h 101"/>
              <a:gd name="T40" fmla="*/ 95 w 169"/>
              <a:gd name="T41" fmla="*/ 26 h 101"/>
              <a:gd name="T42" fmla="*/ 67 w 169"/>
              <a:gd name="T43" fmla="*/ 41 h 101"/>
              <a:gd name="T44" fmla="*/ 58 w 169"/>
              <a:gd name="T45" fmla="*/ 56 h 101"/>
              <a:gd name="T46" fmla="*/ 47 w 169"/>
              <a:gd name="T47" fmla="*/ 72 h 101"/>
              <a:gd name="T48" fmla="*/ 57 w 169"/>
              <a:gd name="T49" fmla="*/ 86 h 101"/>
              <a:gd name="T50" fmla="*/ 90 w 169"/>
              <a:gd name="T51" fmla="*/ 10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9" h="101">
                <a:moveTo>
                  <a:pt x="90" y="100"/>
                </a:moveTo>
                <a:lnTo>
                  <a:pt x="83" y="101"/>
                </a:lnTo>
                <a:lnTo>
                  <a:pt x="39" y="99"/>
                </a:lnTo>
                <a:lnTo>
                  <a:pt x="32" y="92"/>
                </a:lnTo>
                <a:lnTo>
                  <a:pt x="6" y="87"/>
                </a:lnTo>
                <a:lnTo>
                  <a:pt x="0" y="78"/>
                </a:lnTo>
                <a:lnTo>
                  <a:pt x="11" y="75"/>
                </a:lnTo>
                <a:lnTo>
                  <a:pt x="5" y="66"/>
                </a:lnTo>
                <a:lnTo>
                  <a:pt x="23" y="52"/>
                </a:lnTo>
                <a:lnTo>
                  <a:pt x="10" y="50"/>
                </a:lnTo>
                <a:lnTo>
                  <a:pt x="32" y="36"/>
                </a:lnTo>
                <a:lnTo>
                  <a:pt x="24" y="29"/>
                </a:lnTo>
                <a:lnTo>
                  <a:pt x="46" y="20"/>
                </a:lnTo>
                <a:lnTo>
                  <a:pt x="80" y="10"/>
                </a:lnTo>
                <a:lnTo>
                  <a:pt x="118" y="8"/>
                </a:lnTo>
                <a:lnTo>
                  <a:pt x="134" y="2"/>
                </a:lnTo>
                <a:lnTo>
                  <a:pt x="156" y="0"/>
                </a:lnTo>
                <a:lnTo>
                  <a:pt x="169" y="6"/>
                </a:lnTo>
                <a:lnTo>
                  <a:pt x="165" y="11"/>
                </a:lnTo>
                <a:lnTo>
                  <a:pt x="127" y="18"/>
                </a:lnTo>
                <a:lnTo>
                  <a:pt x="95" y="26"/>
                </a:lnTo>
                <a:lnTo>
                  <a:pt x="67" y="41"/>
                </a:lnTo>
                <a:lnTo>
                  <a:pt x="58" y="56"/>
                </a:lnTo>
                <a:lnTo>
                  <a:pt x="47" y="72"/>
                </a:lnTo>
                <a:lnTo>
                  <a:pt x="57" y="86"/>
                </a:lnTo>
                <a:lnTo>
                  <a:pt x="90" y="10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2" name="Freeform 165">
            <a:extLst>
              <a:ext uri="{FF2B5EF4-FFF2-40B4-BE49-F238E27FC236}">
                <a16:creationId xmlns:a16="http://schemas.microsoft.com/office/drawing/2014/main" id="{0E22FFE1-FDCE-4DDA-BB9B-38F8588EE7C1}"/>
              </a:ext>
            </a:extLst>
          </p:cNvPr>
          <p:cNvSpPr>
            <a:spLocks/>
          </p:cNvSpPr>
          <p:nvPr/>
        </p:nvSpPr>
        <p:spPr bwMode="auto">
          <a:xfrm>
            <a:off x="9843340" y="2754836"/>
            <a:ext cx="76010" cy="25746"/>
          </a:xfrm>
          <a:custGeom>
            <a:avLst/>
            <a:gdLst>
              <a:gd name="T0" fmla="*/ 62 w 62"/>
              <a:gd name="T1" fmla="*/ 15 h 21"/>
              <a:gd name="T2" fmla="*/ 2 w 62"/>
              <a:gd name="T3" fmla="*/ 21 h 21"/>
              <a:gd name="T4" fmla="*/ 0 w 62"/>
              <a:gd name="T5" fmla="*/ 2 h 21"/>
              <a:gd name="T6" fmla="*/ 8 w 62"/>
              <a:gd name="T7" fmla="*/ 0 h 21"/>
              <a:gd name="T8" fmla="*/ 18 w 62"/>
              <a:gd name="T9" fmla="*/ 1 h 21"/>
              <a:gd name="T10" fmla="*/ 58 w 62"/>
              <a:gd name="T11" fmla="*/ 9 h 21"/>
              <a:gd name="T12" fmla="*/ 62 w 62"/>
              <a:gd name="T13" fmla="*/ 1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21">
                <a:moveTo>
                  <a:pt x="62" y="15"/>
                </a:moveTo>
                <a:lnTo>
                  <a:pt x="2" y="21"/>
                </a:lnTo>
                <a:lnTo>
                  <a:pt x="0" y="2"/>
                </a:lnTo>
                <a:lnTo>
                  <a:pt x="8" y="0"/>
                </a:lnTo>
                <a:lnTo>
                  <a:pt x="18" y="1"/>
                </a:lnTo>
                <a:lnTo>
                  <a:pt x="58" y="9"/>
                </a:lnTo>
                <a:lnTo>
                  <a:pt x="62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3" name="Freeform 166">
            <a:extLst>
              <a:ext uri="{FF2B5EF4-FFF2-40B4-BE49-F238E27FC236}">
                <a16:creationId xmlns:a16="http://schemas.microsoft.com/office/drawing/2014/main" id="{F2543A28-1074-4A39-BAE0-AE57893F877D}"/>
              </a:ext>
            </a:extLst>
          </p:cNvPr>
          <p:cNvSpPr>
            <a:spLocks/>
          </p:cNvSpPr>
          <p:nvPr/>
        </p:nvSpPr>
        <p:spPr bwMode="auto">
          <a:xfrm>
            <a:off x="9029294" y="2729091"/>
            <a:ext cx="91948" cy="14711"/>
          </a:xfrm>
          <a:custGeom>
            <a:avLst/>
            <a:gdLst>
              <a:gd name="T0" fmla="*/ 72 w 75"/>
              <a:gd name="T1" fmla="*/ 5 h 12"/>
              <a:gd name="T2" fmla="*/ 58 w 75"/>
              <a:gd name="T3" fmla="*/ 7 h 12"/>
              <a:gd name="T4" fmla="*/ 48 w 75"/>
              <a:gd name="T5" fmla="*/ 8 h 12"/>
              <a:gd name="T6" fmla="*/ 48 w 75"/>
              <a:gd name="T7" fmla="*/ 10 h 12"/>
              <a:gd name="T8" fmla="*/ 36 w 75"/>
              <a:gd name="T9" fmla="*/ 12 h 12"/>
              <a:gd name="T10" fmla="*/ 22 w 75"/>
              <a:gd name="T11" fmla="*/ 9 h 12"/>
              <a:gd name="T12" fmla="*/ 26 w 75"/>
              <a:gd name="T13" fmla="*/ 5 h 12"/>
              <a:gd name="T14" fmla="*/ 0 w 75"/>
              <a:gd name="T15" fmla="*/ 5 h 12"/>
              <a:gd name="T16" fmla="*/ 21 w 75"/>
              <a:gd name="T17" fmla="*/ 2 h 12"/>
              <a:gd name="T18" fmla="*/ 38 w 75"/>
              <a:gd name="T19" fmla="*/ 2 h 12"/>
              <a:gd name="T20" fmla="*/ 43 w 75"/>
              <a:gd name="T21" fmla="*/ 5 h 12"/>
              <a:gd name="T22" fmla="*/ 47 w 75"/>
              <a:gd name="T23" fmla="*/ 2 h 12"/>
              <a:gd name="T24" fmla="*/ 56 w 75"/>
              <a:gd name="T25" fmla="*/ 0 h 12"/>
              <a:gd name="T26" fmla="*/ 75 w 75"/>
              <a:gd name="T27" fmla="*/ 3 h 12"/>
              <a:gd name="T28" fmla="*/ 72 w 75"/>
              <a:gd name="T29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2">
                <a:moveTo>
                  <a:pt x="72" y="5"/>
                </a:moveTo>
                <a:lnTo>
                  <a:pt x="58" y="7"/>
                </a:lnTo>
                <a:lnTo>
                  <a:pt x="48" y="8"/>
                </a:lnTo>
                <a:lnTo>
                  <a:pt x="48" y="10"/>
                </a:lnTo>
                <a:lnTo>
                  <a:pt x="36" y="12"/>
                </a:lnTo>
                <a:lnTo>
                  <a:pt x="22" y="9"/>
                </a:lnTo>
                <a:lnTo>
                  <a:pt x="26" y="5"/>
                </a:lnTo>
                <a:lnTo>
                  <a:pt x="0" y="5"/>
                </a:lnTo>
                <a:lnTo>
                  <a:pt x="21" y="2"/>
                </a:lnTo>
                <a:lnTo>
                  <a:pt x="38" y="2"/>
                </a:lnTo>
                <a:lnTo>
                  <a:pt x="43" y="5"/>
                </a:lnTo>
                <a:lnTo>
                  <a:pt x="47" y="2"/>
                </a:lnTo>
                <a:lnTo>
                  <a:pt x="56" y="0"/>
                </a:lnTo>
                <a:lnTo>
                  <a:pt x="75" y="3"/>
                </a:lnTo>
                <a:lnTo>
                  <a:pt x="72" y="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4" name="Freeform 167">
            <a:extLst>
              <a:ext uri="{FF2B5EF4-FFF2-40B4-BE49-F238E27FC236}">
                <a16:creationId xmlns:a16="http://schemas.microsoft.com/office/drawing/2014/main" id="{9C1131F0-AB4C-4D1F-8940-DEE137E8D11F}"/>
              </a:ext>
            </a:extLst>
          </p:cNvPr>
          <p:cNvSpPr>
            <a:spLocks/>
          </p:cNvSpPr>
          <p:nvPr/>
        </p:nvSpPr>
        <p:spPr bwMode="auto">
          <a:xfrm>
            <a:off x="9679060" y="2724187"/>
            <a:ext cx="153247" cy="41684"/>
          </a:xfrm>
          <a:custGeom>
            <a:avLst/>
            <a:gdLst>
              <a:gd name="T0" fmla="*/ 125 w 125"/>
              <a:gd name="T1" fmla="*/ 32 h 34"/>
              <a:gd name="T2" fmla="*/ 102 w 125"/>
              <a:gd name="T3" fmla="*/ 34 h 34"/>
              <a:gd name="T4" fmla="*/ 65 w 125"/>
              <a:gd name="T5" fmla="*/ 30 h 34"/>
              <a:gd name="T6" fmla="*/ 39 w 125"/>
              <a:gd name="T7" fmla="*/ 24 h 34"/>
              <a:gd name="T8" fmla="*/ 19 w 125"/>
              <a:gd name="T9" fmla="*/ 15 h 34"/>
              <a:gd name="T10" fmla="*/ 0 w 125"/>
              <a:gd name="T11" fmla="*/ 12 h 34"/>
              <a:gd name="T12" fmla="*/ 19 w 125"/>
              <a:gd name="T13" fmla="*/ 3 h 34"/>
              <a:gd name="T14" fmla="*/ 39 w 125"/>
              <a:gd name="T15" fmla="*/ 0 h 34"/>
              <a:gd name="T16" fmla="*/ 70 w 125"/>
              <a:gd name="T17" fmla="*/ 7 h 34"/>
              <a:gd name="T18" fmla="*/ 113 w 125"/>
              <a:gd name="T19" fmla="*/ 19 h 34"/>
              <a:gd name="T20" fmla="*/ 125 w 125"/>
              <a:gd name="T21" fmla="*/ 3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" h="34">
                <a:moveTo>
                  <a:pt x="125" y="32"/>
                </a:moveTo>
                <a:lnTo>
                  <a:pt x="102" y="34"/>
                </a:lnTo>
                <a:lnTo>
                  <a:pt x="65" y="30"/>
                </a:lnTo>
                <a:lnTo>
                  <a:pt x="39" y="24"/>
                </a:lnTo>
                <a:lnTo>
                  <a:pt x="19" y="15"/>
                </a:lnTo>
                <a:lnTo>
                  <a:pt x="0" y="12"/>
                </a:lnTo>
                <a:lnTo>
                  <a:pt x="19" y="3"/>
                </a:lnTo>
                <a:lnTo>
                  <a:pt x="39" y="0"/>
                </a:lnTo>
                <a:lnTo>
                  <a:pt x="70" y="7"/>
                </a:lnTo>
                <a:lnTo>
                  <a:pt x="113" y="19"/>
                </a:lnTo>
                <a:lnTo>
                  <a:pt x="125" y="3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5" name="Freeform 168">
            <a:extLst>
              <a:ext uri="{FF2B5EF4-FFF2-40B4-BE49-F238E27FC236}">
                <a16:creationId xmlns:a16="http://schemas.microsoft.com/office/drawing/2014/main" id="{5625C865-184E-45C5-AA6A-BE46F19A6EF4}"/>
              </a:ext>
            </a:extLst>
          </p:cNvPr>
          <p:cNvSpPr>
            <a:spLocks/>
          </p:cNvSpPr>
          <p:nvPr/>
        </p:nvSpPr>
        <p:spPr bwMode="auto">
          <a:xfrm>
            <a:off x="9059943" y="4700457"/>
            <a:ext cx="40457" cy="45361"/>
          </a:xfrm>
          <a:custGeom>
            <a:avLst/>
            <a:gdLst>
              <a:gd name="T0" fmla="*/ 25 w 33"/>
              <a:gd name="T1" fmla="*/ 0 h 37"/>
              <a:gd name="T2" fmla="*/ 33 w 33"/>
              <a:gd name="T3" fmla="*/ 12 h 37"/>
              <a:gd name="T4" fmla="*/ 31 w 33"/>
              <a:gd name="T5" fmla="*/ 24 h 37"/>
              <a:gd name="T6" fmla="*/ 26 w 33"/>
              <a:gd name="T7" fmla="*/ 27 h 37"/>
              <a:gd name="T8" fmla="*/ 16 w 33"/>
              <a:gd name="T9" fmla="*/ 25 h 37"/>
              <a:gd name="T10" fmla="*/ 11 w 33"/>
              <a:gd name="T11" fmla="*/ 37 h 37"/>
              <a:gd name="T12" fmla="*/ 0 w 33"/>
              <a:gd name="T13" fmla="*/ 35 h 37"/>
              <a:gd name="T14" fmla="*/ 1 w 33"/>
              <a:gd name="T15" fmla="*/ 24 h 37"/>
              <a:gd name="T16" fmla="*/ 4 w 33"/>
              <a:gd name="T17" fmla="*/ 22 h 37"/>
              <a:gd name="T18" fmla="*/ 4 w 33"/>
              <a:gd name="T19" fmla="*/ 10 h 37"/>
              <a:gd name="T20" fmla="*/ 10 w 33"/>
              <a:gd name="T21" fmla="*/ 4 h 37"/>
              <a:gd name="T22" fmla="*/ 14 w 33"/>
              <a:gd name="T23" fmla="*/ 6 h 37"/>
              <a:gd name="T24" fmla="*/ 25 w 33"/>
              <a:gd name="T2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" h="37">
                <a:moveTo>
                  <a:pt x="25" y="0"/>
                </a:moveTo>
                <a:lnTo>
                  <a:pt x="33" y="12"/>
                </a:lnTo>
                <a:lnTo>
                  <a:pt x="31" y="24"/>
                </a:lnTo>
                <a:lnTo>
                  <a:pt x="26" y="27"/>
                </a:lnTo>
                <a:lnTo>
                  <a:pt x="16" y="25"/>
                </a:lnTo>
                <a:lnTo>
                  <a:pt x="11" y="37"/>
                </a:lnTo>
                <a:lnTo>
                  <a:pt x="0" y="35"/>
                </a:lnTo>
                <a:lnTo>
                  <a:pt x="1" y="24"/>
                </a:lnTo>
                <a:lnTo>
                  <a:pt x="4" y="22"/>
                </a:lnTo>
                <a:lnTo>
                  <a:pt x="4" y="10"/>
                </a:lnTo>
                <a:lnTo>
                  <a:pt x="10" y="4"/>
                </a:lnTo>
                <a:lnTo>
                  <a:pt x="14" y="6"/>
                </a:lnTo>
                <a:lnTo>
                  <a:pt x="25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6" name="Freeform 169">
            <a:extLst>
              <a:ext uri="{FF2B5EF4-FFF2-40B4-BE49-F238E27FC236}">
                <a16:creationId xmlns:a16="http://schemas.microsoft.com/office/drawing/2014/main" id="{D56274FA-03F5-4A42-BE8C-301AC7B294F7}"/>
              </a:ext>
            </a:extLst>
          </p:cNvPr>
          <p:cNvSpPr>
            <a:spLocks/>
          </p:cNvSpPr>
          <p:nvPr/>
        </p:nvSpPr>
        <p:spPr bwMode="auto">
          <a:xfrm>
            <a:off x="8028900" y="3967324"/>
            <a:ext cx="188800" cy="169184"/>
          </a:xfrm>
          <a:custGeom>
            <a:avLst/>
            <a:gdLst>
              <a:gd name="T0" fmla="*/ 151 w 154"/>
              <a:gd name="T1" fmla="*/ 11 h 138"/>
              <a:gd name="T2" fmla="*/ 151 w 154"/>
              <a:gd name="T3" fmla="*/ 0 h 138"/>
              <a:gd name="T4" fmla="*/ 154 w 154"/>
              <a:gd name="T5" fmla="*/ 0 h 138"/>
              <a:gd name="T6" fmla="*/ 154 w 154"/>
              <a:gd name="T7" fmla="*/ 1 h 138"/>
              <a:gd name="T8" fmla="*/ 153 w 154"/>
              <a:gd name="T9" fmla="*/ 5 h 138"/>
              <a:gd name="T10" fmla="*/ 153 w 154"/>
              <a:gd name="T11" fmla="*/ 37 h 138"/>
              <a:gd name="T12" fmla="*/ 94 w 154"/>
              <a:gd name="T13" fmla="*/ 36 h 138"/>
              <a:gd name="T14" fmla="*/ 93 w 154"/>
              <a:gd name="T15" fmla="*/ 89 h 138"/>
              <a:gd name="T16" fmla="*/ 77 w 154"/>
              <a:gd name="T17" fmla="*/ 91 h 138"/>
              <a:gd name="T18" fmla="*/ 72 w 154"/>
              <a:gd name="T19" fmla="*/ 101 h 138"/>
              <a:gd name="T20" fmla="*/ 75 w 154"/>
              <a:gd name="T21" fmla="*/ 131 h 138"/>
              <a:gd name="T22" fmla="*/ 4 w 154"/>
              <a:gd name="T23" fmla="*/ 131 h 138"/>
              <a:gd name="T24" fmla="*/ 0 w 154"/>
              <a:gd name="T25" fmla="*/ 138 h 138"/>
              <a:gd name="T26" fmla="*/ 1 w 154"/>
              <a:gd name="T27" fmla="*/ 129 h 138"/>
              <a:gd name="T28" fmla="*/ 1 w 154"/>
              <a:gd name="T29" fmla="*/ 129 h 138"/>
              <a:gd name="T30" fmla="*/ 42 w 154"/>
              <a:gd name="T31" fmla="*/ 128 h 138"/>
              <a:gd name="T32" fmla="*/ 44 w 154"/>
              <a:gd name="T33" fmla="*/ 120 h 138"/>
              <a:gd name="T34" fmla="*/ 52 w 154"/>
              <a:gd name="T35" fmla="*/ 111 h 138"/>
              <a:gd name="T36" fmla="*/ 59 w 154"/>
              <a:gd name="T37" fmla="*/ 82 h 138"/>
              <a:gd name="T38" fmla="*/ 84 w 154"/>
              <a:gd name="T39" fmla="*/ 60 h 138"/>
              <a:gd name="T40" fmla="*/ 93 w 154"/>
              <a:gd name="T41" fmla="*/ 34 h 138"/>
              <a:gd name="T42" fmla="*/ 99 w 154"/>
              <a:gd name="T43" fmla="*/ 32 h 138"/>
              <a:gd name="T44" fmla="*/ 105 w 154"/>
              <a:gd name="T45" fmla="*/ 16 h 138"/>
              <a:gd name="T46" fmla="*/ 120 w 154"/>
              <a:gd name="T47" fmla="*/ 14 h 138"/>
              <a:gd name="T48" fmla="*/ 126 w 154"/>
              <a:gd name="T49" fmla="*/ 16 h 138"/>
              <a:gd name="T50" fmla="*/ 134 w 154"/>
              <a:gd name="T51" fmla="*/ 16 h 138"/>
              <a:gd name="T52" fmla="*/ 140 w 154"/>
              <a:gd name="T53" fmla="*/ 12 h 138"/>
              <a:gd name="T54" fmla="*/ 151 w 154"/>
              <a:gd name="T55" fmla="*/ 1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4" h="138">
                <a:moveTo>
                  <a:pt x="151" y="11"/>
                </a:moveTo>
                <a:lnTo>
                  <a:pt x="151" y="0"/>
                </a:lnTo>
                <a:lnTo>
                  <a:pt x="154" y="0"/>
                </a:lnTo>
                <a:lnTo>
                  <a:pt x="154" y="1"/>
                </a:lnTo>
                <a:lnTo>
                  <a:pt x="153" y="5"/>
                </a:lnTo>
                <a:lnTo>
                  <a:pt x="153" y="37"/>
                </a:lnTo>
                <a:lnTo>
                  <a:pt x="94" y="36"/>
                </a:lnTo>
                <a:lnTo>
                  <a:pt x="93" y="89"/>
                </a:lnTo>
                <a:lnTo>
                  <a:pt x="77" y="91"/>
                </a:lnTo>
                <a:lnTo>
                  <a:pt x="72" y="101"/>
                </a:lnTo>
                <a:lnTo>
                  <a:pt x="75" y="131"/>
                </a:lnTo>
                <a:lnTo>
                  <a:pt x="4" y="131"/>
                </a:lnTo>
                <a:lnTo>
                  <a:pt x="0" y="138"/>
                </a:lnTo>
                <a:lnTo>
                  <a:pt x="1" y="129"/>
                </a:lnTo>
                <a:lnTo>
                  <a:pt x="1" y="129"/>
                </a:lnTo>
                <a:lnTo>
                  <a:pt x="42" y="128"/>
                </a:lnTo>
                <a:lnTo>
                  <a:pt x="44" y="120"/>
                </a:lnTo>
                <a:lnTo>
                  <a:pt x="52" y="111"/>
                </a:lnTo>
                <a:lnTo>
                  <a:pt x="59" y="82"/>
                </a:lnTo>
                <a:lnTo>
                  <a:pt x="84" y="60"/>
                </a:lnTo>
                <a:lnTo>
                  <a:pt x="93" y="34"/>
                </a:lnTo>
                <a:lnTo>
                  <a:pt x="99" y="32"/>
                </a:lnTo>
                <a:lnTo>
                  <a:pt x="105" y="16"/>
                </a:lnTo>
                <a:lnTo>
                  <a:pt x="120" y="14"/>
                </a:lnTo>
                <a:lnTo>
                  <a:pt x="126" y="16"/>
                </a:lnTo>
                <a:lnTo>
                  <a:pt x="134" y="16"/>
                </a:lnTo>
                <a:lnTo>
                  <a:pt x="140" y="12"/>
                </a:lnTo>
                <a:lnTo>
                  <a:pt x="151" y="1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7" name="Freeform 170">
            <a:extLst>
              <a:ext uri="{FF2B5EF4-FFF2-40B4-BE49-F238E27FC236}">
                <a16:creationId xmlns:a16="http://schemas.microsoft.com/office/drawing/2014/main" id="{CBAFC989-DE63-45DC-B95D-838FB8F52CA9}"/>
              </a:ext>
            </a:extLst>
          </p:cNvPr>
          <p:cNvSpPr>
            <a:spLocks/>
          </p:cNvSpPr>
          <p:nvPr/>
        </p:nvSpPr>
        <p:spPr bwMode="auto">
          <a:xfrm>
            <a:off x="9158022" y="3853309"/>
            <a:ext cx="474452" cy="402119"/>
          </a:xfrm>
          <a:custGeom>
            <a:avLst/>
            <a:gdLst>
              <a:gd name="T0" fmla="*/ 161 w 387"/>
              <a:gd name="T1" fmla="*/ 319 h 328"/>
              <a:gd name="T2" fmla="*/ 153 w 387"/>
              <a:gd name="T3" fmla="*/ 304 h 328"/>
              <a:gd name="T4" fmla="*/ 132 w 387"/>
              <a:gd name="T5" fmla="*/ 280 h 328"/>
              <a:gd name="T6" fmla="*/ 113 w 387"/>
              <a:gd name="T7" fmla="*/ 248 h 328"/>
              <a:gd name="T8" fmla="*/ 91 w 387"/>
              <a:gd name="T9" fmla="*/ 225 h 328"/>
              <a:gd name="T10" fmla="*/ 88 w 387"/>
              <a:gd name="T11" fmla="*/ 198 h 328"/>
              <a:gd name="T12" fmla="*/ 67 w 387"/>
              <a:gd name="T13" fmla="*/ 167 h 328"/>
              <a:gd name="T14" fmla="*/ 50 w 387"/>
              <a:gd name="T15" fmla="*/ 151 h 328"/>
              <a:gd name="T16" fmla="*/ 45 w 387"/>
              <a:gd name="T17" fmla="*/ 135 h 328"/>
              <a:gd name="T18" fmla="*/ 31 w 387"/>
              <a:gd name="T19" fmla="*/ 115 h 328"/>
              <a:gd name="T20" fmla="*/ 9 w 387"/>
              <a:gd name="T21" fmla="*/ 84 h 328"/>
              <a:gd name="T22" fmla="*/ 2 w 387"/>
              <a:gd name="T23" fmla="*/ 73 h 328"/>
              <a:gd name="T24" fmla="*/ 3 w 387"/>
              <a:gd name="T25" fmla="*/ 58 h 328"/>
              <a:gd name="T26" fmla="*/ 30 w 387"/>
              <a:gd name="T27" fmla="*/ 55 h 328"/>
              <a:gd name="T28" fmla="*/ 47 w 387"/>
              <a:gd name="T29" fmla="*/ 44 h 328"/>
              <a:gd name="T30" fmla="*/ 54 w 387"/>
              <a:gd name="T31" fmla="*/ 34 h 328"/>
              <a:gd name="T32" fmla="*/ 69 w 387"/>
              <a:gd name="T33" fmla="*/ 3 h 328"/>
              <a:gd name="T34" fmla="*/ 93 w 387"/>
              <a:gd name="T35" fmla="*/ 5 h 328"/>
              <a:gd name="T36" fmla="*/ 176 w 387"/>
              <a:gd name="T37" fmla="*/ 61 h 328"/>
              <a:gd name="T38" fmla="*/ 225 w 387"/>
              <a:gd name="T39" fmla="*/ 65 h 328"/>
              <a:gd name="T40" fmla="*/ 243 w 387"/>
              <a:gd name="T41" fmla="*/ 74 h 328"/>
              <a:gd name="T42" fmla="*/ 261 w 387"/>
              <a:gd name="T43" fmla="*/ 97 h 328"/>
              <a:gd name="T44" fmla="*/ 278 w 387"/>
              <a:gd name="T45" fmla="*/ 113 h 328"/>
              <a:gd name="T46" fmla="*/ 279 w 387"/>
              <a:gd name="T47" fmla="*/ 128 h 328"/>
              <a:gd name="T48" fmla="*/ 288 w 387"/>
              <a:gd name="T49" fmla="*/ 141 h 328"/>
              <a:gd name="T50" fmla="*/ 294 w 387"/>
              <a:gd name="T51" fmla="*/ 153 h 328"/>
              <a:gd name="T52" fmla="*/ 305 w 387"/>
              <a:gd name="T53" fmla="*/ 156 h 328"/>
              <a:gd name="T54" fmla="*/ 310 w 387"/>
              <a:gd name="T55" fmla="*/ 169 h 328"/>
              <a:gd name="T56" fmla="*/ 374 w 387"/>
              <a:gd name="T57" fmla="*/ 200 h 328"/>
              <a:gd name="T58" fmla="*/ 387 w 387"/>
              <a:gd name="T59" fmla="*/ 210 h 328"/>
              <a:gd name="T60" fmla="*/ 327 w 387"/>
              <a:gd name="T61" fmla="*/ 273 h 328"/>
              <a:gd name="T62" fmla="*/ 259 w 387"/>
              <a:gd name="T63" fmla="*/ 290 h 328"/>
              <a:gd name="T64" fmla="*/ 239 w 387"/>
              <a:gd name="T65" fmla="*/ 315 h 328"/>
              <a:gd name="T66" fmla="*/ 227 w 387"/>
              <a:gd name="T67" fmla="*/ 309 h 328"/>
              <a:gd name="T68" fmla="*/ 206 w 387"/>
              <a:gd name="T69" fmla="*/ 305 h 328"/>
              <a:gd name="T70" fmla="*/ 181 w 387"/>
              <a:gd name="T71" fmla="*/ 308 h 328"/>
              <a:gd name="T72" fmla="*/ 169 w 387"/>
              <a:gd name="T73" fmla="*/ 312 h 328"/>
              <a:gd name="T74" fmla="*/ 163 w 387"/>
              <a:gd name="T7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7" h="328">
                <a:moveTo>
                  <a:pt x="163" y="328"/>
                </a:moveTo>
                <a:lnTo>
                  <a:pt x="161" y="319"/>
                </a:lnTo>
                <a:lnTo>
                  <a:pt x="155" y="313"/>
                </a:lnTo>
                <a:lnTo>
                  <a:pt x="153" y="304"/>
                </a:lnTo>
                <a:lnTo>
                  <a:pt x="143" y="297"/>
                </a:lnTo>
                <a:lnTo>
                  <a:pt x="132" y="280"/>
                </a:lnTo>
                <a:lnTo>
                  <a:pt x="126" y="263"/>
                </a:lnTo>
                <a:lnTo>
                  <a:pt x="113" y="248"/>
                </a:lnTo>
                <a:lnTo>
                  <a:pt x="104" y="245"/>
                </a:lnTo>
                <a:lnTo>
                  <a:pt x="91" y="225"/>
                </a:lnTo>
                <a:lnTo>
                  <a:pt x="88" y="211"/>
                </a:lnTo>
                <a:lnTo>
                  <a:pt x="88" y="198"/>
                </a:lnTo>
                <a:lnTo>
                  <a:pt x="76" y="175"/>
                </a:lnTo>
                <a:lnTo>
                  <a:pt x="67" y="167"/>
                </a:lnTo>
                <a:lnTo>
                  <a:pt x="57" y="163"/>
                </a:lnTo>
                <a:lnTo>
                  <a:pt x="50" y="151"/>
                </a:lnTo>
                <a:lnTo>
                  <a:pt x="51" y="146"/>
                </a:lnTo>
                <a:lnTo>
                  <a:pt x="45" y="135"/>
                </a:lnTo>
                <a:lnTo>
                  <a:pt x="39" y="131"/>
                </a:lnTo>
                <a:lnTo>
                  <a:pt x="31" y="115"/>
                </a:lnTo>
                <a:lnTo>
                  <a:pt x="19" y="99"/>
                </a:lnTo>
                <a:lnTo>
                  <a:pt x="9" y="84"/>
                </a:lnTo>
                <a:lnTo>
                  <a:pt x="0" y="85"/>
                </a:lnTo>
                <a:lnTo>
                  <a:pt x="2" y="73"/>
                </a:lnTo>
                <a:lnTo>
                  <a:pt x="2" y="66"/>
                </a:lnTo>
                <a:lnTo>
                  <a:pt x="3" y="58"/>
                </a:lnTo>
                <a:lnTo>
                  <a:pt x="23" y="61"/>
                </a:lnTo>
                <a:lnTo>
                  <a:pt x="30" y="55"/>
                </a:lnTo>
                <a:lnTo>
                  <a:pt x="34" y="47"/>
                </a:lnTo>
                <a:lnTo>
                  <a:pt x="47" y="44"/>
                </a:lnTo>
                <a:lnTo>
                  <a:pt x="49" y="37"/>
                </a:lnTo>
                <a:lnTo>
                  <a:pt x="54" y="34"/>
                </a:lnTo>
                <a:lnTo>
                  <a:pt x="35" y="13"/>
                </a:lnTo>
                <a:lnTo>
                  <a:pt x="69" y="3"/>
                </a:lnTo>
                <a:lnTo>
                  <a:pt x="72" y="0"/>
                </a:lnTo>
                <a:lnTo>
                  <a:pt x="93" y="5"/>
                </a:lnTo>
                <a:lnTo>
                  <a:pt x="121" y="20"/>
                </a:lnTo>
                <a:lnTo>
                  <a:pt x="176" y="61"/>
                </a:lnTo>
                <a:lnTo>
                  <a:pt x="209" y="63"/>
                </a:lnTo>
                <a:lnTo>
                  <a:pt x="225" y="65"/>
                </a:lnTo>
                <a:lnTo>
                  <a:pt x="230" y="75"/>
                </a:lnTo>
                <a:lnTo>
                  <a:pt x="243" y="74"/>
                </a:lnTo>
                <a:lnTo>
                  <a:pt x="252" y="92"/>
                </a:lnTo>
                <a:lnTo>
                  <a:pt x="261" y="97"/>
                </a:lnTo>
                <a:lnTo>
                  <a:pt x="265" y="104"/>
                </a:lnTo>
                <a:lnTo>
                  <a:pt x="278" y="113"/>
                </a:lnTo>
                <a:lnTo>
                  <a:pt x="280" y="121"/>
                </a:lnTo>
                <a:lnTo>
                  <a:pt x="279" y="128"/>
                </a:lnTo>
                <a:lnTo>
                  <a:pt x="282" y="135"/>
                </a:lnTo>
                <a:lnTo>
                  <a:pt x="288" y="141"/>
                </a:lnTo>
                <a:lnTo>
                  <a:pt x="291" y="148"/>
                </a:lnTo>
                <a:lnTo>
                  <a:pt x="294" y="153"/>
                </a:lnTo>
                <a:lnTo>
                  <a:pt x="300" y="157"/>
                </a:lnTo>
                <a:lnTo>
                  <a:pt x="305" y="156"/>
                </a:lnTo>
                <a:lnTo>
                  <a:pt x="309" y="164"/>
                </a:lnTo>
                <a:lnTo>
                  <a:pt x="310" y="169"/>
                </a:lnTo>
                <a:lnTo>
                  <a:pt x="319" y="190"/>
                </a:lnTo>
                <a:lnTo>
                  <a:pt x="374" y="200"/>
                </a:lnTo>
                <a:lnTo>
                  <a:pt x="378" y="196"/>
                </a:lnTo>
                <a:lnTo>
                  <a:pt x="387" y="210"/>
                </a:lnTo>
                <a:lnTo>
                  <a:pt x="379" y="252"/>
                </a:lnTo>
                <a:lnTo>
                  <a:pt x="327" y="273"/>
                </a:lnTo>
                <a:lnTo>
                  <a:pt x="275" y="281"/>
                </a:lnTo>
                <a:lnTo>
                  <a:pt x="259" y="290"/>
                </a:lnTo>
                <a:lnTo>
                  <a:pt x="247" y="312"/>
                </a:lnTo>
                <a:lnTo>
                  <a:pt x="239" y="315"/>
                </a:lnTo>
                <a:lnTo>
                  <a:pt x="234" y="308"/>
                </a:lnTo>
                <a:lnTo>
                  <a:pt x="227" y="309"/>
                </a:lnTo>
                <a:lnTo>
                  <a:pt x="210" y="307"/>
                </a:lnTo>
                <a:lnTo>
                  <a:pt x="206" y="305"/>
                </a:lnTo>
                <a:lnTo>
                  <a:pt x="185" y="306"/>
                </a:lnTo>
                <a:lnTo>
                  <a:pt x="181" y="308"/>
                </a:lnTo>
                <a:lnTo>
                  <a:pt x="173" y="302"/>
                </a:lnTo>
                <a:lnTo>
                  <a:pt x="169" y="312"/>
                </a:lnTo>
                <a:lnTo>
                  <a:pt x="171" y="321"/>
                </a:lnTo>
                <a:lnTo>
                  <a:pt x="163" y="3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8" name="Freeform 171">
            <a:extLst>
              <a:ext uri="{FF2B5EF4-FFF2-40B4-BE49-F238E27FC236}">
                <a16:creationId xmlns:a16="http://schemas.microsoft.com/office/drawing/2014/main" id="{7C16C2D0-BC5E-4EE8-98AE-2C8AE85F8CFB}"/>
              </a:ext>
            </a:extLst>
          </p:cNvPr>
          <p:cNvSpPr>
            <a:spLocks/>
          </p:cNvSpPr>
          <p:nvPr/>
        </p:nvSpPr>
        <p:spPr bwMode="auto">
          <a:xfrm>
            <a:off x="8896889" y="4110762"/>
            <a:ext cx="361662" cy="340821"/>
          </a:xfrm>
          <a:custGeom>
            <a:avLst/>
            <a:gdLst>
              <a:gd name="T0" fmla="*/ 218 w 295"/>
              <a:gd name="T1" fmla="*/ 260 h 278"/>
              <a:gd name="T2" fmla="*/ 216 w 295"/>
              <a:gd name="T3" fmla="*/ 243 h 278"/>
              <a:gd name="T4" fmla="*/ 204 w 295"/>
              <a:gd name="T5" fmla="*/ 220 h 278"/>
              <a:gd name="T6" fmla="*/ 197 w 295"/>
              <a:gd name="T7" fmla="*/ 203 h 278"/>
              <a:gd name="T8" fmla="*/ 185 w 295"/>
              <a:gd name="T9" fmla="*/ 209 h 278"/>
              <a:gd name="T10" fmla="*/ 192 w 295"/>
              <a:gd name="T11" fmla="*/ 227 h 278"/>
              <a:gd name="T12" fmla="*/ 173 w 295"/>
              <a:gd name="T13" fmla="*/ 254 h 278"/>
              <a:gd name="T14" fmla="*/ 148 w 295"/>
              <a:gd name="T15" fmla="*/ 244 h 278"/>
              <a:gd name="T16" fmla="*/ 139 w 295"/>
              <a:gd name="T17" fmla="*/ 254 h 278"/>
              <a:gd name="T18" fmla="*/ 130 w 295"/>
              <a:gd name="T19" fmla="*/ 262 h 278"/>
              <a:gd name="T20" fmla="*/ 109 w 295"/>
              <a:gd name="T21" fmla="*/ 258 h 278"/>
              <a:gd name="T22" fmla="*/ 89 w 295"/>
              <a:gd name="T23" fmla="*/ 261 h 278"/>
              <a:gd name="T24" fmla="*/ 74 w 295"/>
              <a:gd name="T25" fmla="*/ 247 h 278"/>
              <a:gd name="T26" fmla="*/ 58 w 295"/>
              <a:gd name="T27" fmla="*/ 244 h 278"/>
              <a:gd name="T28" fmla="*/ 49 w 295"/>
              <a:gd name="T29" fmla="*/ 272 h 278"/>
              <a:gd name="T30" fmla="*/ 37 w 295"/>
              <a:gd name="T31" fmla="*/ 278 h 278"/>
              <a:gd name="T32" fmla="*/ 29 w 295"/>
              <a:gd name="T33" fmla="*/ 271 h 278"/>
              <a:gd name="T34" fmla="*/ 30 w 295"/>
              <a:gd name="T35" fmla="*/ 256 h 278"/>
              <a:gd name="T36" fmla="*/ 20 w 295"/>
              <a:gd name="T37" fmla="*/ 235 h 278"/>
              <a:gd name="T38" fmla="*/ 17 w 295"/>
              <a:gd name="T39" fmla="*/ 221 h 278"/>
              <a:gd name="T40" fmla="*/ 10 w 295"/>
              <a:gd name="T41" fmla="*/ 203 h 278"/>
              <a:gd name="T42" fmla="*/ 0 w 295"/>
              <a:gd name="T43" fmla="*/ 196 h 278"/>
              <a:gd name="T44" fmla="*/ 6 w 295"/>
              <a:gd name="T45" fmla="*/ 180 h 278"/>
              <a:gd name="T46" fmla="*/ 9 w 295"/>
              <a:gd name="T47" fmla="*/ 165 h 278"/>
              <a:gd name="T48" fmla="*/ 10 w 295"/>
              <a:gd name="T49" fmla="*/ 147 h 278"/>
              <a:gd name="T50" fmla="*/ 34 w 295"/>
              <a:gd name="T51" fmla="*/ 133 h 278"/>
              <a:gd name="T52" fmla="*/ 30 w 295"/>
              <a:gd name="T53" fmla="*/ 42 h 278"/>
              <a:gd name="T54" fmla="*/ 49 w 295"/>
              <a:gd name="T55" fmla="*/ 0 h 278"/>
              <a:gd name="T56" fmla="*/ 191 w 295"/>
              <a:gd name="T57" fmla="*/ 0 h 278"/>
              <a:gd name="T58" fmla="*/ 269 w 295"/>
              <a:gd name="T59" fmla="*/ 21 h 278"/>
              <a:gd name="T60" fmla="*/ 270 w 295"/>
              <a:gd name="T61" fmla="*/ 46 h 278"/>
              <a:gd name="T62" fmla="*/ 285 w 295"/>
              <a:gd name="T63" fmla="*/ 76 h 278"/>
              <a:gd name="T64" fmla="*/ 287 w 295"/>
              <a:gd name="T65" fmla="*/ 95 h 278"/>
              <a:gd name="T66" fmla="*/ 268 w 295"/>
              <a:gd name="T67" fmla="*/ 105 h 278"/>
              <a:gd name="T68" fmla="*/ 260 w 295"/>
              <a:gd name="T69" fmla="*/ 149 h 278"/>
              <a:gd name="T70" fmla="*/ 260 w 295"/>
              <a:gd name="T71" fmla="*/ 175 h 278"/>
              <a:gd name="T72" fmla="*/ 243 w 295"/>
              <a:gd name="T73" fmla="*/ 206 h 278"/>
              <a:gd name="T74" fmla="*/ 234 w 295"/>
              <a:gd name="T75" fmla="*/ 231 h 278"/>
              <a:gd name="T76" fmla="*/ 221 w 295"/>
              <a:gd name="T77" fmla="*/ 25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5" h="278">
                <a:moveTo>
                  <a:pt x="221" y="261"/>
                </a:moveTo>
                <a:lnTo>
                  <a:pt x="218" y="260"/>
                </a:lnTo>
                <a:lnTo>
                  <a:pt x="218" y="250"/>
                </a:lnTo>
                <a:lnTo>
                  <a:pt x="216" y="243"/>
                </a:lnTo>
                <a:lnTo>
                  <a:pt x="207" y="235"/>
                </a:lnTo>
                <a:lnTo>
                  <a:pt x="204" y="220"/>
                </a:lnTo>
                <a:lnTo>
                  <a:pt x="206" y="204"/>
                </a:lnTo>
                <a:lnTo>
                  <a:pt x="197" y="203"/>
                </a:lnTo>
                <a:lnTo>
                  <a:pt x="196" y="208"/>
                </a:lnTo>
                <a:lnTo>
                  <a:pt x="185" y="209"/>
                </a:lnTo>
                <a:lnTo>
                  <a:pt x="190" y="215"/>
                </a:lnTo>
                <a:lnTo>
                  <a:pt x="192" y="227"/>
                </a:lnTo>
                <a:lnTo>
                  <a:pt x="182" y="239"/>
                </a:lnTo>
                <a:lnTo>
                  <a:pt x="173" y="254"/>
                </a:lnTo>
                <a:lnTo>
                  <a:pt x="164" y="256"/>
                </a:lnTo>
                <a:lnTo>
                  <a:pt x="148" y="244"/>
                </a:lnTo>
                <a:lnTo>
                  <a:pt x="141" y="248"/>
                </a:lnTo>
                <a:lnTo>
                  <a:pt x="139" y="254"/>
                </a:lnTo>
                <a:lnTo>
                  <a:pt x="130" y="258"/>
                </a:lnTo>
                <a:lnTo>
                  <a:pt x="130" y="262"/>
                </a:lnTo>
                <a:lnTo>
                  <a:pt x="111" y="262"/>
                </a:lnTo>
                <a:lnTo>
                  <a:pt x="109" y="258"/>
                </a:lnTo>
                <a:lnTo>
                  <a:pt x="95" y="257"/>
                </a:lnTo>
                <a:lnTo>
                  <a:pt x="89" y="261"/>
                </a:lnTo>
                <a:lnTo>
                  <a:pt x="84" y="259"/>
                </a:lnTo>
                <a:lnTo>
                  <a:pt x="74" y="247"/>
                </a:lnTo>
                <a:lnTo>
                  <a:pt x="71" y="241"/>
                </a:lnTo>
                <a:lnTo>
                  <a:pt x="58" y="244"/>
                </a:lnTo>
                <a:lnTo>
                  <a:pt x="53" y="254"/>
                </a:lnTo>
                <a:lnTo>
                  <a:pt x="49" y="272"/>
                </a:lnTo>
                <a:lnTo>
                  <a:pt x="42" y="276"/>
                </a:lnTo>
                <a:lnTo>
                  <a:pt x="37" y="278"/>
                </a:lnTo>
                <a:lnTo>
                  <a:pt x="35" y="277"/>
                </a:lnTo>
                <a:lnTo>
                  <a:pt x="29" y="271"/>
                </a:lnTo>
                <a:lnTo>
                  <a:pt x="28" y="265"/>
                </a:lnTo>
                <a:lnTo>
                  <a:pt x="30" y="256"/>
                </a:lnTo>
                <a:lnTo>
                  <a:pt x="30" y="248"/>
                </a:lnTo>
                <a:lnTo>
                  <a:pt x="20" y="235"/>
                </a:lnTo>
                <a:lnTo>
                  <a:pt x="17" y="226"/>
                </a:lnTo>
                <a:lnTo>
                  <a:pt x="17" y="221"/>
                </a:lnTo>
                <a:lnTo>
                  <a:pt x="10" y="215"/>
                </a:lnTo>
                <a:lnTo>
                  <a:pt x="10" y="203"/>
                </a:lnTo>
                <a:lnTo>
                  <a:pt x="6" y="195"/>
                </a:lnTo>
                <a:lnTo>
                  <a:pt x="0" y="196"/>
                </a:lnTo>
                <a:lnTo>
                  <a:pt x="1" y="188"/>
                </a:lnTo>
                <a:lnTo>
                  <a:pt x="6" y="180"/>
                </a:lnTo>
                <a:lnTo>
                  <a:pt x="4" y="171"/>
                </a:lnTo>
                <a:lnTo>
                  <a:pt x="9" y="165"/>
                </a:lnTo>
                <a:lnTo>
                  <a:pt x="6" y="160"/>
                </a:lnTo>
                <a:lnTo>
                  <a:pt x="10" y="147"/>
                </a:lnTo>
                <a:lnTo>
                  <a:pt x="18" y="132"/>
                </a:lnTo>
                <a:lnTo>
                  <a:pt x="34" y="133"/>
                </a:lnTo>
                <a:lnTo>
                  <a:pt x="30" y="51"/>
                </a:lnTo>
                <a:lnTo>
                  <a:pt x="30" y="42"/>
                </a:lnTo>
                <a:lnTo>
                  <a:pt x="51" y="42"/>
                </a:lnTo>
                <a:lnTo>
                  <a:pt x="49" y="0"/>
                </a:lnTo>
                <a:lnTo>
                  <a:pt x="121" y="0"/>
                </a:lnTo>
                <a:lnTo>
                  <a:pt x="191" y="0"/>
                </a:lnTo>
                <a:lnTo>
                  <a:pt x="262" y="0"/>
                </a:lnTo>
                <a:lnTo>
                  <a:pt x="269" y="21"/>
                </a:lnTo>
                <a:lnTo>
                  <a:pt x="266" y="24"/>
                </a:lnTo>
                <a:lnTo>
                  <a:pt x="270" y="46"/>
                </a:lnTo>
                <a:lnTo>
                  <a:pt x="278" y="71"/>
                </a:lnTo>
                <a:lnTo>
                  <a:pt x="285" y="76"/>
                </a:lnTo>
                <a:lnTo>
                  <a:pt x="295" y="84"/>
                </a:lnTo>
                <a:lnTo>
                  <a:pt x="287" y="95"/>
                </a:lnTo>
                <a:lnTo>
                  <a:pt x="273" y="99"/>
                </a:lnTo>
                <a:lnTo>
                  <a:pt x="268" y="105"/>
                </a:lnTo>
                <a:lnTo>
                  <a:pt x="267" y="119"/>
                </a:lnTo>
                <a:lnTo>
                  <a:pt x="260" y="149"/>
                </a:lnTo>
                <a:lnTo>
                  <a:pt x="263" y="158"/>
                </a:lnTo>
                <a:lnTo>
                  <a:pt x="260" y="175"/>
                </a:lnTo>
                <a:lnTo>
                  <a:pt x="254" y="196"/>
                </a:lnTo>
                <a:lnTo>
                  <a:pt x="243" y="206"/>
                </a:lnTo>
                <a:lnTo>
                  <a:pt x="236" y="222"/>
                </a:lnTo>
                <a:lnTo>
                  <a:pt x="234" y="231"/>
                </a:lnTo>
                <a:lnTo>
                  <a:pt x="226" y="236"/>
                </a:lnTo>
                <a:lnTo>
                  <a:pt x="221" y="258"/>
                </a:lnTo>
                <a:lnTo>
                  <a:pt x="221" y="26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89" name="Freeform 172">
            <a:extLst>
              <a:ext uri="{FF2B5EF4-FFF2-40B4-BE49-F238E27FC236}">
                <a16:creationId xmlns:a16="http://schemas.microsoft.com/office/drawing/2014/main" id="{DE4FA7A7-69A2-4582-B3B3-29CE2F3917D3}"/>
              </a:ext>
            </a:extLst>
          </p:cNvPr>
          <p:cNvSpPr>
            <a:spLocks/>
          </p:cNvSpPr>
          <p:nvPr/>
        </p:nvSpPr>
        <p:spPr bwMode="auto">
          <a:xfrm>
            <a:off x="8942250" y="4359635"/>
            <a:ext cx="257455" cy="223127"/>
          </a:xfrm>
          <a:custGeom>
            <a:avLst/>
            <a:gdLst>
              <a:gd name="T0" fmla="*/ 184 w 210"/>
              <a:gd name="T1" fmla="*/ 58 h 182"/>
              <a:gd name="T2" fmla="*/ 185 w 210"/>
              <a:gd name="T3" fmla="*/ 74 h 182"/>
              <a:gd name="T4" fmla="*/ 182 w 210"/>
              <a:gd name="T5" fmla="*/ 80 h 182"/>
              <a:gd name="T6" fmla="*/ 172 w 210"/>
              <a:gd name="T7" fmla="*/ 81 h 182"/>
              <a:gd name="T8" fmla="*/ 166 w 210"/>
              <a:gd name="T9" fmla="*/ 93 h 182"/>
              <a:gd name="T10" fmla="*/ 178 w 210"/>
              <a:gd name="T11" fmla="*/ 94 h 182"/>
              <a:gd name="T12" fmla="*/ 187 w 210"/>
              <a:gd name="T13" fmla="*/ 104 h 182"/>
              <a:gd name="T14" fmla="*/ 191 w 210"/>
              <a:gd name="T15" fmla="*/ 113 h 182"/>
              <a:gd name="T16" fmla="*/ 199 w 210"/>
              <a:gd name="T17" fmla="*/ 117 h 182"/>
              <a:gd name="T18" fmla="*/ 210 w 210"/>
              <a:gd name="T19" fmla="*/ 140 h 182"/>
              <a:gd name="T20" fmla="*/ 198 w 210"/>
              <a:gd name="T21" fmla="*/ 154 h 182"/>
              <a:gd name="T22" fmla="*/ 187 w 210"/>
              <a:gd name="T23" fmla="*/ 166 h 182"/>
              <a:gd name="T24" fmla="*/ 175 w 210"/>
              <a:gd name="T25" fmla="*/ 176 h 182"/>
              <a:gd name="T26" fmla="*/ 163 w 210"/>
              <a:gd name="T27" fmla="*/ 176 h 182"/>
              <a:gd name="T28" fmla="*/ 148 w 210"/>
              <a:gd name="T29" fmla="*/ 180 h 182"/>
              <a:gd name="T30" fmla="*/ 136 w 210"/>
              <a:gd name="T31" fmla="*/ 176 h 182"/>
              <a:gd name="T32" fmla="*/ 129 w 210"/>
              <a:gd name="T33" fmla="*/ 182 h 182"/>
              <a:gd name="T34" fmla="*/ 112 w 210"/>
              <a:gd name="T35" fmla="*/ 168 h 182"/>
              <a:gd name="T36" fmla="*/ 108 w 210"/>
              <a:gd name="T37" fmla="*/ 159 h 182"/>
              <a:gd name="T38" fmla="*/ 98 w 210"/>
              <a:gd name="T39" fmla="*/ 163 h 182"/>
              <a:gd name="T40" fmla="*/ 89 w 210"/>
              <a:gd name="T41" fmla="*/ 162 h 182"/>
              <a:gd name="T42" fmla="*/ 84 w 210"/>
              <a:gd name="T43" fmla="*/ 165 h 182"/>
              <a:gd name="T44" fmla="*/ 76 w 210"/>
              <a:gd name="T45" fmla="*/ 163 h 182"/>
              <a:gd name="T46" fmla="*/ 65 w 210"/>
              <a:gd name="T47" fmla="*/ 146 h 182"/>
              <a:gd name="T48" fmla="*/ 62 w 210"/>
              <a:gd name="T49" fmla="*/ 139 h 182"/>
              <a:gd name="T50" fmla="*/ 48 w 210"/>
              <a:gd name="T51" fmla="*/ 131 h 182"/>
              <a:gd name="T52" fmla="*/ 43 w 210"/>
              <a:gd name="T53" fmla="*/ 118 h 182"/>
              <a:gd name="T54" fmla="*/ 35 w 210"/>
              <a:gd name="T55" fmla="*/ 109 h 182"/>
              <a:gd name="T56" fmla="*/ 23 w 210"/>
              <a:gd name="T57" fmla="*/ 99 h 182"/>
              <a:gd name="T58" fmla="*/ 23 w 210"/>
              <a:gd name="T59" fmla="*/ 92 h 182"/>
              <a:gd name="T60" fmla="*/ 13 w 210"/>
              <a:gd name="T61" fmla="*/ 84 h 182"/>
              <a:gd name="T62" fmla="*/ 0 w 210"/>
              <a:gd name="T63" fmla="*/ 75 h 182"/>
              <a:gd name="T64" fmla="*/ 5 w 210"/>
              <a:gd name="T65" fmla="*/ 73 h 182"/>
              <a:gd name="T66" fmla="*/ 12 w 210"/>
              <a:gd name="T67" fmla="*/ 69 h 182"/>
              <a:gd name="T68" fmla="*/ 16 w 210"/>
              <a:gd name="T69" fmla="*/ 51 h 182"/>
              <a:gd name="T70" fmla="*/ 21 w 210"/>
              <a:gd name="T71" fmla="*/ 41 h 182"/>
              <a:gd name="T72" fmla="*/ 34 w 210"/>
              <a:gd name="T73" fmla="*/ 38 h 182"/>
              <a:gd name="T74" fmla="*/ 37 w 210"/>
              <a:gd name="T75" fmla="*/ 44 h 182"/>
              <a:gd name="T76" fmla="*/ 47 w 210"/>
              <a:gd name="T77" fmla="*/ 56 h 182"/>
              <a:gd name="T78" fmla="*/ 52 w 210"/>
              <a:gd name="T79" fmla="*/ 58 h 182"/>
              <a:gd name="T80" fmla="*/ 59 w 210"/>
              <a:gd name="T81" fmla="*/ 54 h 182"/>
              <a:gd name="T82" fmla="*/ 72 w 210"/>
              <a:gd name="T83" fmla="*/ 55 h 182"/>
              <a:gd name="T84" fmla="*/ 74 w 210"/>
              <a:gd name="T85" fmla="*/ 59 h 182"/>
              <a:gd name="T86" fmla="*/ 93 w 210"/>
              <a:gd name="T87" fmla="*/ 59 h 182"/>
              <a:gd name="T88" fmla="*/ 93 w 210"/>
              <a:gd name="T89" fmla="*/ 55 h 182"/>
              <a:gd name="T90" fmla="*/ 102 w 210"/>
              <a:gd name="T91" fmla="*/ 51 h 182"/>
              <a:gd name="T92" fmla="*/ 104 w 210"/>
              <a:gd name="T93" fmla="*/ 45 h 182"/>
              <a:gd name="T94" fmla="*/ 111 w 210"/>
              <a:gd name="T95" fmla="*/ 41 h 182"/>
              <a:gd name="T96" fmla="*/ 127 w 210"/>
              <a:gd name="T97" fmla="*/ 53 h 182"/>
              <a:gd name="T98" fmla="*/ 136 w 210"/>
              <a:gd name="T99" fmla="*/ 51 h 182"/>
              <a:gd name="T100" fmla="*/ 145 w 210"/>
              <a:gd name="T101" fmla="*/ 36 h 182"/>
              <a:gd name="T102" fmla="*/ 155 w 210"/>
              <a:gd name="T103" fmla="*/ 24 h 182"/>
              <a:gd name="T104" fmla="*/ 153 w 210"/>
              <a:gd name="T105" fmla="*/ 12 h 182"/>
              <a:gd name="T106" fmla="*/ 148 w 210"/>
              <a:gd name="T107" fmla="*/ 6 h 182"/>
              <a:gd name="T108" fmla="*/ 159 w 210"/>
              <a:gd name="T109" fmla="*/ 5 h 182"/>
              <a:gd name="T110" fmla="*/ 160 w 210"/>
              <a:gd name="T111" fmla="*/ 0 h 182"/>
              <a:gd name="T112" fmla="*/ 169 w 210"/>
              <a:gd name="T113" fmla="*/ 1 h 182"/>
              <a:gd name="T114" fmla="*/ 167 w 210"/>
              <a:gd name="T115" fmla="*/ 17 h 182"/>
              <a:gd name="T116" fmla="*/ 170 w 210"/>
              <a:gd name="T117" fmla="*/ 32 h 182"/>
              <a:gd name="T118" fmla="*/ 179 w 210"/>
              <a:gd name="T119" fmla="*/ 40 h 182"/>
              <a:gd name="T120" fmla="*/ 181 w 210"/>
              <a:gd name="T121" fmla="*/ 47 h 182"/>
              <a:gd name="T122" fmla="*/ 181 w 210"/>
              <a:gd name="T123" fmla="*/ 57 h 182"/>
              <a:gd name="T124" fmla="*/ 184 w 210"/>
              <a:gd name="T125" fmla="*/ 58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0" h="182">
                <a:moveTo>
                  <a:pt x="184" y="58"/>
                </a:moveTo>
                <a:lnTo>
                  <a:pt x="185" y="74"/>
                </a:lnTo>
                <a:lnTo>
                  <a:pt x="182" y="80"/>
                </a:lnTo>
                <a:lnTo>
                  <a:pt x="172" y="81"/>
                </a:lnTo>
                <a:lnTo>
                  <a:pt x="166" y="93"/>
                </a:lnTo>
                <a:lnTo>
                  <a:pt x="178" y="94"/>
                </a:lnTo>
                <a:lnTo>
                  <a:pt x="187" y="104"/>
                </a:lnTo>
                <a:lnTo>
                  <a:pt x="191" y="113"/>
                </a:lnTo>
                <a:lnTo>
                  <a:pt x="199" y="117"/>
                </a:lnTo>
                <a:lnTo>
                  <a:pt x="210" y="140"/>
                </a:lnTo>
                <a:lnTo>
                  <a:pt x="198" y="154"/>
                </a:lnTo>
                <a:lnTo>
                  <a:pt x="187" y="166"/>
                </a:lnTo>
                <a:lnTo>
                  <a:pt x="175" y="176"/>
                </a:lnTo>
                <a:lnTo>
                  <a:pt x="163" y="176"/>
                </a:lnTo>
                <a:lnTo>
                  <a:pt x="148" y="180"/>
                </a:lnTo>
                <a:lnTo>
                  <a:pt x="136" y="176"/>
                </a:lnTo>
                <a:lnTo>
                  <a:pt x="129" y="182"/>
                </a:lnTo>
                <a:lnTo>
                  <a:pt x="112" y="168"/>
                </a:lnTo>
                <a:lnTo>
                  <a:pt x="108" y="159"/>
                </a:lnTo>
                <a:lnTo>
                  <a:pt x="98" y="163"/>
                </a:lnTo>
                <a:lnTo>
                  <a:pt x="89" y="162"/>
                </a:lnTo>
                <a:lnTo>
                  <a:pt x="84" y="165"/>
                </a:lnTo>
                <a:lnTo>
                  <a:pt x="76" y="163"/>
                </a:lnTo>
                <a:lnTo>
                  <a:pt x="65" y="146"/>
                </a:lnTo>
                <a:lnTo>
                  <a:pt x="62" y="139"/>
                </a:lnTo>
                <a:lnTo>
                  <a:pt x="48" y="131"/>
                </a:lnTo>
                <a:lnTo>
                  <a:pt x="43" y="118"/>
                </a:lnTo>
                <a:lnTo>
                  <a:pt x="35" y="109"/>
                </a:lnTo>
                <a:lnTo>
                  <a:pt x="23" y="99"/>
                </a:lnTo>
                <a:lnTo>
                  <a:pt x="23" y="92"/>
                </a:lnTo>
                <a:lnTo>
                  <a:pt x="13" y="84"/>
                </a:lnTo>
                <a:lnTo>
                  <a:pt x="0" y="75"/>
                </a:lnTo>
                <a:lnTo>
                  <a:pt x="5" y="73"/>
                </a:lnTo>
                <a:lnTo>
                  <a:pt x="12" y="69"/>
                </a:lnTo>
                <a:lnTo>
                  <a:pt x="16" y="51"/>
                </a:lnTo>
                <a:lnTo>
                  <a:pt x="21" y="41"/>
                </a:lnTo>
                <a:lnTo>
                  <a:pt x="34" y="38"/>
                </a:lnTo>
                <a:lnTo>
                  <a:pt x="37" y="44"/>
                </a:lnTo>
                <a:lnTo>
                  <a:pt x="47" y="56"/>
                </a:lnTo>
                <a:lnTo>
                  <a:pt x="52" y="58"/>
                </a:lnTo>
                <a:lnTo>
                  <a:pt x="59" y="54"/>
                </a:lnTo>
                <a:lnTo>
                  <a:pt x="72" y="55"/>
                </a:lnTo>
                <a:lnTo>
                  <a:pt x="74" y="59"/>
                </a:lnTo>
                <a:lnTo>
                  <a:pt x="93" y="59"/>
                </a:lnTo>
                <a:lnTo>
                  <a:pt x="93" y="55"/>
                </a:lnTo>
                <a:lnTo>
                  <a:pt x="102" y="51"/>
                </a:lnTo>
                <a:lnTo>
                  <a:pt x="104" y="45"/>
                </a:lnTo>
                <a:lnTo>
                  <a:pt x="111" y="41"/>
                </a:lnTo>
                <a:lnTo>
                  <a:pt x="127" y="53"/>
                </a:lnTo>
                <a:lnTo>
                  <a:pt x="136" y="51"/>
                </a:lnTo>
                <a:lnTo>
                  <a:pt x="145" y="36"/>
                </a:lnTo>
                <a:lnTo>
                  <a:pt x="155" y="24"/>
                </a:lnTo>
                <a:lnTo>
                  <a:pt x="153" y="12"/>
                </a:lnTo>
                <a:lnTo>
                  <a:pt x="148" y="6"/>
                </a:lnTo>
                <a:lnTo>
                  <a:pt x="159" y="5"/>
                </a:lnTo>
                <a:lnTo>
                  <a:pt x="160" y="0"/>
                </a:lnTo>
                <a:lnTo>
                  <a:pt x="169" y="1"/>
                </a:lnTo>
                <a:lnTo>
                  <a:pt x="167" y="17"/>
                </a:lnTo>
                <a:lnTo>
                  <a:pt x="170" y="32"/>
                </a:lnTo>
                <a:lnTo>
                  <a:pt x="179" y="40"/>
                </a:lnTo>
                <a:lnTo>
                  <a:pt x="181" y="47"/>
                </a:lnTo>
                <a:lnTo>
                  <a:pt x="181" y="57"/>
                </a:lnTo>
                <a:lnTo>
                  <a:pt x="184" y="5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0" name="Freeform 173">
            <a:extLst>
              <a:ext uri="{FF2B5EF4-FFF2-40B4-BE49-F238E27FC236}">
                <a16:creationId xmlns:a16="http://schemas.microsoft.com/office/drawing/2014/main" id="{14F4D7AD-7073-4724-BB8C-E9C481207741}"/>
              </a:ext>
            </a:extLst>
          </p:cNvPr>
          <p:cNvSpPr>
            <a:spLocks/>
          </p:cNvSpPr>
          <p:nvPr/>
        </p:nvSpPr>
        <p:spPr bwMode="auto">
          <a:xfrm>
            <a:off x="8011736" y="4249298"/>
            <a:ext cx="137309" cy="107885"/>
          </a:xfrm>
          <a:custGeom>
            <a:avLst/>
            <a:gdLst>
              <a:gd name="T0" fmla="*/ 17 w 112"/>
              <a:gd name="T1" fmla="*/ 62 h 88"/>
              <a:gd name="T2" fmla="*/ 10 w 112"/>
              <a:gd name="T3" fmla="*/ 46 h 88"/>
              <a:gd name="T4" fmla="*/ 0 w 112"/>
              <a:gd name="T5" fmla="*/ 38 h 88"/>
              <a:gd name="T6" fmla="*/ 9 w 112"/>
              <a:gd name="T7" fmla="*/ 34 h 88"/>
              <a:gd name="T8" fmla="*/ 18 w 112"/>
              <a:gd name="T9" fmla="*/ 20 h 88"/>
              <a:gd name="T10" fmla="*/ 22 w 112"/>
              <a:gd name="T11" fmla="*/ 9 h 88"/>
              <a:gd name="T12" fmla="*/ 29 w 112"/>
              <a:gd name="T13" fmla="*/ 2 h 88"/>
              <a:gd name="T14" fmla="*/ 38 w 112"/>
              <a:gd name="T15" fmla="*/ 4 h 88"/>
              <a:gd name="T16" fmla="*/ 47 w 112"/>
              <a:gd name="T17" fmla="*/ 0 h 88"/>
              <a:gd name="T18" fmla="*/ 57 w 112"/>
              <a:gd name="T19" fmla="*/ 0 h 88"/>
              <a:gd name="T20" fmla="*/ 65 w 112"/>
              <a:gd name="T21" fmla="*/ 6 h 88"/>
              <a:gd name="T22" fmla="*/ 77 w 112"/>
              <a:gd name="T23" fmla="*/ 11 h 88"/>
              <a:gd name="T24" fmla="*/ 88 w 112"/>
              <a:gd name="T25" fmla="*/ 26 h 88"/>
              <a:gd name="T26" fmla="*/ 100 w 112"/>
              <a:gd name="T27" fmla="*/ 41 h 88"/>
              <a:gd name="T28" fmla="*/ 100 w 112"/>
              <a:gd name="T29" fmla="*/ 54 h 88"/>
              <a:gd name="T30" fmla="*/ 104 w 112"/>
              <a:gd name="T31" fmla="*/ 66 h 88"/>
              <a:gd name="T32" fmla="*/ 111 w 112"/>
              <a:gd name="T33" fmla="*/ 71 h 88"/>
              <a:gd name="T34" fmla="*/ 112 w 112"/>
              <a:gd name="T35" fmla="*/ 79 h 88"/>
              <a:gd name="T36" fmla="*/ 111 w 112"/>
              <a:gd name="T37" fmla="*/ 86 h 88"/>
              <a:gd name="T38" fmla="*/ 109 w 112"/>
              <a:gd name="T39" fmla="*/ 87 h 88"/>
              <a:gd name="T40" fmla="*/ 99 w 112"/>
              <a:gd name="T41" fmla="*/ 85 h 88"/>
              <a:gd name="T42" fmla="*/ 97 w 112"/>
              <a:gd name="T43" fmla="*/ 88 h 88"/>
              <a:gd name="T44" fmla="*/ 93 w 112"/>
              <a:gd name="T45" fmla="*/ 88 h 88"/>
              <a:gd name="T46" fmla="*/ 80 w 112"/>
              <a:gd name="T47" fmla="*/ 83 h 88"/>
              <a:gd name="T48" fmla="*/ 71 w 112"/>
              <a:gd name="T49" fmla="*/ 83 h 88"/>
              <a:gd name="T50" fmla="*/ 38 w 112"/>
              <a:gd name="T51" fmla="*/ 82 h 88"/>
              <a:gd name="T52" fmla="*/ 33 w 112"/>
              <a:gd name="T53" fmla="*/ 84 h 88"/>
              <a:gd name="T54" fmla="*/ 27 w 112"/>
              <a:gd name="T55" fmla="*/ 84 h 88"/>
              <a:gd name="T56" fmla="*/ 17 w 112"/>
              <a:gd name="T57" fmla="*/ 87 h 88"/>
              <a:gd name="T58" fmla="*/ 14 w 112"/>
              <a:gd name="T59" fmla="*/ 71 h 88"/>
              <a:gd name="T60" fmla="*/ 31 w 112"/>
              <a:gd name="T61" fmla="*/ 72 h 88"/>
              <a:gd name="T62" fmla="*/ 35 w 112"/>
              <a:gd name="T63" fmla="*/ 69 h 88"/>
              <a:gd name="T64" fmla="*/ 39 w 112"/>
              <a:gd name="T65" fmla="*/ 69 h 88"/>
              <a:gd name="T66" fmla="*/ 45 w 112"/>
              <a:gd name="T67" fmla="*/ 64 h 88"/>
              <a:gd name="T68" fmla="*/ 53 w 112"/>
              <a:gd name="T69" fmla="*/ 68 h 88"/>
              <a:gd name="T70" fmla="*/ 61 w 112"/>
              <a:gd name="T71" fmla="*/ 69 h 88"/>
              <a:gd name="T72" fmla="*/ 69 w 112"/>
              <a:gd name="T73" fmla="*/ 64 h 88"/>
              <a:gd name="T74" fmla="*/ 65 w 112"/>
              <a:gd name="T75" fmla="*/ 58 h 88"/>
              <a:gd name="T76" fmla="*/ 59 w 112"/>
              <a:gd name="T77" fmla="*/ 61 h 88"/>
              <a:gd name="T78" fmla="*/ 54 w 112"/>
              <a:gd name="T79" fmla="*/ 61 h 88"/>
              <a:gd name="T80" fmla="*/ 47 w 112"/>
              <a:gd name="T81" fmla="*/ 56 h 88"/>
              <a:gd name="T82" fmla="*/ 41 w 112"/>
              <a:gd name="T83" fmla="*/ 56 h 88"/>
              <a:gd name="T84" fmla="*/ 37 w 112"/>
              <a:gd name="T85" fmla="*/ 61 h 88"/>
              <a:gd name="T86" fmla="*/ 17 w 112"/>
              <a:gd name="T87" fmla="*/ 6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" h="88">
                <a:moveTo>
                  <a:pt x="17" y="62"/>
                </a:moveTo>
                <a:lnTo>
                  <a:pt x="10" y="46"/>
                </a:lnTo>
                <a:lnTo>
                  <a:pt x="0" y="38"/>
                </a:lnTo>
                <a:lnTo>
                  <a:pt x="9" y="34"/>
                </a:lnTo>
                <a:lnTo>
                  <a:pt x="18" y="20"/>
                </a:lnTo>
                <a:lnTo>
                  <a:pt x="22" y="9"/>
                </a:lnTo>
                <a:lnTo>
                  <a:pt x="29" y="2"/>
                </a:lnTo>
                <a:lnTo>
                  <a:pt x="38" y="4"/>
                </a:lnTo>
                <a:lnTo>
                  <a:pt x="47" y="0"/>
                </a:lnTo>
                <a:lnTo>
                  <a:pt x="57" y="0"/>
                </a:lnTo>
                <a:lnTo>
                  <a:pt x="65" y="6"/>
                </a:lnTo>
                <a:lnTo>
                  <a:pt x="77" y="11"/>
                </a:lnTo>
                <a:lnTo>
                  <a:pt x="88" y="26"/>
                </a:lnTo>
                <a:lnTo>
                  <a:pt x="100" y="41"/>
                </a:lnTo>
                <a:lnTo>
                  <a:pt x="100" y="54"/>
                </a:lnTo>
                <a:lnTo>
                  <a:pt x="104" y="66"/>
                </a:lnTo>
                <a:lnTo>
                  <a:pt x="111" y="71"/>
                </a:lnTo>
                <a:lnTo>
                  <a:pt x="112" y="79"/>
                </a:lnTo>
                <a:lnTo>
                  <a:pt x="111" y="86"/>
                </a:lnTo>
                <a:lnTo>
                  <a:pt x="109" y="87"/>
                </a:lnTo>
                <a:lnTo>
                  <a:pt x="99" y="85"/>
                </a:lnTo>
                <a:lnTo>
                  <a:pt x="97" y="88"/>
                </a:lnTo>
                <a:lnTo>
                  <a:pt x="93" y="88"/>
                </a:lnTo>
                <a:lnTo>
                  <a:pt x="80" y="83"/>
                </a:lnTo>
                <a:lnTo>
                  <a:pt x="71" y="83"/>
                </a:lnTo>
                <a:lnTo>
                  <a:pt x="38" y="82"/>
                </a:lnTo>
                <a:lnTo>
                  <a:pt x="33" y="84"/>
                </a:lnTo>
                <a:lnTo>
                  <a:pt x="27" y="84"/>
                </a:lnTo>
                <a:lnTo>
                  <a:pt x="17" y="87"/>
                </a:lnTo>
                <a:lnTo>
                  <a:pt x="14" y="71"/>
                </a:lnTo>
                <a:lnTo>
                  <a:pt x="31" y="72"/>
                </a:lnTo>
                <a:lnTo>
                  <a:pt x="35" y="69"/>
                </a:lnTo>
                <a:lnTo>
                  <a:pt x="39" y="69"/>
                </a:lnTo>
                <a:lnTo>
                  <a:pt x="45" y="64"/>
                </a:lnTo>
                <a:lnTo>
                  <a:pt x="53" y="68"/>
                </a:lnTo>
                <a:lnTo>
                  <a:pt x="61" y="69"/>
                </a:lnTo>
                <a:lnTo>
                  <a:pt x="69" y="64"/>
                </a:lnTo>
                <a:lnTo>
                  <a:pt x="65" y="58"/>
                </a:lnTo>
                <a:lnTo>
                  <a:pt x="59" y="61"/>
                </a:lnTo>
                <a:lnTo>
                  <a:pt x="54" y="61"/>
                </a:lnTo>
                <a:lnTo>
                  <a:pt x="47" y="56"/>
                </a:lnTo>
                <a:lnTo>
                  <a:pt x="41" y="56"/>
                </a:lnTo>
                <a:lnTo>
                  <a:pt x="37" y="61"/>
                </a:lnTo>
                <a:lnTo>
                  <a:pt x="17" y="6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6" name="Freeform 179">
            <a:extLst>
              <a:ext uri="{FF2B5EF4-FFF2-40B4-BE49-F238E27FC236}">
                <a16:creationId xmlns:a16="http://schemas.microsoft.com/office/drawing/2014/main" id="{BADE1543-309C-4D57-9C38-56C0F8B838C1}"/>
              </a:ext>
            </a:extLst>
          </p:cNvPr>
          <p:cNvSpPr>
            <a:spLocks/>
          </p:cNvSpPr>
          <p:nvPr/>
        </p:nvSpPr>
        <p:spPr bwMode="auto">
          <a:xfrm>
            <a:off x="8108589" y="4416030"/>
            <a:ext cx="67429" cy="83366"/>
          </a:xfrm>
          <a:custGeom>
            <a:avLst/>
            <a:gdLst>
              <a:gd name="T0" fmla="*/ 33 w 55"/>
              <a:gd name="T1" fmla="*/ 68 h 68"/>
              <a:gd name="T2" fmla="*/ 28 w 55"/>
              <a:gd name="T3" fmla="*/ 66 h 68"/>
              <a:gd name="T4" fmla="*/ 15 w 55"/>
              <a:gd name="T5" fmla="*/ 58 h 68"/>
              <a:gd name="T6" fmla="*/ 5 w 55"/>
              <a:gd name="T7" fmla="*/ 46 h 68"/>
              <a:gd name="T8" fmla="*/ 2 w 55"/>
              <a:gd name="T9" fmla="*/ 39 h 68"/>
              <a:gd name="T10" fmla="*/ 0 w 55"/>
              <a:gd name="T11" fmla="*/ 23 h 68"/>
              <a:gd name="T12" fmla="*/ 10 w 55"/>
              <a:gd name="T13" fmla="*/ 14 h 68"/>
              <a:gd name="T14" fmla="*/ 12 w 55"/>
              <a:gd name="T15" fmla="*/ 8 h 68"/>
              <a:gd name="T16" fmla="*/ 15 w 55"/>
              <a:gd name="T17" fmla="*/ 4 h 68"/>
              <a:gd name="T18" fmla="*/ 20 w 55"/>
              <a:gd name="T19" fmla="*/ 4 h 68"/>
              <a:gd name="T20" fmla="*/ 24 w 55"/>
              <a:gd name="T21" fmla="*/ 0 h 68"/>
              <a:gd name="T22" fmla="*/ 39 w 55"/>
              <a:gd name="T23" fmla="*/ 0 h 68"/>
              <a:gd name="T24" fmla="*/ 44 w 55"/>
              <a:gd name="T25" fmla="*/ 7 h 68"/>
              <a:gd name="T26" fmla="*/ 48 w 55"/>
              <a:gd name="T27" fmla="*/ 16 h 68"/>
              <a:gd name="T28" fmla="*/ 47 w 55"/>
              <a:gd name="T29" fmla="*/ 22 h 68"/>
              <a:gd name="T30" fmla="*/ 50 w 55"/>
              <a:gd name="T31" fmla="*/ 27 h 68"/>
              <a:gd name="T32" fmla="*/ 50 w 55"/>
              <a:gd name="T33" fmla="*/ 35 h 68"/>
              <a:gd name="T34" fmla="*/ 55 w 55"/>
              <a:gd name="T35" fmla="*/ 34 h 68"/>
              <a:gd name="T36" fmla="*/ 46 w 55"/>
              <a:gd name="T37" fmla="*/ 43 h 68"/>
              <a:gd name="T38" fmla="*/ 38 w 55"/>
              <a:gd name="T39" fmla="*/ 55 h 68"/>
              <a:gd name="T40" fmla="*/ 37 w 55"/>
              <a:gd name="T41" fmla="*/ 61 h 68"/>
              <a:gd name="T42" fmla="*/ 33 w 55"/>
              <a:gd name="T4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" h="68">
                <a:moveTo>
                  <a:pt x="33" y="68"/>
                </a:moveTo>
                <a:lnTo>
                  <a:pt x="28" y="66"/>
                </a:lnTo>
                <a:lnTo>
                  <a:pt x="15" y="58"/>
                </a:lnTo>
                <a:lnTo>
                  <a:pt x="5" y="46"/>
                </a:lnTo>
                <a:lnTo>
                  <a:pt x="2" y="39"/>
                </a:lnTo>
                <a:lnTo>
                  <a:pt x="0" y="23"/>
                </a:lnTo>
                <a:lnTo>
                  <a:pt x="10" y="14"/>
                </a:lnTo>
                <a:lnTo>
                  <a:pt x="12" y="8"/>
                </a:lnTo>
                <a:lnTo>
                  <a:pt x="15" y="4"/>
                </a:lnTo>
                <a:lnTo>
                  <a:pt x="20" y="4"/>
                </a:lnTo>
                <a:lnTo>
                  <a:pt x="24" y="0"/>
                </a:lnTo>
                <a:lnTo>
                  <a:pt x="39" y="0"/>
                </a:lnTo>
                <a:lnTo>
                  <a:pt x="44" y="7"/>
                </a:lnTo>
                <a:lnTo>
                  <a:pt x="48" y="16"/>
                </a:lnTo>
                <a:lnTo>
                  <a:pt x="47" y="22"/>
                </a:lnTo>
                <a:lnTo>
                  <a:pt x="50" y="27"/>
                </a:lnTo>
                <a:lnTo>
                  <a:pt x="50" y="35"/>
                </a:lnTo>
                <a:lnTo>
                  <a:pt x="55" y="34"/>
                </a:lnTo>
                <a:lnTo>
                  <a:pt x="46" y="43"/>
                </a:lnTo>
                <a:lnTo>
                  <a:pt x="38" y="55"/>
                </a:lnTo>
                <a:lnTo>
                  <a:pt x="37" y="61"/>
                </a:lnTo>
                <a:lnTo>
                  <a:pt x="33" y="6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7" name="Freeform 180">
            <a:extLst>
              <a:ext uri="{FF2B5EF4-FFF2-40B4-BE49-F238E27FC236}">
                <a16:creationId xmlns:a16="http://schemas.microsoft.com/office/drawing/2014/main" id="{6A469EE3-DAF6-452B-9A52-50186BAC6287}"/>
              </a:ext>
            </a:extLst>
          </p:cNvPr>
          <p:cNvSpPr>
            <a:spLocks/>
          </p:cNvSpPr>
          <p:nvPr/>
        </p:nvSpPr>
        <p:spPr bwMode="auto">
          <a:xfrm>
            <a:off x="6392226" y="4304466"/>
            <a:ext cx="53943" cy="31875"/>
          </a:xfrm>
          <a:custGeom>
            <a:avLst/>
            <a:gdLst>
              <a:gd name="T0" fmla="*/ 42 w 44"/>
              <a:gd name="T1" fmla="*/ 21 h 26"/>
              <a:gd name="T2" fmla="*/ 39 w 44"/>
              <a:gd name="T3" fmla="*/ 26 h 26"/>
              <a:gd name="T4" fmla="*/ 29 w 44"/>
              <a:gd name="T5" fmla="*/ 26 h 26"/>
              <a:gd name="T6" fmla="*/ 22 w 44"/>
              <a:gd name="T7" fmla="*/ 24 h 26"/>
              <a:gd name="T8" fmla="*/ 15 w 44"/>
              <a:gd name="T9" fmla="*/ 20 h 26"/>
              <a:gd name="T10" fmla="*/ 5 w 44"/>
              <a:gd name="T11" fmla="*/ 18 h 26"/>
              <a:gd name="T12" fmla="*/ 0 w 44"/>
              <a:gd name="T13" fmla="*/ 14 h 26"/>
              <a:gd name="T14" fmla="*/ 1 w 44"/>
              <a:gd name="T15" fmla="*/ 11 h 26"/>
              <a:gd name="T16" fmla="*/ 8 w 44"/>
              <a:gd name="T17" fmla="*/ 6 h 26"/>
              <a:gd name="T18" fmla="*/ 12 w 44"/>
              <a:gd name="T19" fmla="*/ 3 h 26"/>
              <a:gd name="T20" fmla="*/ 11 w 44"/>
              <a:gd name="T21" fmla="*/ 1 h 26"/>
              <a:gd name="T22" fmla="*/ 15 w 44"/>
              <a:gd name="T23" fmla="*/ 0 h 26"/>
              <a:gd name="T24" fmla="*/ 20 w 44"/>
              <a:gd name="T25" fmla="*/ 1 h 26"/>
              <a:gd name="T26" fmla="*/ 24 w 44"/>
              <a:gd name="T27" fmla="*/ 6 h 26"/>
              <a:gd name="T28" fmla="*/ 29 w 44"/>
              <a:gd name="T29" fmla="*/ 9 h 26"/>
              <a:gd name="T30" fmla="*/ 29 w 44"/>
              <a:gd name="T31" fmla="*/ 12 h 26"/>
              <a:gd name="T32" fmla="*/ 38 w 44"/>
              <a:gd name="T33" fmla="*/ 9 h 26"/>
              <a:gd name="T34" fmla="*/ 41 w 44"/>
              <a:gd name="T35" fmla="*/ 11 h 26"/>
              <a:gd name="T36" fmla="*/ 44 w 44"/>
              <a:gd name="T37" fmla="*/ 13 h 26"/>
              <a:gd name="T38" fmla="*/ 42 w 44"/>
              <a:gd name="T39" fmla="*/ 2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" h="26">
                <a:moveTo>
                  <a:pt x="42" y="21"/>
                </a:moveTo>
                <a:lnTo>
                  <a:pt x="39" y="26"/>
                </a:lnTo>
                <a:lnTo>
                  <a:pt x="29" y="26"/>
                </a:lnTo>
                <a:lnTo>
                  <a:pt x="22" y="24"/>
                </a:lnTo>
                <a:lnTo>
                  <a:pt x="15" y="20"/>
                </a:lnTo>
                <a:lnTo>
                  <a:pt x="5" y="18"/>
                </a:lnTo>
                <a:lnTo>
                  <a:pt x="0" y="14"/>
                </a:lnTo>
                <a:lnTo>
                  <a:pt x="1" y="11"/>
                </a:lnTo>
                <a:lnTo>
                  <a:pt x="8" y="6"/>
                </a:lnTo>
                <a:lnTo>
                  <a:pt x="12" y="3"/>
                </a:lnTo>
                <a:lnTo>
                  <a:pt x="11" y="1"/>
                </a:lnTo>
                <a:lnTo>
                  <a:pt x="15" y="0"/>
                </a:lnTo>
                <a:lnTo>
                  <a:pt x="20" y="1"/>
                </a:lnTo>
                <a:lnTo>
                  <a:pt x="24" y="6"/>
                </a:lnTo>
                <a:lnTo>
                  <a:pt x="29" y="9"/>
                </a:lnTo>
                <a:lnTo>
                  <a:pt x="29" y="12"/>
                </a:lnTo>
                <a:lnTo>
                  <a:pt x="38" y="9"/>
                </a:lnTo>
                <a:lnTo>
                  <a:pt x="41" y="11"/>
                </a:lnTo>
                <a:lnTo>
                  <a:pt x="44" y="13"/>
                </a:lnTo>
                <a:lnTo>
                  <a:pt x="42" y="2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8" name="Freeform 181">
            <a:extLst>
              <a:ext uri="{FF2B5EF4-FFF2-40B4-BE49-F238E27FC236}">
                <a16:creationId xmlns:a16="http://schemas.microsoft.com/office/drawing/2014/main" id="{B80F241B-762C-4906-AD3C-62BFCC440B52}"/>
              </a:ext>
            </a:extLst>
          </p:cNvPr>
          <p:cNvSpPr>
            <a:spLocks/>
          </p:cNvSpPr>
          <p:nvPr/>
        </p:nvSpPr>
        <p:spPr bwMode="auto">
          <a:xfrm>
            <a:off x="9360306" y="4379251"/>
            <a:ext cx="143440" cy="88270"/>
          </a:xfrm>
          <a:custGeom>
            <a:avLst/>
            <a:gdLst>
              <a:gd name="T0" fmla="*/ 117 w 117"/>
              <a:gd name="T1" fmla="*/ 42 h 72"/>
              <a:gd name="T2" fmla="*/ 109 w 117"/>
              <a:gd name="T3" fmla="*/ 55 h 72"/>
              <a:gd name="T4" fmla="*/ 97 w 117"/>
              <a:gd name="T5" fmla="*/ 72 h 72"/>
              <a:gd name="T6" fmla="*/ 82 w 117"/>
              <a:gd name="T7" fmla="*/ 72 h 72"/>
              <a:gd name="T8" fmla="*/ 21 w 117"/>
              <a:gd name="T9" fmla="*/ 47 h 72"/>
              <a:gd name="T10" fmla="*/ 14 w 117"/>
              <a:gd name="T11" fmla="*/ 40 h 72"/>
              <a:gd name="T12" fmla="*/ 7 w 117"/>
              <a:gd name="T13" fmla="*/ 30 h 72"/>
              <a:gd name="T14" fmla="*/ 0 w 117"/>
              <a:gd name="T15" fmla="*/ 19 h 72"/>
              <a:gd name="T16" fmla="*/ 3 w 117"/>
              <a:gd name="T17" fmla="*/ 11 h 72"/>
              <a:gd name="T18" fmla="*/ 10 w 117"/>
              <a:gd name="T19" fmla="*/ 0 h 72"/>
              <a:gd name="T20" fmla="*/ 16 w 117"/>
              <a:gd name="T21" fmla="*/ 4 h 72"/>
              <a:gd name="T22" fmla="*/ 20 w 117"/>
              <a:gd name="T23" fmla="*/ 13 h 72"/>
              <a:gd name="T24" fmla="*/ 28 w 117"/>
              <a:gd name="T25" fmla="*/ 21 h 72"/>
              <a:gd name="T26" fmla="*/ 37 w 117"/>
              <a:gd name="T27" fmla="*/ 21 h 72"/>
              <a:gd name="T28" fmla="*/ 54 w 117"/>
              <a:gd name="T29" fmla="*/ 16 h 72"/>
              <a:gd name="T30" fmla="*/ 74 w 117"/>
              <a:gd name="T31" fmla="*/ 14 h 72"/>
              <a:gd name="T32" fmla="*/ 90 w 117"/>
              <a:gd name="T33" fmla="*/ 7 h 72"/>
              <a:gd name="T34" fmla="*/ 99 w 117"/>
              <a:gd name="T35" fmla="*/ 6 h 72"/>
              <a:gd name="T36" fmla="*/ 105 w 117"/>
              <a:gd name="T37" fmla="*/ 2 h 72"/>
              <a:gd name="T38" fmla="*/ 116 w 117"/>
              <a:gd name="T39" fmla="*/ 1 h 72"/>
              <a:gd name="T40" fmla="*/ 116 w 117"/>
              <a:gd name="T41" fmla="*/ 2 h 72"/>
              <a:gd name="T42" fmla="*/ 116 w 117"/>
              <a:gd name="T43" fmla="*/ 10 h 72"/>
              <a:gd name="T44" fmla="*/ 117 w 117"/>
              <a:gd name="T45" fmla="*/ 31 h 72"/>
              <a:gd name="T46" fmla="*/ 117 w 117"/>
              <a:gd name="T47" fmla="*/ 4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72">
                <a:moveTo>
                  <a:pt x="117" y="42"/>
                </a:moveTo>
                <a:lnTo>
                  <a:pt x="109" y="55"/>
                </a:lnTo>
                <a:lnTo>
                  <a:pt x="97" y="72"/>
                </a:lnTo>
                <a:lnTo>
                  <a:pt x="82" y="72"/>
                </a:lnTo>
                <a:lnTo>
                  <a:pt x="21" y="47"/>
                </a:lnTo>
                <a:lnTo>
                  <a:pt x="14" y="40"/>
                </a:lnTo>
                <a:lnTo>
                  <a:pt x="7" y="30"/>
                </a:lnTo>
                <a:lnTo>
                  <a:pt x="0" y="19"/>
                </a:lnTo>
                <a:lnTo>
                  <a:pt x="3" y="11"/>
                </a:lnTo>
                <a:lnTo>
                  <a:pt x="10" y="0"/>
                </a:lnTo>
                <a:lnTo>
                  <a:pt x="16" y="4"/>
                </a:lnTo>
                <a:lnTo>
                  <a:pt x="20" y="13"/>
                </a:lnTo>
                <a:lnTo>
                  <a:pt x="28" y="21"/>
                </a:lnTo>
                <a:lnTo>
                  <a:pt x="37" y="21"/>
                </a:lnTo>
                <a:lnTo>
                  <a:pt x="54" y="16"/>
                </a:lnTo>
                <a:lnTo>
                  <a:pt x="74" y="14"/>
                </a:lnTo>
                <a:lnTo>
                  <a:pt x="90" y="7"/>
                </a:lnTo>
                <a:lnTo>
                  <a:pt x="99" y="6"/>
                </a:lnTo>
                <a:lnTo>
                  <a:pt x="105" y="2"/>
                </a:lnTo>
                <a:lnTo>
                  <a:pt x="116" y="1"/>
                </a:lnTo>
                <a:lnTo>
                  <a:pt x="116" y="2"/>
                </a:lnTo>
                <a:lnTo>
                  <a:pt x="116" y="10"/>
                </a:lnTo>
                <a:lnTo>
                  <a:pt x="117" y="31"/>
                </a:lnTo>
                <a:lnTo>
                  <a:pt x="117" y="4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9" name="Freeform 182">
            <a:extLst>
              <a:ext uri="{FF2B5EF4-FFF2-40B4-BE49-F238E27FC236}">
                <a16:creationId xmlns:a16="http://schemas.microsoft.com/office/drawing/2014/main" id="{24C5760B-DB71-4917-ACF1-A647BB11A69A}"/>
              </a:ext>
            </a:extLst>
          </p:cNvPr>
          <p:cNvSpPr>
            <a:spLocks/>
          </p:cNvSpPr>
          <p:nvPr/>
        </p:nvSpPr>
        <p:spPr bwMode="auto">
          <a:xfrm>
            <a:off x="9328431" y="4365765"/>
            <a:ext cx="221902" cy="348176"/>
          </a:xfrm>
          <a:custGeom>
            <a:avLst/>
            <a:gdLst>
              <a:gd name="T0" fmla="*/ 156 w 181"/>
              <a:gd name="T1" fmla="*/ 9 h 284"/>
              <a:gd name="T2" fmla="*/ 166 w 181"/>
              <a:gd name="T3" fmla="*/ 7 h 284"/>
              <a:gd name="T4" fmla="*/ 174 w 181"/>
              <a:gd name="T5" fmla="*/ 0 h 284"/>
              <a:gd name="T6" fmla="*/ 181 w 181"/>
              <a:gd name="T7" fmla="*/ 0 h 284"/>
              <a:gd name="T8" fmla="*/ 181 w 181"/>
              <a:gd name="T9" fmla="*/ 5 h 284"/>
              <a:gd name="T10" fmla="*/ 180 w 181"/>
              <a:gd name="T11" fmla="*/ 18 h 284"/>
              <a:gd name="T12" fmla="*/ 181 w 181"/>
              <a:gd name="T13" fmla="*/ 28 h 284"/>
              <a:gd name="T14" fmla="*/ 177 w 181"/>
              <a:gd name="T15" fmla="*/ 36 h 284"/>
              <a:gd name="T16" fmla="*/ 173 w 181"/>
              <a:gd name="T17" fmla="*/ 58 h 284"/>
              <a:gd name="T18" fmla="*/ 165 w 181"/>
              <a:gd name="T19" fmla="*/ 81 h 284"/>
              <a:gd name="T20" fmla="*/ 154 w 181"/>
              <a:gd name="T21" fmla="*/ 108 h 284"/>
              <a:gd name="T22" fmla="*/ 139 w 181"/>
              <a:gd name="T23" fmla="*/ 139 h 284"/>
              <a:gd name="T24" fmla="*/ 124 w 181"/>
              <a:gd name="T25" fmla="*/ 162 h 284"/>
              <a:gd name="T26" fmla="*/ 103 w 181"/>
              <a:gd name="T27" fmla="*/ 190 h 284"/>
              <a:gd name="T28" fmla="*/ 85 w 181"/>
              <a:gd name="T29" fmla="*/ 207 h 284"/>
              <a:gd name="T30" fmla="*/ 57 w 181"/>
              <a:gd name="T31" fmla="*/ 228 h 284"/>
              <a:gd name="T32" fmla="*/ 40 w 181"/>
              <a:gd name="T33" fmla="*/ 243 h 284"/>
              <a:gd name="T34" fmla="*/ 20 w 181"/>
              <a:gd name="T35" fmla="*/ 269 h 284"/>
              <a:gd name="T36" fmla="*/ 15 w 181"/>
              <a:gd name="T37" fmla="*/ 280 h 284"/>
              <a:gd name="T38" fmla="*/ 11 w 181"/>
              <a:gd name="T39" fmla="*/ 284 h 284"/>
              <a:gd name="T40" fmla="*/ 1 w 181"/>
              <a:gd name="T41" fmla="*/ 267 h 284"/>
              <a:gd name="T42" fmla="*/ 0 w 181"/>
              <a:gd name="T43" fmla="*/ 191 h 284"/>
              <a:gd name="T44" fmla="*/ 16 w 181"/>
              <a:gd name="T45" fmla="*/ 168 h 284"/>
              <a:gd name="T46" fmla="*/ 21 w 181"/>
              <a:gd name="T47" fmla="*/ 161 h 284"/>
              <a:gd name="T48" fmla="*/ 33 w 181"/>
              <a:gd name="T49" fmla="*/ 161 h 284"/>
              <a:gd name="T50" fmla="*/ 49 w 181"/>
              <a:gd name="T51" fmla="*/ 146 h 284"/>
              <a:gd name="T52" fmla="*/ 73 w 181"/>
              <a:gd name="T53" fmla="*/ 146 h 284"/>
              <a:gd name="T54" fmla="*/ 123 w 181"/>
              <a:gd name="T55" fmla="*/ 83 h 284"/>
              <a:gd name="T56" fmla="*/ 135 w 181"/>
              <a:gd name="T57" fmla="*/ 66 h 284"/>
              <a:gd name="T58" fmla="*/ 143 w 181"/>
              <a:gd name="T59" fmla="*/ 53 h 284"/>
              <a:gd name="T60" fmla="*/ 143 w 181"/>
              <a:gd name="T61" fmla="*/ 42 h 284"/>
              <a:gd name="T62" fmla="*/ 142 w 181"/>
              <a:gd name="T63" fmla="*/ 21 h 284"/>
              <a:gd name="T64" fmla="*/ 142 w 181"/>
              <a:gd name="T65" fmla="*/ 13 h 284"/>
              <a:gd name="T66" fmla="*/ 142 w 181"/>
              <a:gd name="T67" fmla="*/ 12 h 284"/>
              <a:gd name="T68" fmla="*/ 148 w 181"/>
              <a:gd name="T69" fmla="*/ 12 h 284"/>
              <a:gd name="T70" fmla="*/ 156 w 181"/>
              <a:gd name="T71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1" h="284">
                <a:moveTo>
                  <a:pt x="156" y="9"/>
                </a:moveTo>
                <a:lnTo>
                  <a:pt x="166" y="7"/>
                </a:lnTo>
                <a:lnTo>
                  <a:pt x="174" y="0"/>
                </a:lnTo>
                <a:lnTo>
                  <a:pt x="181" y="0"/>
                </a:lnTo>
                <a:lnTo>
                  <a:pt x="181" y="5"/>
                </a:lnTo>
                <a:lnTo>
                  <a:pt x="180" y="18"/>
                </a:lnTo>
                <a:lnTo>
                  <a:pt x="181" y="28"/>
                </a:lnTo>
                <a:lnTo>
                  <a:pt x="177" y="36"/>
                </a:lnTo>
                <a:lnTo>
                  <a:pt x="173" y="58"/>
                </a:lnTo>
                <a:lnTo>
                  <a:pt x="165" y="81"/>
                </a:lnTo>
                <a:lnTo>
                  <a:pt x="154" y="108"/>
                </a:lnTo>
                <a:lnTo>
                  <a:pt x="139" y="139"/>
                </a:lnTo>
                <a:lnTo>
                  <a:pt x="124" y="162"/>
                </a:lnTo>
                <a:lnTo>
                  <a:pt x="103" y="190"/>
                </a:lnTo>
                <a:lnTo>
                  <a:pt x="85" y="207"/>
                </a:lnTo>
                <a:lnTo>
                  <a:pt x="57" y="228"/>
                </a:lnTo>
                <a:lnTo>
                  <a:pt x="40" y="243"/>
                </a:lnTo>
                <a:lnTo>
                  <a:pt x="20" y="269"/>
                </a:lnTo>
                <a:lnTo>
                  <a:pt x="15" y="280"/>
                </a:lnTo>
                <a:lnTo>
                  <a:pt x="11" y="284"/>
                </a:lnTo>
                <a:lnTo>
                  <a:pt x="1" y="267"/>
                </a:lnTo>
                <a:lnTo>
                  <a:pt x="0" y="191"/>
                </a:lnTo>
                <a:lnTo>
                  <a:pt x="16" y="168"/>
                </a:lnTo>
                <a:lnTo>
                  <a:pt x="21" y="161"/>
                </a:lnTo>
                <a:lnTo>
                  <a:pt x="33" y="161"/>
                </a:lnTo>
                <a:lnTo>
                  <a:pt x="49" y="146"/>
                </a:lnTo>
                <a:lnTo>
                  <a:pt x="73" y="146"/>
                </a:lnTo>
                <a:lnTo>
                  <a:pt x="123" y="83"/>
                </a:lnTo>
                <a:lnTo>
                  <a:pt x="135" y="66"/>
                </a:lnTo>
                <a:lnTo>
                  <a:pt x="143" y="53"/>
                </a:lnTo>
                <a:lnTo>
                  <a:pt x="143" y="42"/>
                </a:lnTo>
                <a:lnTo>
                  <a:pt x="142" y="21"/>
                </a:lnTo>
                <a:lnTo>
                  <a:pt x="142" y="13"/>
                </a:lnTo>
                <a:lnTo>
                  <a:pt x="142" y="12"/>
                </a:lnTo>
                <a:lnTo>
                  <a:pt x="148" y="12"/>
                </a:lnTo>
                <a:lnTo>
                  <a:pt x="156" y="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0" name="Freeform 183">
            <a:extLst>
              <a:ext uri="{FF2B5EF4-FFF2-40B4-BE49-F238E27FC236}">
                <a16:creationId xmlns:a16="http://schemas.microsoft.com/office/drawing/2014/main" id="{244A815F-1AA0-44FC-8E73-12BA0D44002D}"/>
              </a:ext>
            </a:extLst>
          </p:cNvPr>
          <p:cNvSpPr>
            <a:spLocks/>
          </p:cNvSpPr>
          <p:nvPr/>
        </p:nvSpPr>
        <p:spPr bwMode="auto">
          <a:xfrm>
            <a:off x="8784100" y="3499003"/>
            <a:ext cx="90722" cy="98077"/>
          </a:xfrm>
          <a:custGeom>
            <a:avLst/>
            <a:gdLst>
              <a:gd name="T0" fmla="*/ 35 w 74"/>
              <a:gd name="T1" fmla="*/ 15 h 80"/>
              <a:gd name="T2" fmla="*/ 45 w 74"/>
              <a:gd name="T3" fmla="*/ 20 h 80"/>
              <a:gd name="T4" fmla="*/ 47 w 74"/>
              <a:gd name="T5" fmla="*/ 28 h 80"/>
              <a:gd name="T6" fmla="*/ 58 w 74"/>
              <a:gd name="T7" fmla="*/ 34 h 80"/>
              <a:gd name="T8" fmla="*/ 62 w 74"/>
              <a:gd name="T9" fmla="*/ 30 h 80"/>
              <a:gd name="T10" fmla="*/ 67 w 74"/>
              <a:gd name="T11" fmla="*/ 32 h 80"/>
              <a:gd name="T12" fmla="*/ 63 w 74"/>
              <a:gd name="T13" fmla="*/ 36 h 80"/>
              <a:gd name="T14" fmla="*/ 66 w 74"/>
              <a:gd name="T15" fmla="*/ 39 h 80"/>
              <a:gd name="T16" fmla="*/ 63 w 74"/>
              <a:gd name="T17" fmla="*/ 44 h 80"/>
              <a:gd name="T18" fmla="*/ 65 w 74"/>
              <a:gd name="T19" fmla="*/ 52 h 80"/>
              <a:gd name="T20" fmla="*/ 74 w 74"/>
              <a:gd name="T21" fmla="*/ 60 h 80"/>
              <a:gd name="T22" fmla="*/ 68 w 74"/>
              <a:gd name="T23" fmla="*/ 67 h 80"/>
              <a:gd name="T24" fmla="*/ 66 w 74"/>
              <a:gd name="T25" fmla="*/ 73 h 80"/>
              <a:gd name="T26" fmla="*/ 68 w 74"/>
              <a:gd name="T27" fmla="*/ 76 h 80"/>
              <a:gd name="T28" fmla="*/ 66 w 74"/>
              <a:gd name="T29" fmla="*/ 79 h 80"/>
              <a:gd name="T30" fmla="*/ 58 w 74"/>
              <a:gd name="T31" fmla="*/ 79 h 80"/>
              <a:gd name="T32" fmla="*/ 52 w 74"/>
              <a:gd name="T33" fmla="*/ 80 h 80"/>
              <a:gd name="T34" fmla="*/ 52 w 74"/>
              <a:gd name="T35" fmla="*/ 79 h 80"/>
              <a:gd name="T36" fmla="*/ 54 w 74"/>
              <a:gd name="T37" fmla="*/ 76 h 80"/>
              <a:gd name="T38" fmla="*/ 55 w 74"/>
              <a:gd name="T39" fmla="*/ 71 h 80"/>
              <a:gd name="T40" fmla="*/ 53 w 74"/>
              <a:gd name="T41" fmla="*/ 71 h 80"/>
              <a:gd name="T42" fmla="*/ 49 w 74"/>
              <a:gd name="T43" fmla="*/ 67 h 80"/>
              <a:gd name="T44" fmla="*/ 46 w 74"/>
              <a:gd name="T45" fmla="*/ 66 h 80"/>
              <a:gd name="T46" fmla="*/ 44 w 74"/>
              <a:gd name="T47" fmla="*/ 63 h 80"/>
              <a:gd name="T48" fmla="*/ 40 w 74"/>
              <a:gd name="T49" fmla="*/ 62 h 80"/>
              <a:gd name="T50" fmla="*/ 38 w 74"/>
              <a:gd name="T51" fmla="*/ 59 h 80"/>
              <a:gd name="T52" fmla="*/ 35 w 74"/>
              <a:gd name="T53" fmla="*/ 60 h 80"/>
              <a:gd name="T54" fmla="*/ 33 w 74"/>
              <a:gd name="T55" fmla="*/ 67 h 80"/>
              <a:gd name="T56" fmla="*/ 29 w 74"/>
              <a:gd name="T57" fmla="*/ 68 h 80"/>
              <a:gd name="T58" fmla="*/ 31 w 74"/>
              <a:gd name="T59" fmla="*/ 67 h 80"/>
              <a:gd name="T60" fmla="*/ 24 w 74"/>
              <a:gd name="T61" fmla="*/ 63 h 80"/>
              <a:gd name="T62" fmla="*/ 18 w 74"/>
              <a:gd name="T63" fmla="*/ 60 h 80"/>
              <a:gd name="T64" fmla="*/ 16 w 74"/>
              <a:gd name="T65" fmla="*/ 57 h 80"/>
              <a:gd name="T66" fmla="*/ 11 w 74"/>
              <a:gd name="T67" fmla="*/ 54 h 80"/>
              <a:gd name="T68" fmla="*/ 15 w 74"/>
              <a:gd name="T69" fmla="*/ 53 h 80"/>
              <a:gd name="T70" fmla="*/ 16 w 74"/>
              <a:gd name="T71" fmla="*/ 43 h 80"/>
              <a:gd name="T72" fmla="*/ 7 w 74"/>
              <a:gd name="T73" fmla="*/ 35 h 80"/>
              <a:gd name="T74" fmla="*/ 11 w 74"/>
              <a:gd name="T75" fmla="*/ 26 h 80"/>
              <a:gd name="T76" fmla="*/ 5 w 74"/>
              <a:gd name="T77" fmla="*/ 26 h 80"/>
              <a:gd name="T78" fmla="*/ 10 w 74"/>
              <a:gd name="T79" fmla="*/ 19 h 80"/>
              <a:gd name="T80" fmla="*/ 5 w 74"/>
              <a:gd name="T81" fmla="*/ 13 h 80"/>
              <a:gd name="T82" fmla="*/ 0 w 74"/>
              <a:gd name="T83" fmla="*/ 5 h 80"/>
              <a:gd name="T84" fmla="*/ 12 w 74"/>
              <a:gd name="T85" fmla="*/ 0 h 80"/>
              <a:gd name="T86" fmla="*/ 22 w 74"/>
              <a:gd name="T87" fmla="*/ 1 h 80"/>
              <a:gd name="T88" fmla="*/ 32 w 74"/>
              <a:gd name="T89" fmla="*/ 9 h 80"/>
              <a:gd name="T90" fmla="*/ 35 w 74"/>
              <a:gd name="T91" fmla="*/ 1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4" h="80">
                <a:moveTo>
                  <a:pt x="35" y="15"/>
                </a:moveTo>
                <a:lnTo>
                  <a:pt x="45" y="20"/>
                </a:lnTo>
                <a:lnTo>
                  <a:pt x="47" y="28"/>
                </a:lnTo>
                <a:lnTo>
                  <a:pt x="58" y="34"/>
                </a:lnTo>
                <a:lnTo>
                  <a:pt x="62" y="30"/>
                </a:lnTo>
                <a:lnTo>
                  <a:pt x="67" y="32"/>
                </a:lnTo>
                <a:lnTo>
                  <a:pt x="63" y="36"/>
                </a:lnTo>
                <a:lnTo>
                  <a:pt x="66" y="39"/>
                </a:lnTo>
                <a:lnTo>
                  <a:pt x="63" y="44"/>
                </a:lnTo>
                <a:lnTo>
                  <a:pt x="65" y="52"/>
                </a:lnTo>
                <a:lnTo>
                  <a:pt x="74" y="60"/>
                </a:lnTo>
                <a:lnTo>
                  <a:pt x="68" y="67"/>
                </a:lnTo>
                <a:lnTo>
                  <a:pt x="66" y="73"/>
                </a:lnTo>
                <a:lnTo>
                  <a:pt x="68" y="76"/>
                </a:lnTo>
                <a:lnTo>
                  <a:pt x="66" y="79"/>
                </a:lnTo>
                <a:lnTo>
                  <a:pt x="58" y="79"/>
                </a:lnTo>
                <a:lnTo>
                  <a:pt x="52" y="80"/>
                </a:lnTo>
                <a:lnTo>
                  <a:pt x="52" y="79"/>
                </a:lnTo>
                <a:lnTo>
                  <a:pt x="54" y="76"/>
                </a:lnTo>
                <a:lnTo>
                  <a:pt x="55" y="71"/>
                </a:lnTo>
                <a:lnTo>
                  <a:pt x="53" y="71"/>
                </a:lnTo>
                <a:lnTo>
                  <a:pt x="49" y="67"/>
                </a:lnTo>
                <a:lnTo>
                  <a:pt x="46" y="66"/>
                </a:lnTo>
                <a:lnTo>
                  <a:pt x="44" y="63"/>
                </a:lnTo>
                <a:lnTo>
                  <a:pt x="40" y="62"/>
                </a:lnTo>
                <a:lnTo>
                  <a:pt x="38" y="59"/>
                </a:lnTo>
                <a:lnTo>
                  <a:pt x="35" y="60"/>
                </a:lnTo>
                <a:lnTo>
                  <a:pt x="33" y="67"/>
                </a:lnTo>
                <a:lnTo>
                  <a:pt x="29" y="68"/>
                </a:lnTo>
                <a:lnTo>
                  <a:pt x="31" y="67"/>
                </a:lnTo>
                <a:lnTo>
                  <a:pt x="24" y="63"/>
                </a:lnTo>
                <a:lnTo>
                  <a:pt x="18" y="60"/>
                </a:lnTo>
                <a:lnTo>
                  <a:pt x="16" y="57"/>
                </a:lnTo>
                <a:lnTo>
                  <a:pt x="11" y="54"/>
                </a:lnTo>
                <a:lnTo>
                  <a:pt x="15" y="53"/>
                </a:lnTo>
                <a:lnTo>
                  <a:pt x="16" y="43"/>
                </a:lnTo>
                <a:lnTo>
                  <a:pt x="7" y="35"/>
                </a:lnTo>
                <a:lnTo>
                  <a:pt x="11" y="26"/>
                </a:lnTo>
                <a:lnTo>
                  <a:pt x="5" y="26"/>
                </a:lnTo>
                <a:lnTo>
                  <a:pt x="10" y="19"/>
                </a:lnTo>
                <a:lnTo>
                  <a:pt x="5" y="13"/>
                </a:lnTo>
                <a:lnTo>
                  <a:pt x="0" y="5"/>
                </a:lnTo>
                <a:lnTo>
                  <a:pt x="12" y="0"/>
                </a:lnTo>
                <a:lnTo>
                  <a:pt x="22" y="1"/>
                </a:lnTo>
                <a:lnTo>
                  <a:pt x="32" y="9"/>
                </a:lnTo>
                <a:lnTo>
                  <a:pt x="35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1" name="Freeform 184">
            <a:extLst>
              <a:ext uri="{FF2B5EF4-FFF2-40B4-BE49-F238E27FC236}">
                <a16:creationId xmlns:a16="http://schemas.microsoft.com/office/drawing/2014/main" id="{E3E3120E-333B-4E72-8C7D-923B4D45BBAC}"/>
              </a:ext>
            </a:extLst>
          </p:cNvPr>
          <p:cNvSpPr>
            <a:spLocks/>
          </p:cNvSpPr>
          <p:nvPr/>
        </p:nvSpPr>
        <p:spPr bwMode="auto">
          <a:xfrm>
            <a:off x="7099613" y="4517787"/>
            <a:ext cx="91948" cy="107885"/>
          </a:xfrm>
          <a:custGeom>
            <a:avLst/>
            <a:gdLst>
              <a:gd name="T0" fmla="*/ 17 w 75"/>
              <a:gd name="T1" fmla="*/ 1 h 88"/>
              <a:gd name="T2" fmla="*/ 39 w 75"/>
              <a:gd name="T3" fmla="*/ 5 h 88"/>
              <a:gd name="T4" fmla="*/ 41 w 75"/>
              <a:gd name="T5" fmla="*/ 2 h 88"/>
              <a:gd name="T6" fmla="*/ 56 w 75"/>
              <a:gd name="T7" fmla="*/ 0 h 88"/>
              <a:gd name="T8" fmla="*/ 75 w 75"/>
              <a:gd name="T9" fmla="*/ 6 h 88"/>
              <a:gd name="T10" fmla="*/ 65 w 75"/>
              <a:gd name="T11" fmla="*/ 24 h 88"/>
              <a:gd name="T12" fmla="*/ 66 w 75"/>
              <a:gd name="T13" fmla="*/ 38 h 88"/>
              <a:gd name="T14" fmla="*/ 74 w 75"/>
              <a:gd name="T15" fmla="*/ 50 h 88"/>
              <a:gd name="T16" fmla="*/ 70 w 75"/>
              <a:gd name="T17" fmla="*/ 59 h 88"/>
              <a:gd name="T18" fmla="*/ 68 w 75"/>
              <a:gd name="T19" fmla="*/ 69 h 88"/>
              <a:gd name="T20" fmla="*/ 64 w 75"/>
              <a:gd name="T21" fmla="*/ 77 h 88"/>
              <a:gd name="T22" fmla="*/ 53 w 75"/>
              <a:gd name="T23" fmla="*/ 73 h 88"/>
              <a:gd name="T24" fmla="*/ 45 w 75"/>
              <a:gd name="T25" fmla="*/ 75 h 88"/>
              <a:gd name="T26" fmla="*/ 37 w 75"/>
              <a:gd name="T27" fmla="*/ 73 h 88"/>
              <a:gd name="T28" fmla="*/ 35 w 75"/>
              <a:gd name="T29" fmla="*/ 79 h 88"/>
              <a:gd name="T30" fmla="*/ 38 w 75"/>
              <a:gd name="T31" fmla="*/ 83 h 88"/>
              <a:gd name="T32" fmla="*/ 37 w 75"/>
              <a:gd name="T33" fmla="*/ 88 h 88"/>
              <a:gd name="T34" fmla="*/ 27 w 75"/>
              <a:gd name="T35" fmla="*/ 86 h 88"/>
              <a:gd name="T36" fmla="*/ 16 w 75"/>
              <a:gd name="T37" fmla="*/ 68 h 88"/>
              <a:gd name="T38" fmla="*/ 13 w 75"/>
              <a:gd name="T39" fmla="*/ 56 h 88"/>
              <a:gd name="T40" fmla="*/ 7 w 75"/>
              <a:gd name="T41" fmla="*/ 56 h 88"/>
              <a:gd name="T42" fmla="*/ 0 w 75"/>
              <a:gd name="T43" fmla="*/ 41 h 88"/>
              <a:gd name="T44" fmla="*/ 3 w 75"/>
              <a:gd name="T45" fmla="*/ 30 h 88"/>
              <a:gd name="T46" fmla="*/ 2 w 75"/>
              <a:gd name="T47" fmla="*/ 25 h 88"/>
              <a:gd name="T48" fmla="*/ 13 w 75"/>
              <a:gd name="T49" fmla="*/ 20 h 88"/>
              <a:gd name="T50" fmla="*/ 17 w 75"/>
              <a:gd name="T51" fmla="*/ 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" h="88">
                <a:moveTo>
                  <a:pt x="17" y="1"/>
                </a:moveTo>
                <a:lnTo>
                  <a:pt x="39" y="5"/>
                </a:lnTo>
                <a:lnTo>
                  <a:pt x="41" y="2"/>
                </a:lnTo>
                <a:lnTo>
                  <a:pt x="56" y="0"/>
                </a:lnTo>
                <a:lnTo>
                  <a:pt x="75" y="6"/>
                </a:lnTo>
                <a:lnTo>
                  <a:pt x="65" y="24"/>
                </a:lnTo>
                <a:lnTo>
                  <a:pt x="66" y="38"/>
                </a:lnTo>
                <a:lnTo>
                  <a:pt x="74" y="50"/>
                </a:lnTo>
                <a:lnTo>
                  <a:pt x="70" y="59"/>
                </a:lnTo>
                <a:lnTo>
                  <a:pt x="68" y="69"/>
                </a:lnTo>
                <a:lnTo>
                  <a:pt x="64" y="77"/>
                </a:lnTo>
                <a:lnTo>
                  <a:pt x="53" y="73"/>
                </a:lnTo>
                <a:lnTo>
                  <a:pt x="45" y="75"/>
                </a:lnTo>
                <a:lnTo>
                  <a:pt x="37" y="73"/>
                </a:lnTo>
                <a:lnTo>
                  <a:pt x="35" y="79"/>
                </a:lnTo>
                <a:lnTo>
                  <a:pt x="38" y="83"/>
                </a:lnTo>
                <a:lnTo>
                  <a:pt x="37" y="88"/>
                </a:lnTo>
                <a:lnTo>
                  <a:pt x="27" y="86"/>
                </a:lnTo>
                <a:lnTo>
                  <a:pt x="16" y="68"/>
                </a:lnTo>
                <a:lnTo>
                  <a:pt x="13" y="56"/>
                </a:lnTo>
                <a:lnTo>
                  <a:pt x="7" y="56"/>
                </a:lnTo>
                <a:lnTo>
                  <a:pt x="0" y="41"/>
                </a:lnTo>
                <a:lnTo>
                  <a:pt x="3" y="30"/>
                </a:lnTo>
                <a:lnTo>
                  <a:pt x="2" y="25"/>
                </a:lnTo>
                <a:lnTo>
                  <a:pt x="13" y="20"/>
                </a:lnTo>
                <a:lnTo>
                  <a:pt x="17" y="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2" name="Freeform 185">
            <a:extLst>
              <a:ext uri="{FF2B5EF4-FFF2-40B4-BE49-F238E27FC236}">
                <a16:creationId xmlns:a16="http://schemas.microsoft.com/office/drawing/2014/main" id="{869653C3-4850-482C-841E-F1A753FD6CE7}"/>
              </a:ext>
            </a:extLst>
          </p:cNvPr>
          <p:cNvSpPr>
            <a:spLocks/>
          </p:cNvSpPr>
          <p:nvPr/>
        </p:nvSpPr>
        <p:spPr bwMode="auto">
          <a:xfrm>
            <a:off x="8739964" y="3414410"/>
            <a:ext cx="110338" cy="44135"/>
          </a:xfrm>
          <a:custGeom>
            <a:avLst/>
            <a:gdLst>
              <a:gd name="T0" fmla="*/ 29 w 90"/>
              <a:gd name="T1" fmla="*/ 1 h 36"/>
              <a:gd name="T2" fmla="*/ 30 w 90"/>
              <a:gd name="T3" fmla="*/ 3 h 36"/>
              <a:gd name="T4" fmla="*/ 37 w 90"/>
              <a:gd name="T5" fmla="*/ 0 h 36"/>
              <a:gd name="T6" fmla="*/ 45 w 90"/>
              <a:gd name="T7" fmla="*/ 7 h 36"/>
              <a:gd name="T8" fmla="*/ 54 w 90"/>
              <a:gd name="T9" fmla="*/ 3 h 36"/>
              <a:gd name="T10" fmla="*/ 62 w 90"/>
              <a:gd name="T11" fmla="*/ 4 h 36"/>
              <a:gd name="T12" fmla="*/ 74 w 90"/>
              <a:gd name="T13" fmla="*/ 2 h 36"/>
              <a:gd name="T14" fmla="*/ 90 w 90"/>
              <a:gd name="T15" fmla="*/ 10 h 36"/>
              <a:gd name="T16" fmla="*/ 86 w 90"/>
              <a:gd name="T17" fmla="*/ 15 h 36"/>
              <a:gd name="T18" fmla="*/ 84 w 90"/>
              <a:gd name="T19" fmla="*/ 23 h 36"/>
              <a:gd name="T20" fmla="*/ 81 w 90"/>
              <a:gd name="T21" fmla="*/ 25 h 36"/>
              <a:gd name="T22" fmla="*/ 63 w 90"/>
              <a:gd name="T23" fmla="*/ 19 h 36"/>
              <a:gd name="T24" fmla="*/ 57 w 90"/>
              <a:gd name="T25" fmla="*/ 20 h 36"/>
              <a:gd name="T26" fmla="*/ 54 w 90"/>
              <a:gd name="T27" fmla="*/ 25 h 36"/>
              <a:gd name="T28" fmla="*/ 47 w 90"/>
              <a:gd name="T29" fmla="*/ 27 h 36"/>
              <a:gd name="T30" fmla="*/ 45 w 90"/>
              <a:gd name="T31" fmla="*/ 26 h 36"/>
              <a:gd name="T32" fmla="*/ 37 w 90"/>
              <a:gd name="T33" fmla="*/ 29 h 36"/>
              <a:gd name="T34" fmla="*/ 31 w 90"/>
              <a:gd name="T35" fmla="*/ 30 h 36"/>
              <a:gd name="T36" fmla="*/ 30 w 90"/>
              <a:gd name="T37" fmla="*/ 34 h 36"/>
              <a:gd name="T38" fmla="*/ 17 w 90"/>
              <a:gd name="T39" fmla="*/ 36 h 36"/>
              <a:gd name="T40" fmla="*/ 11 w 90"/>
              <a:gd name="T41" fmla="*/ 34 h 36"/>
              <a:gd name="T42" fmla="*/ 2 w 90"/>
              <a:gd name="T43" fmla="*/ 29 h 36"/>
              <a:gd name="T44" fmla="*/ 0 w 90"/>
              <a:gd name="T45" fmla="*/ 22 h 36"/>
              <a:gd name="T46" fmla="*/ 1 w 90"/>
              <a:gd name="T47" fmla="*/ 19 h 36"/>
              <a:gd name="T48" fmla="*/ 2 w 90"/>
              <a:gd name="T49" fmla="*/ 15 h 36"/>
              <a:gd name="T50" fmla="*/ 10 w 90"/>
              <a:gd name="T51" fmla="*/ 15 h 36"/>
              <a:gd name="T52" fmla="*/ 15 w 90"/>
              <a:gd name="T53" fmla="*/ 13 h 36"/>
              <a:gd name="T54" fmla="*/ 15 w 90"/>
              <a:gd name="T55" fmla="*/ 11 h 36"/>
              <a:gd name="T56" fmla="*/ 18 w 90"/>
              <a:gd name="T57" fmla="*/ 10 h 36"/>
              <a:gd name="T58" fmla="*/ 19 w 90"/>
              <a:gd name="T59" fmla="*/ 6 h 36"/>
              <a:gd name="T60" fmla="*/ 22 w 90"/>
              <a:gd name="T61" fmla="*/ 5 h 36"/>
              <a:gd name="T62" fmla="*/ 25 w 90"/>
              <a:gd name="T63" fmla="*/ 1 h 36"/>
              <a:gd name="T64" fmla="*/ 29 w 90"/>
              <a:gd name="T6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0" h="36">
                <a:moveTo>
                  <a:pt x="29" y="1"/>
                </a:moveTo>
                <a:lnTo>
                  <a:pt x="30" y="3"/>
                </a:lnTo>
                <a:lnTo>
                  <a:pt x="37" y="0"/>
                </a:lnTo>
                <a:lnTo>
                  <a:pt x="45" y="7"/>
                </a:lnTo>
                <a:lnTo>
                  <a:pt x="54" y="3"/>
                </a:lnTo>
                <a:lnTo>
                  <a:pt x="62" y="4"/>
                </a:lnTo>
                <a:lnTo>
                  <a:pt x="74" y="2"/>
                </a:lnTo>
                <a:lnTo>
                  <a:pt x="90" y="10"/>
                </a:lnTo>
                <a:lnTo>
                  <a:pt x="86" y="15"/>
                </a:lnTo>
                <a:lnTo>
                  <a:pt x="84" y="23"/>
                </a:lnTo>
                <a:lnTo>
                  <a:pt x="81" y="25"/>
                </a:lnTo>
                <a:lnTo>
                  <a:pt x="63" y="19"/>
                </a:lnTo>
                <a:lnTo>
                  <a:pt x="57" y="20"/>
                </a:lnTo>
                <a:lnTo>
                  <a:pt x="54" y="25"/>
                </a:lnTo>
                <a:lnTo>
                  <a:pt x="47" y="27"/>
                </a:lnTo>
                <a:lnTo>
                  <a:pt x="45" y="26"/>
                </a:lnTo>
                <a:lnTo>
                  <a:pt x="37" y="29"/>
                </a:lnTo>
                <a:lnTo>
                  <a:pt x="31" y="30"/>
                </a:lnTo>
                <a:lnTo>
                  <a:pt x="30" y="34"/>
                </a:lnTo>
                <a:lnTo>
                  <a:pt x="17" y="36"/>
                </a:lnTo>
                <a:lnTo>
                  <a:pt x="11" y="34"/>
                </a:lnTo>
                <a:lnTo>
                  <a:pt x="2" y="29"/>
                </a:lnTo>
                <a:lnTo>
                  <a:pt x="0" y="22"/>
                </a:lnTo>
                <a:lnTo>
                  <a:pt x="1" y="19"/>
                </a:lnTo>
                <a:lnTo>
                  <a:pt x="2" y="15"/>
                </a:lnTo>
                <a:lnTo>
                  <a:pt x="10" y="15"/>
                </a:lnTo>
                <a:lnTo>
                  <a:pt x="15" y="13"/>
                </a:lnTo>
                <a:lnTo>
                  <a:pt x="15" y="11"/>
                </a:lnTo>
                <a:lnTo>
                  <a:pt x="18" y="10"/>
                </a:lnTo>
                <a:lnTo>
                  <a:pt x="19" y="6"/>
                </a:lnTo>
                <a:lnTo>
                  <a:pt x="22" y="5"/>
                </a:lnTo>
                <a:lnTo>
                  <a:pt x="25" y="1"/>
                </a:lnTo>
                <a:lnTo>
                  <a:pt x="29" y="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3" name="Freeform 186">
            <a:extLst>
              <a:ext uri="{FF2B5EF4-FFF2-40B4-BE49-F238E27FC236}">
                <a16:creationId xmlns:a16="http://schemas.microsoft.com/office/drawing/2014/main" id="{C8473E5D-9237-4E55-B2A8-9E6BBC8087C3}"/>
              </a:ext>
            </a:extLst>
          </p:cNvPr>
          <p:cNvSpPr>
            <a:spLocks/>
          </p:cNvSpPr>
          <p:nvPr/>
        </p:nvSpPr>
        <p:spPr bwMode="auto">
          <a:xfrm>
            <a:off x="8681118" y="3481838"/>
            <a:ext cx="56395" cy="35553"/>
          </a:xfrm>
          <a:custGeom>
            <a:avLst/>
            <a:gdLst>
              <a:gd name="T0" fmla="*/ 1 w 46"/>
              <a:gd name="T1" fmla="*/ 7 h 29"/>
              <a:gd name="T2" fmla="*/ 15 w 46"/>
              <a:gd name="T3" fmla="*/ 9 h 29"/>
              <a:gd name="T4" fmla="*/ 22 w 46"/>
              <a:gd name="T5" fmla="*/ 4 h 29"/>
              <a:gd name="T6" fmla="*/ 37 w 46"/>
              <a:gd name="T7" fmla="*/ 3 h 29"/>
              <a:gd name="T8" fmla="*/ 39 w 46"/>
              <a:gd name="T9" fmla="*/ 0 h 29"/>
              <a:gd name="T10" fmla="*/ 42 w 46"/>
              <a:gd name="T11" fmla="*/ 0 h 29"/>
              <a:gd name="T12" fmla="*/ 46 w 46"/>
              <a:gd name="T13" fmla="*/ 7 h 29"/>
              <a:gd name="T14" fmla="*/ 33 w 46"/>
              <a:gd name="T15" fmla="*/ 12 h 29"/>
              <a:gd name="T16" fmla="*/ 32 w 46"/>
              <a:gd name="T17" fmla="*/ 21 h 29"/>
              <a:gd name="T18" fmla="*/ 27 w 46"/>
              <a:gd name="T19" fmla="*/ 23 h 29"/>
              <a:gd name="T20" fmla="*/ 27 w 46"/>
              <a:gd name="T21" fmla="*/ 29 h 29"/>
              <a:gd name="T22" fmla="*/ 21 w 46"/>
              <a:gd name="T23" fmla="*/ 28 h 29"/>
              <a:gd name="T24" fmla="*/ 15 w 46"/>
              <a:gd name="T25" fmla="*/ 25 h 29"/>
              <a:gd name="T26" fmla="*/ 12 w 46"/>
              <a:gd name="T27" fmla="*/ 28 h 29"/>
              <a:gd name="T28" fmla="*/ 1 w 46"/>
              <a:gd name="T29" fmla="*/ 28 h 29"/>
              <a:gd name="T30" fmla="*/ 4 w 46"/>
              <a:gd name="T31" fmla="*/ 26 h 29"/>
              <a:gd name="T32" fmla="*/ 0 w 46"/>
              <a:gd name="T33" fmla="*/ 17 h 29"/>
              <a:gd name="T34" fmla="*/ 1 w 46"/>
              <a:gd name="T35" fmla="*/ 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" h="29">
                <a:moveTo>
                  <a:pt x="1" y="7"/>
                </a:moveTo>
                <a:lnTo>
                  <a:pt x="15" y="9"/>
                </a:lnTo>
                <a:lnTo>
                  <a:pt x="22" y="4"/>
                </a:lnTo>
                <a:lnTo>
                  <a:pt x="37" y="3"/>
                </a:lnTo>
                <a:lnTo>
                  <a:pt x="39" y="0"/>
                </a:lnTo>
                <a:lnTo>
                  <a:pt x="42" y="0"/>
                </a:lnTo>
                <a:lnTo>
                  <a:pt x="46" y="7"/>
                </a:lnTo>
                <a:lnTo>
                  <a:pt x="33" y="12"/>
                </a:lnTo>
                <a:lnTo>
                  <a:pt x="32" y="21"/>
                </a:lnTo>
                <a:lnTo>
                  <a:pt x="27" y="23"/>
                </a:lnTo>
                <a:lnTo>
                  <a:pt x="27" y="29"/>
                </a:lnTo>
                <a:lnTo>
                  <a:pt x="21" y="28"/>
                </a:lnTo>
                <a:lnTo>
                  <a:pt x="15" y="25"/>
                </a:lnTo>
                <a:lnTo>
                  <a:pt x="12" y="28"/>
                </a:lnTo>
                <a:lnTo>
                  <a:pt x="1" y="28"/>
                </a:lnTo>
                <a:lnTo>
                  <a:pt x="4" y="26"/>
                </a:lnTo>
                <a:lnTo>
                  <a:pt x="0" y="17"/>
                </a:lnTo>
                <a:lnTo>
                  <a:pt x="1" y="7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4" name="Freeform 187">
            <a:extLst>
              <a:ext uri="{FF2B5EF4-FFF2-40B4-BE49-F238E27FC236}">
                <a16:creationId xmlns:a16="http://schemas.microsoft.com/office/drawing/2014/main" id="{B61E67A9-A87A-4008-A64E-42ED2F2FC3A8}"/>
              </a:ext>
            </a:extLst>
          </p:cNvPr>
          <p:cNvSpPr>
            <a:spLocks/>
          </p:cNvSpPr>
          <p:nvPr/>
        </p:nvSpPr>
        <p:spPr bwMode="auto">
          <a:xfrm>
            <a:off x="8606334" y="2954670"/>
            <a:ext cx="203512" cy="317527"/>
          </a:xfrm>
          <a:custGeom>
            <a:avLst/>
            <a:gdLst>
              <a:gd name="T0" fmla="*/ 144 w 166"/>
              <a:gd name="T1" fmla="*/ 61 h 259"/>
              <a:gd name="T2" fmla="*/ 132 w 166"/>
              <a:gd name="T3" fmla="*/ 73 h 259"/>
              <a:gd name="T4" fmla="*/ 137 w 166"/>
              <a:gd name="T5" fmla="*/ 84 h 259"/>
              <a:gd name="T6" fmla="*/ 117 w 166"/>
              <a:gd name="T7" fmla="*/ 100 h 259"/>
              <a:gd name="T8" fmla="*/ 92 w 166"/>
              <a:gd name="T9" fmla="*/ 116 h 259"/>
              <a:gd name="T10" fmla="*/ 85 w 166"/>
              <a:gd name="T11" fmla="*/ 142 h 259"/>
              <a:gd name="T12" fmla="*/ 97 w 166"/>
              <a:gd name="T13" fmla="*/ 156 h 259"/>
              <a:gd name="T14" fmla="*/ 112 w 166"/>
              <a:gd name="T15" fmla="*/ 166 h 259"/>
              <a:gd name="T16" fmla="*/ 102 w 166"/>
              <a:gd name="T17" fmla="*/ 188 h 259"/>
              <a:gd name="T18" fmla="*/ 87 w 166"/>
              <a:gd name="T19" fmla="*/ 193 h 259"/>
              <a:gd name="T20" fmla="*/ 85 w 166"/>
              <a:gd name="T21" fmla="*/ 226 h 259"/>
              <a:gd name="T22" fmla="*/ 78 w 166"/>
              <a:gd name="T23" fmla="*/ 244 h 259"/>
              <a:gd name="T24" fmla="*/ 59 w 166"/>
              <a:gd name="T25" fmla="*/ 242 h 259"/>
              <a:gd name="T26" fmla="*/ 52 w 166"/>
              <a:gd name="T27" fmla="*/ 258 h 259"/>
              <a:gd name="T28" fmla="*/ 35 w 166"/>
              <a:gd name="T29" fmla="*/ 259 h 259"/>
              <a:gd name="T30" fmla="*/ 28 w 166"/>
              <a:gd name="T31" fmla="*/ 240 h 259"/>
              <a:gd name="T32" fmla="*/ 14 w 166"/>
              <a:gd name="T33" fmla="*/ 218 h 259"/>
              <a:gd name="T34" fmla="*/ 0 w 166"/>
              <a:gd name="T35" fmla="*/ 190 h 259"/>
              <a:gd name="T36" fmla="*/ 6 w 166"/>
              <a:gd name="T37" fmla="*/ 179 h 259"/>
              <a:gd name="T38" fmla="*/ 17 w 166"/>
              <a:gd name="T39" fmla="*/ 166 h 259"/>
              <a:gd name="T40" fmla="*/ 20 w 166"/>
              <a:gd name="T41" fmla="*/ 143 h 259"/>
              <a:gd name="T42" fmla="*/ 10 w 166"/>
              <a:gd name="T43" fmla="*/ 134 h 259"/>
              <a:gd name="T44" fmla="*/ 6 w 166"/>
              <a:gd name="T45" fmla="*/ 109 h 259"/>
              <a:gd name="T46" fmla="*/ 14 w 166"/>
              <a:gd name="T47" fmla="*/ 91 h 259"/>
              <a:gd name="T48" fmla="*/ 28 w 166"/>
              <a:gd name="T49" fmla="*/ 91 h 259"/>
              <a:gd name="T50" fmla="*/ 32 w 166"/>
              <a:gd name="T51" fmla="*/ 84 h 259"/>
              <a:gd name="T52" fmla="*/ 26 w 166"/>
              <a:gd name="T53" fmla="*/ 78 h 259"/>
              <a:gd name="T54" fmla="*/ 45 w 166"/>
              <a:gd name="T55" fmla="*/ 52 h 259"/>
              <a:gd name="T56" fmla="*/ 56 w 166"/>
              <a:gd name="T57" fmla="*/ 32 h 259"/>
              <a:gd name="T58" fmla="*/ 63 w 166"/>
              <a:gd name="T59" fmla="*/ 19 h 259"/>
              <a:gd name="T60" fmla="*/ 76 w 166"/>
              <a:gd name="T61" fmla="*/ 19 h 259"/>
              <a:gd name="T62" fmla="*/ 78 w 166"/>
              <a:gd name="T63" fmla="*/ 9 h 259"/>
              <a:gd name="T64" fmla="*/ 103 w 166"/>
              <a:gd name="T65" fmla="*/ 12 h 259"/>
              <a:gd name="T66" fmla="*/ 103 w 166"/>
              <a:gd name="T67" fmla="*/ 1 h 259"/>
              <a:gd name="T68" fmla="*/ 111 w 166"/>
              <a:gd name="T69" fmla="*/ 0 h 259"/>
              <a:gd name="T70" fmla="*/ 131 w 166"/>
              <a:gd name="T71" fmla="*/ 9 h 259"/>
              <a:gd name="T72" fmla="*/ 154 w 166"/>
              <a:gd name="T73" fmla="*/ 21 h 259"/>
              <a:gd name="T74" fmla="*/ 160 w 166"/>
              <a:gd name="T75" fmla="*/ 48 h 259"/>
              <a:gd name="T76" fmla="*/ 166 w 166"/>
              <a:gd name="T77" fmla="*/ 55 h 259"/>
              <a:gd name="T78" fmla="*/ 144 w 166"/>
              <a:gd name="T79" fmla="*/ 6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" h="259">
                <a:moveTo>
                  <a:pt x="144" y="61"/>
                </a:moveTo>
                <a:lnTo>
                  <a:pt x="132" y="73"/>
                </a:lnTo>
                <a:lnTo>
                  <a:pt x="137" y="84"/>
                </a:lnTo>
                <a:lnTo>
                  <a:pt x="117" y="100"/>
                </a:lnTo>
                <a:lnTo>
                  <a:pt x="92" y="116"/>
                </a:lnTo>
                <a:lnTo>
                  <a:pt x="85" y="142"/>
                </a:lnTo>
                <a:lnTo>
                  <a:pt x="97" y="156"/>
                </a:lnTo>
                <a:lnTo>
                  <a:pt x="112" y="166"/>
                </a:lnTo>
                <a:lnTo>
                  <a:pt x="102" y="188"/>
                </a:lnTo>
                <a:lnTo>
                  <a:pt x="87" y="193"/>
                </a:lnTo>
                <a:lnTo>
                  <a:pt x="85" y="226"/>
                </a:lnTo>
                <a:lnTo>
                  <a:pt x="78" y="244"/>
                </a:lnTo>
                <a:lnTo>
                  <a:pt x="59" y="242"/>
                </a:lnTo>
                <a:lnTo>
                  <a:pt x="52" y="258"/>
                </a:lnTo>
                <a:lnTo>
                  <a:pt x="35" y="259"/>
                </a:lnTo>
                <a:lnTo>
                  <a:pt x="28" y="240"/>
                </a:lnTo>
                <a:lnTo>
                  <a:pt x="14" y="218"/>
                </a:lnTo>
                <a:lnTo>
                  <a:pt x="0" y="190"/>
                </a:lnTo>
                <a:lnTo>
                  <a:pt x="6" y="179"/>
                </a:lnTo>
                <a:lnTo>
                  <a:pt x="17" y="166"/>
                </a:lnTo>
                <a:lnTo>
                  <a:pt x="20" y="143"/>
                </a:lnTo>
                <a:lnTo>
                  <a:pt x="10" y="134"/>
                </a:lnTo>
                <a:lnTo>
                  <a:pt x="6" y="109"/>
                </a:lnTo>
                <a:lnTo>
                  <a:pt x="14" y="91"/>
                </a:lnTo>
                <a:lnTo>
                  <a:pt x="28" y="91"/>
                </a:lnTo>
                <a:lnTo>
                  <a:pt x="32" y="84"/>
                </a:lnTo>
                <a:lnTo>
                  <a:pt x="26" y="78"/>
                </a:lnTo>
                <a:lnTo>
                  <a:pt x="45" y="52"/>
                </a:lnTo>
                <a:lnTo>
                  <a:pt x="56" y="32"/>
                </a:lnTo>
                <a:lnTo>
                  <a:pt x="63" y="19"/>
                </a:lnTo>
                <a:lnTo>
                  <a:pt x="76" y="19"/>
                </a:lnTo>
                <a:lnTo>
                  <a:pt x="78" y="9"/>
                </a:lnTo>
                <a:lnTo>
                  <a:pt x="103" y="12"/>
                </a:lnTo>
                <a:lnTo>
                  <a:pt x="103" y="1"/>
                </a:lnTo>
                <a:lnTo>
                  <a:pt x="111" y="0"/>
                </a:lnTo>
                <a:lnTo>
                  <a:pt x="131" y="9"/>
                </a:lnTo>
                <a:lnTo>
                  <a:pt x="154" y="21"/>
                </a:lnTo>
                <a:lnTo>
                  <a:pt x="160" y="48"/>
                </a:lnTo>
                <a:lnTo>
                  <a:pt x="166" y="55"/>
                </a:lnTo>
                <a:lnTo>
                  <a:pt x="144" y="61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5" name="Freeform 188">
            <a:extLst>
              <a:ext uri="{FF2B5EF4-FFF2-40B4-BE49-F238E27FC236}">
                <a16:creationId xmlns:a16="http://schemas.microsoft.com/office/drawing/2014/main" id="{DD95FFEA-8218-424A-A506-6F1659A0CCAE}"/>
              </a:ext>
            </a:extLst>
          </p:cNvPr>
          <p:cNvSpPr>
            <a:spLocks/>
          </p:cNvSpPr>
          <p:nvPr/>
        </p:nvSpPr>
        <p:spPr bwMode="auto">
          <a:xfrm>
            <a:off x="9074656" y="5324476"/>
            <a:ext cx="29423" cy="41684"/>
          </a:xfrm>
          <a:custGeom>
            <a:avLst/>
            <a:gdLst>
              <a:gd name="T0" fmla="*/ 24 w 24"/>
              <a:gd name="T1" fmla="*/ 23 h 34"/>
              <a:gd name="T2" fmla="*/ 20 w 24"/>
              <a:gd name="T3" fmla="*/ 32 h 34"/>
              <a:gd name="T4" fmla="*/ 10 w 24"/>
              <a:gd name="T5" fmla="*/ 34 h 34"/>
              <a:gd name="T6" fmla="*/ 0 w 24"/>
              <a:gd name="T7" fmla="*/ 23 h 34"/>
              <a:gd name="T8" fmla="*/ 0 w 24"/>
              <a:gd name="T9" fmla="*/ 16 h 34"/>
              <a:gd name="T10" fmla="*/ 6 w 24"/>
              <a:gd name="T11" fmla="*/ 8 h 34"/>
              <a:gd name="T12" fmla="*/ 8 w 24"/>
              <a:gd name="T13" fmla="*/ 2 h 34"/>
              <a:gd name="T14" fmla="*/ 13 w 24"/>
              <a:gd name="T15" fmla="*/ 0 h 34"/>
              <a:gd name="T16" fmla="*/ 22 w 24"/>
              <a:gd name="T17" fmla="*/ 4 h 34"/>
              <a:gd name="T18" fmla="*/ 24 w 24"/>
              <a:gd name="T19" fmla="*/ 14 h 34"/>
              <a:gd name="T20" fmla="*/ 24 w 24"/>
              <a:gd name="T2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34">
                <a:moveTo>
                  <a:pt x="24" y="23"/>
                </a:moveTo>
                <a:lnTo>
                  <a:pt x="20" y="32"/>
                </a:lnTo>
                <a:lnTo>
                  <a:pt x="10" y="34"/>
                </a:lnTo>
                <a:lnTo>
                  <a:pt x="0" y="23"/>
                </a:lnTo>
                <a:lnTo>
                  <a:pt x="0" y="16"/>
                </a:lnTo>
                <a:lnTo>
                  <a:pt x="6" y="8"/>
                </a:lnTo>
                <a:lnTo>
                  <a:pt x="8" y="2"/>
                </a:lnTo>
                <a:lnTo>
                  <a:pt x="13" y="0"/>
                </a:lnTo>
                <a:lnTo>
                  <a:pt x="22" y="4"/>
                </a:lnTo>
                <a:lnTo>
                  <a:pt x="24" y="14"/>
                </a:lnTo>
                <a:lnTo>
                  <a:pt x="24" y="2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6" name="Freeform 189">
            <a:extLst>
              <a:ext uri="{FF2B5EF4-FFF2-40B4-BE49-F238E27FC236}">
                <a16:creationId xmlns:a16="http://schemas.microsoft.com/office/drawing/2014/main" id="{24373937-6A31-41A6-841E-1FCA1EF6372D}"/>
              </a:ext>
            </a:extLst>
          </p:cNvPr>
          <p:cNvSpPr>
            <a:spLocks/>
          </p:cNvSpPr>
          <p:nvPr/>
        </p:nvSpPr>
        <p:spPr bwMode="auto">
          <a:xfrm>
            <a:off x="9165377" y="3724582"/>
            <a:ext cx="129953" cy="123824"/>
          </a:xfrm>
          <a:custGeom>
            <a:avLst/>
            <a:gdLst>
              <a:gd name="T0" fmla="*/ 56 w 106"/>
              <a:gd name="T1" fmla="*/ 79 h 101"/>
              <a:gd name="T2" fmla="*/ 24 w 106"/>
              <a:gd name="T3" fmla="*/ 101 h 101"/>
              <a:gd name="T4" fmla="*/ 4 w 106"/>
              <a:gd name="T5" fmla="*/ 93 h 101"/>
              <a:gd name="T6" fmla="*/ 3 w 106"/>
              <a:gd name="T7" fmla="*/ 93 h 101"/>
              <a:gd name="T8" fmla="*/ 5 w 106"/>
              <a:gd name="T9" fmla="*/ 90 h 101"/>
              <a:gd name="T10" fmla="*/ 4 w 106"/>
              <a:gd name="T11" fmla="*/ 81 h 101"/>
              <a:gd name="T12" fmla="*/ 7 w 106"/>
              <a:gd name="T13" fmla="*/ 70 h 101"/>
              <a:gd name="T14" fmla="*/ 16 w 106"/>
              <a:gd name="T15" fmla="*/ 62 h 101"/>
              <a:gd name="T16" fmla="*/ 12 w 106"/>
              <a:gd name="T17" fmla="*/ 54 h 101"/>
              <a:gd name="T18" fmla="*/ 4 w 106"/>
              <a:gd name="T19" fmla="*/ 53 h 101"/>
              <a:gd name="T20" fmla="*/ 0 w 106"/>
              <a:gd name="T21" fmla="*/ 37 h 101"/>
              <a:gd name="T22" fmla="*/ 4 w 106"/>
              <a:gd name="T23" fmla="*/ 29 h 101"/>
              <a:gd name="T24" fmla="*/ 8 w 106"/>
              <a:gd name="T25" fmla="*/ 24 h 101"/>
              <a:gd name="T26" fmla="*/ 12 w 106"/>
              <a:gd name="T27" fmla="*/ 20 h 101"/>
              <a:gd name="T28" fmla="*/ 11 w 106"/>
              <a:gd name="T29" fmla="*/ 8 h 101"/>
              <a:gd name="T30" fmla="*/ 17 w 106"/>
              <a:gd name="T31" fmla="*/ 12 h 101"/>
              <a:gd name="T32" fmla="*/ 36 w 106"/>
              <a:gd name="T33" fmla="*/ 6 h 101"/>
              <a:gd name="T34" fmla="*/ 45 w 106"/>
              <a:gd name="T35" fmla="*/ 10 h 101"/>
              <a:gd name="T36" fmla="*/ 59 w 106"/>
              <a:gd name="T37" fmla="*/ 10 h 101"/>
              <a:gd name="T38" fmla="*/ 78 w 106"/>
              <a:gd name="T39" fmla="*/ 3 h 101"/>
              <a:gd name="T40" fmla="*/ 87 w 106"/>
              <a:gd name="T41" fmla="*/ 3 h 101"/>
              <a:gd name="T42" fmla="*/ 106 w 106"/>
              <a:gd name="T43" fmla="*/ 0 h 101"/>
              <a:gd name="T44" fmla="*/ 99 w 106"/>
              <a:gd name="T45" fmla="*/ 13 h 101"/>
              <a:gd name="T46" fmla="*/ 91 w 106"/>
              <a:gd name="T47" fmla="*/ 18 h 101"/>
              <a:gd name="T48" fmla="*/ 94 w 106"/>
              <a:gd name="T49" fmla="*/ 33 h 101"/>
              <a:gd name="T50" fmla="*/ 91 w 106"/>
              <a:gd name="T51" fmla="*/ 58 h 101"/>
              <a:gd name="T52" fmla="*/ 56 w 106"/>
              <a:gd name="T53" fmla="*/ 7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01">
                <a:moveTo>
                  <a:pt x="56" y="79"/>
                </a:moveTo>
                <a:lnTo>
                  <a:pt x="24" y="101"/>
                </a:lnTo>
                <a:lnTo>
                  <a:pt x="4" y="93"/>
                </a:lnTo>
                <a:lnTo>
                  <a:pt x="3" y="93"/>
                </a:lnTo>
                <a:lnTo>
                  <a:pt x="5" y="90"/>
                </a:lnTo>
                <a:lnTo>
                  <a:pt x="4" y="81"/>
                </a:lnTo>
                <a:lnTo>
                  <a:pt x="7" y="70"/>
                </a:lnTo>
                <a:lnTo>
                  <a:pt x="16" y="62"/>
                </a:lnTo>
                <a:lnTo>
                  <a:pt x="12" y="54"/>
                </a:lnTo>
                <a:lnTo>
                  <a:pt x="4" y="53"/>
                </a:lnTo>
                <a:lnTo>
                  <a:pt x="0" y="37"/>
                </a:lnTo>
                <a:lnTo>
                  <a:pt x="4" y="29"/>
                </a:lnTo>
                <a:lnTo>
                  <a:pt x="8" y="24"/>
                </a:lnTo>
                <a:lnTo>
                  <a:pt x="12" y="20"/>
                </a:lnTo>
                <a:lnTo>
                  <a:pt x="11" y="8"/>
                </a:lnTo>
                <a:lnTo>
                  <a:pt x="17" y="12"/>
                </a:lnTo>
                <a:lnTo>
                  <a:pt x="36" y="6"/>
                </a:lnTo>
                <a:lnTo>
                  <a:pt x="45" y="10"/>
                </a:lnTo>
                <a:lnTo>
                  <a:pt x="59" y="10"/>
                </a:lnTo>
                <a:lnTo>
                  <a:pt x="78" y="3"/>
                </a:lnTo>
                <a:lnTo>
                  <a:pt x="87" y="3"/>
                </a:lnTo>
                <a:lnTo>
                  <a:pt x="106" y="0"/>
                </a:lnTo>
                <a:lnTo>
                  <a:pt x="99" y="13"/>
                </a:lnTo>
                <a:lnTo>
                  <a:pt x="91" y="18"/>
                </a:lnTo>
                <a:lnTo>
                  <a:pt x="94" y="33"/>
                </a:lnTo>
                <a:lnTo>
                  <a:pt x="91" y="58"/>
                </a:lnTo>
                <a:lnTo>
                  <a:pt x="56" y="7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7" name="Freeform 190">
            <a:extLst>
              <a:ext uri="{FF2B5EF4-FFF2-40B4-BE49-F238E27FC236}">
                <a16:creationId xmlns:a16="http://schemas.microsoft.com/office/drawing/2014/main" id="{3BB0AF74-E46A-4587-99E1-490B07AF576C}"/>
              </a:ext>
            </a:extLst>
          </p:cNvPr>
          <p:cNvSpPr>
            <a:spLocks/>
          </p:cNvSpPr>
          <p:nvPr/>
        </p:nvSpPr>
        <p:spPr bwMode="auto">
          <a:xfrm>
            <a:off x="8708089" y="4075210"/>
            <a:ext cx="230483" cy="407023"/>
          </a:xfrm>
          <a:custGeom>
            <a:avLst/>
            <a:gdLst>
              <a:gd name="T0" fmla="*/ 18 w 188"/>
              <a:gd name="T1" fmla="*/ 219 h 332"/>
              <a:gd name="T2" fmla="*/ 19 w 188"/>
              <a:gd name="T3" fmla="*/ 209 h 332"/>
              <a:gd name="T4" fmla="*/ 8 w 188"/>
              <a:gd name="T5" fmla="*/ 209 h 332"/>
              <a:gd name="T6" fmla="*/ 8 w 188"/>
              <a:gd name="T7" fmla="*/ 196 h 332"/>
              <a:gd name="T8" fmla="*/ 0 w 188"/>
              <a:gd name="T9" fmla="*/ 188 h 332"/>
              <a:gd name="T10" fmla="*/ 7 w 188"/>
              <a:gd name="T11" fmla="*/ 161 h 332"/>
              <a:gd name="T12" fmla="*/ 30 w 188"/>
              <a:gd name="T13" fmla="*/ 141 h 332"/>
              <a:gd name="T14" fmla="*/ 30 w 188"/>
              <a:gd name="T15" fmla="*/ 114 h 332"/>
              <a:gd name="T16" fmla="*/ 37 w 188"/>
              <a:gd name="T17" fmla="*/ 72 h 332"/>
              <a:gd name="T18" fmla="*/ 40 w 188"/>
              <a:gd name="T19" fmla="*/ 63 h 332"/>
              <a:gd name="T20" fmla="*/ 33 w 188"/>
              <a:gd name="T21" fmla="*/ 56 h 332"/>
              <a:gd name="T22" fmla="*/ 32 w 188"/>
              <a:gd name="T23" fmla="*/ 49 h 332"/>
              <a:gd name="T24" fmla="*/ 25 w 188"/>
              <a:gd name="T25" fmla="*/ 44 h 332"/>
              <a:gd name="T26" fmla="*/ 20 w 188"/>
              <a:gd name="T27" fmla="*/ 11 h 332"/>
              <a:gd name="T28" fmla="*/ 38 w 188"/>
              <a:gd name="T29" fmla="*/ 0 h 332"/>
              <a:gd name="T30" fmla="*/ 111 w 188"/>
              <a:gd name="T31" fmla="*/ 40 h 332"/>
              <a:gd name="T32" fmla="*/ 184 w 188"/>
              <a:gd name="T33" fmla="*/ 80 h 332"/>
              <a:gd name="T34" fmla="*/ 188 w 188"/>
              <a:gd name="T35" fmla="*/ 162 h 332"/>
              <a:gd name="T36" fmla="*/ 172 w 188"/>
              <a:gd name="T37" fmla="*/ 161 h 332"/>
              <a:gd name="T38" fmla="*/ 164 w 188"/>
              <a:gd name="T39" fmla="*/ 176 h 332"/>
              <a:gd name="T40" fmla="*/ 160 w 188"/>
              <a:gd name="T41" fmla="*/ 189 h 332"/>
              <a:gd name="T42" fmla="*/ 163 w 188"/>
              <a:gd name="T43" fmla="*/ 194 h 332"/>
              <a:gd name="T44" fmla="*/ 158 w 188"/>
              <a:gd name="T45" fmla="*/ 200 h 332"/>
              <a:gd name="T46" fmla="*/ 160 w 188"/>
              <a:gd name="T47" fmla="*/ 209 h 332"/>
              <a:gd name="T48" fmla="*/ 155 w 188"/>
              <a:gd name="T49" fmla="*/ 217 h 332"/>
              <a:gd name="T50" fmla="*/ 154 w 188"/>
              <a:gd name="T51" fmla="*/ 225 h 332"/>
              <a:gd name="T52" fmla="*/ 160 w 188"/>
              <a:gd name="T53" fmla="*/ 224 h 332"/>
              <a:gd name="T54" fmla="*/ 164 w 188"/>
              <a:gd name="T55" fmla="*/ 232 h 332"/>
              <a:gd name="T56" fmla="*/ 164 w 188"/>
              <a:gd name="T57" fmla="*/ 244 h 332"/>
              <a:gd name="T58" fmla="*/ 171 w 188"/>
              <a:gd name="T59" fmla="*/ 250 h 332"/>
              <a:gd name="T60" fmla="*/ 171 w 188"/>
              <a:gd name="T61" fmla="*/ 255 h 332"/>
              <a:gd name="T62" fmla="*/ 160 w 188"/>
              <a:gd name="T63" fmla="*/ 258 h 332"/>
              <a:gd name="T64" fmla="*/ 151 w 188"/>
              <a:gd name="T65" fmla="*/ 267 h 332"/>
              <a:gd name="T66" fmla="*/ 138 w 188"/>
              <a:gd name="T67" fmla="*/ 290 h 332"/>
              <a:gd name="T68" fmla="*/ 121 w 188"/>
              <a:gd name="T69" fmla="*/ 299 h 332"/>
              <a:gd name="T70" fmla="*/ 103 w 188"/>
              <a:gd name="T71" fmla="*/ 298 h 332"/>
              <a:gd name="T72" fmla="*/ 98 w 188"/>
              <a:gd name="T73" fmla="*/ 300 h 332"/>
              <a:gd name="T74" fmla="*/ 100 w 188"/>
              <a:gd name="T75" fmla="*/ 307 h 332"/>
              <a:gd name="T76" fmla="*/ 90 w 188"/>
              <a:gd name="T77" fmla="*/ 314 h 332"/>
              <a:gd name="T78" fmla="*/ 83 w 188"/>
              <a:gd name="T79" fmla="*/ 323 h 332"/>
              <a:gd name="T80" fmla="*/ 59 w 188"/>
              <a:gd name="T81" fmla="*/ 330 h 332"/>
              <a:gd name="T82" fmla="*/ 55 w 188"/>
              <a:gd name="T83" fmla="*/ 326 h 332"/>
              <a:gd name="T84" fmla="*/ 52 w 188"/>
              <a:gd name="T85" fmla="*/ 325 h 332"/>
              <a:gd name="T86" fmla="*/ 48 w 188"/>
              <a:gd name="T87" fmla="*/ 331 h 332"/>
              <a:gd name="T88" fmla="*/ 33 w 188"/>
              <a:gd name="T89" fmla="*/ 332 h 332"/>
              <a:gd name="T90" fmla="*/ 36 w 188"/>
              <a:gd name="T91" fmla="*/ 326 h 332"/>
              <a:gd name="T92" fmla="*/ 30 w 188"/>
              <a:gd name="T93" fmla="*/ 312 h 332"/>
              <a:gd name="T94" fmla="*/ 28 w 188"/>
              <a:gd name="T95" fmla="*/ 304 h 332"/>
              <a:gd name="T96" fmla="*/ 20 w 188"/>
              <a:gd name="T97" fmla="*/ 300 h 332"/>
              <a:gd name="T98" fmla="*/ 9 w 188"/>
              <a:gd name="T99" fmla="*/ 288 h 332"/>
              <a:gd name="T100" fmla="*/ 13 w 188"/>
              <a:gd name="T101" fmla="*/ 278 h 332"/>
              <a:gd name="T102" fmla="*/ 21 w 188"/>
              <a:gd name="T103" fmla="*/ 280 h 332"/>
              <a:gd name="T104" fmla="*/ 26 w 188"/>
              <a:gd name="T105" fmla="*/ 279 h 332"/>
              <a:gd name="T106" fmla="*/ 36 w 188"/>
              <a:gd name="T107" fmla="*/ 279 h 332"/>
              <a:gd name="T108" fmla="*/ 26 w 188"/>
              <a:gd name="T109" fmla="*/ 260 h 332"/>
              <a:gd name="T110" fmla="*/ 27 w 188"/>
              <a:gd name="T111" fmla="*/ 246 h 332"/>
              <a:gd name="T112" fmla="*/ 25 w 188"/>
              <a:gd name="T113" fmla="*/ 233 h 332"/>
              <a:gd name="T114" fmla="*/ 18 w 188"/>
              <a:gd name="T115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" h="332">
                <a:moveTo>
                  <a:pt x="18" y="219"/>
                </a:moveTo>
                <a:lnTo>
                  <a:pt x="19" y="209"/>
                </a:lnTo>
                <a:lnTo>
                  <a:pt x="8" y="209"/>
                </a:lnTo>
                <a:lnTo>
                  <a:pt x="8" y="196"/>
                </a:lnTo>
                <a:lnTo>
                  <a:pt x="0" y="188"/>
                </a:lnTo>
                <a:lnTo>
                  <a:pt x="7" y="161"/>
                </a:lnTo>
                <a:lnTo>
                  <a:pt x="30" y="141"/>
                </a:lnTo>
                <a:lnTo>
                  <a:pt x="30" y="114"/>
                </a:lnTo>
                <a:lnTo>
                  <a:pt x="37" y="72"/>
                </a:lnTo>
                <a:lnTo>
                  <a:pt x="40" y="63"/>
                </a:lnTo>
                <a:lnTo>
                  <a:pt x="33" y="56"/>
                </a:lnTo>
                <a:lnTo>
                  <a:pt x="32" y="49"/>
                </a:lnTo>
                <a:lnTo>
                  <a:pt x="25" y="44"/>
                </a:lnTo>
                <a:lnTo>
                  <a:pt x="20" y="11"/>
                </a:lnTo>
                <a:lnTo>
                  <a:pt x="38" y="0"/>
                </a:lnTo>
                <a:lnTo>
                  <a:pt x="111" y="40"/>
                </a:lnTo>
                <a:lnTo>
                  <a:pt x="184" y="80"/>
                </a:lnTo>
                <a:lnTo>
                  <a:pt x="188" y="162"/>
                </a:lnTo>
                <a:lnTo>
                  <a:pt x="172" y="161"/>
                </a:lnTo>
                <a:lnTo>
                  <a:pt x="164" y="176"/>
                </a:lnTo>
                <a:lnTo>
                  <a:pt x="160" y="189"/>
                </a:lnTo>
                <a:lnTo>
                  <a:pt x="163" y="194"/>
                </a:lnTo>
                <a:lnTo>
                  <a:pt x="158" y="200"/>
                </a:lnTo>
                <a:lnTo>
                  <a:pt x="160" y="209"/>
                </a:lnTo>
                <a:lnTo>
                  <a:pt x="155" y="217"/>
                </a:lnTo>
                <a:lnTo>
                  <a:pt x="154" y="225"/>
                </a:lnTo>
                <a:lnTo>
                  <a:pt x="160" y="224"/>
                </a:lnTo>
                <a:lnTo>
                  <a:pt x="164" y="232"/>
                </a:lnTo>
                <a:lnTo>
                  <a:pt x="164" y="244"/>
                </a:lnTo>
                <a:lnTo>
                  <a:pt x="171" y="250"/>
                </a:lnTo>
                <a:lnTo>
                  <a:pt x="171" y="255"/>
                </a:lnTo>
                <a:lnTo>
                  <a:pt x="160" y="258"/>
                </a:lnTo>
                <a:lnTo>
                  <a:pt x="151" y="267"/>
                </a:lnTo>
                <a:lnTo>
                  <a:pt x="138" y="290"/>
                </a:lnTo>
                <a:lnTo>
                  <a:pt x="121" y="299"/>
                </a:lnTo>
                <a:lnTo>
                  <a:pt x="103" y="298"/>
                </a:lnTo>
                <a:lnTo>
                  <a:pt x="98" y="300"/>
                </a:lnTo>
                <a:lnTo>
                  <a:pt x="100" y="307"/>
                </a:lnTo>
                <a:lnTo>
                  <a:pt x="90" y="314"/>
                </a:lnTo>
                <a:lnTo>
                  <a:pt x="83" y="323"/>
                </a:lnTo>
                <a:lnTo>
                  <a:pt x="59" y="330"/>
                </a:lnTo>
                <a:lnTo>
                  <a:pt x="55" y="326"/>
                </a:lnTo>
                <a:lnTo>
                  <a:pt x="52" y="325"/>
                </a:lnTo>
                <a:lnTo>
                  <a:pt x="48" y="331"/>
                </a:lnTo>
                <a:lnTo>
                  <a:pt x="33" y="332"/>
                </a:lnTo>
                <a:lnTo>
                  <a:pt x="36" y="326"/>
                </a:lnTo>
                <a:lnTo>
                  <a:pt x="30" y="312"/>
                </a:lnTo>
                <a:lnTo>
                  <a:pt x="28" y="304"/>
                </a:lnTo>
                <a:lnTo>
                  <a:pt x="20" y="300"/>
                </a:lnTo>
                <a:lnTo>
                  <a:pt x="9" y="288"/>
                </a:lnTo>
                <a:lnTo>
                  <a:pt x="13" y="278"/>
                </a:lnTo>
                <a:lnTo>
                  <a:pt x="21" y="280"/>
                </a:lnTo>
                <a:lnTo>
                  <a:pt x="26" y="279"/>
                </a:lnTo>
                <a:lnTo>
                  <a:pt x="36" y="279"/>
                </a:lnTo>
                <a:lnTo>
                  <a:pt x="26" y="260"/>
                </a:lnTo>
                <a:lnTo>
                  <a:pt x="27" y="246"/>
                </a:lnTo>
                <a:lnTo>
                  <a:pt x="25" y="233"/>
                </a:lnTo>
                <a:lnTo>
                  <a:pt x="18" y="21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8" name="Freeform 191">
            <a:extLst>
              <a:ext uri="{FF2B5EF4-FFF2-40B4-BE49-F238E27FC236}">
                <a16:creationId xmlns:a16="http://schemas.microsoft.com/office/drawing/2014/main" id="{6742ED14-A803-44DB-A361-7BDB95D04B3C}"/>
              </a:ext>
            </a:extLst>
          </p:cNvPr>
          <p:cNvSpPr>
            <a:spLocks/>
          </p:cNvSpPr>
          <p:nvPr/>
        </p:nvSpPr>
        <p:spPr bwMode="auto">
          <a:xfrm>
            <a:off x="8404047" y="4390285"/>
            <a:ext cx="42909" cy="129953"/>
          </a:xfrm>
          <a:custGeom>
            <a:avLst/>
            <a:gdLst>
              <a:gd name="T0" fmla="*/ 35 w 35"/>
              <a:gd name="T1" fmla="*/ 102 h 106"/>
              <a:gd name="T2" fmla="*/ 21 w 35"/>
              <a:gd name="T3" fmla="*/ 106 h 106"/>
              <a:gd name="T4" fmla="*/ 17 w 35"/>
              <a:gd name="T5" fmla="*/ 99 h 106"/>
              <a:gd name="T6" fmla="*/ 12 w 35"/>
              <a:gd name="T7" fmla="*/ 86 h 106"/>
              <a:gd name="T8" fmla="*/ 10 w 35"/>
              <a:gd name="T9" fmla="*/ 75 h 106"/>
              <a:gd name="T10" fmla="*/ 14 w 35"/>
              <a:gd name="T11" fmla="*/ 57 h 106"/>
              <a:gd name="T12" fmla="*/ 10 w 35"/>
              <a:gd name="T13" fmla="*/ 49 h 106"/>
              <a:gd name="T14" fmla="*/ 8 w 35"/>
              <a:gd name="T15" fmla="*/ 33 h 106"/>
              <a:gd name="T16" fmla="*/ 8 w 35"/>
              <a:gd name="T17" fmla="*/ 18 h 106"/>
              <a:gd name="T18" fmla="*/ 0 w 35"/>
              <a:gd name="T19" fmla="*/ 7 h 106"/>
              <a:gd name="T20" fmla="*/ 2 w 35"/>
              <a:gd name="T21" fmla="*/ 0 h 106"/>
              <a:gd name="T22" fmla="*/ 18 w 35"/>
              <a:gd name="T23" fmla="*/ 1 h 106"/>
              <a:gd name="T24" fmla="*/ 15 w 35"/>
              <a:gd name="T25" fmla="*/ 12 h 106"/>
              <a:gd name="T26" fmla="*/ 21 w 35"/>
              <a:gd name="T27" fmla="*/ 18 h 106"/>
              <a:gd name="T28" fmla="*/ 27 w 35"/>
              <a:gd name="T29" fmla="*/ 25 h 106"/>
              <a:gd name="T30" fmla="*/ 28 w 35"/>
              <a:gd name="T31" fmla="*/ 36 h 106"/>
              <a:gd name="T32" fmla="*/ 32 w 35"/>
              <a:gd name="T33" fmla="*/ 40 h 106"/>
              <a:gd name="T34" fmla="*/ 31 w 35"/>
              <a:gd name="T35" fmla="*/ 88 h 106"/>
              <a:gd name="T36" fmla="*/ 35 w 35"/>
              <a:gd name="T37" fmla="*/ 10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" h="106">
                <a:moveTo>
                  <a:pt x="35" y="102"/>
                </a:moveTo>
                <a:lnTo>
                  <a:pt x="21" y="106"/>
                </a:lnTo>
                <a:lnTo>
                  <a:pt x="17" y="99"/>
                </a:lnTo>
                <a:lnTo>
                  <a:pt x="12" y="86"/>
                </a:lnTo>
                <a:lnTo>
                  <a:pt x="10" y="75"/>
                </a:lnTo>
                <a:lnTo>
                  <a:pt x="14" y="57"/>
                </a:lnTo>
                <a:lnTo>
                  <a:pt x="10" y="49"/>
                </a:lnTo>
                <a:lnTo>
                  <a:pt x="8" y="33"/>
                </a:lnTo>
                <a:lnTo>
                  <a:pt x="8" y="18"/>
                </a:lnTo>
                <a:lnTo>
                  <a:pt x="0" y="7"/>
                </a:lnTo>
                <a:lnTo>
                  <a:pt x="2" y="0"/>
                </a:lnTo>
                <a:lnTo>
                  <a:pt x="18" y="1"/>
                </a:lnTo>
                <a:lnTo>
                  <a:pt x="15" y="12"/>
                </a:lnTo>
                <a:lnTo>
                  <a:pt x="21" y="18"/>
                </a:lnTo>
                <a:lnTo>
                  <a:pt x="27" y="25"/>
                </a:lnTo>
                <a:lnTo>
                  <a:pt x="28" y="36"/>
                </a:lnTo>
                <a:lnTo>
                  <a:pt x="32" y="40"/>
                </a:lnTo>
                <a:lnTo>
                  <a:pt x="31" y="88"/>
                </a:lnTo>
                <a:lnTo>
                  <a:pt x="35" y="10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09" name="Freeform 192">
            <a:extLst>
              <a:ext uri="{FF2B5EF4-FFF2-40B4-BE49-F238E27FC236}">
                <a16:creationId xmlns:a16="http://schemas.microsoft.com/office/drawing/2014/main" id="{5EAE0554-1346-4931-B32D-4F512FAC9F39}"/>
              </a:ext>
            </a:extLst>
          </p:cNvPr>
          <p:cNvSpPr>
            <a:spLocks/>
          </p:cNvSpPr>
          <p:nvPr/>
        </p:nvSpPr>
        <p:spPr bwMode="auto">
          <a:xfrm>
            <a:off x="10566664" y="4151220"/>
            <a:ext cx="194930" cy="375148"/>
          </a:xfrm>
          <a:custGeom>
            <a:avLst/>
            <a:gdLst>
              <a:gd name="T0" fmla="*/ 93 w 159"/>
              <a:gd name="T1" fmla="*/ 162 h 306"/>
              <a:gd name="T2" fmla="*/ 78 w 159"/>
              <a:gd name="T3" fmla="*/ 146 h 306"/>
              <a:gd name="T4" fmla="*/ 63 w 159"/>
              <a:gd name="T5" fmla="*/ 169 h 306"/>
              <a:gd name="T6" fmla="*/ 52 w 159"/>
              <a:gd name="T7" fmla="*/ 217 h 306"/>
              <a:gd name="T8" fmla="*/ 66 w 159"/>
              <a:gd name="T9" fmla="*/ 233 h 306"/>
              <a:gd name="T10" fmla="*/ 79 w 159"/>
              <a:gd name="T11" fmla="*/ 270 h 306"/>
              <a:gd name="T12" fmla="*/ 101 w 159"/>
              <a:gd name="T13" fmla="*/ 284 h 306"/>
              <a:gd name="T14" fmla="*/ 106 w 159"/>
              <a:gd name="T15" fmla="*/ 304 h 306"/>
              <a:gd name="T16" fmla="*/ 91 w 159"/>
              <a:gd name="T17" fmla="*/ 295 h 306"/>
              <a:gd name="T18" fmla="*/ 73 w 159"/>
              <a:gd name="T19" fmla="*/ 290 h 306"/>
              <a:gd name="T20" fmla="*/ 62 w 159"/>
              <a:gd name="T21" fmla="*/ 272 h 306"/>
              <a:gd name="T22" fmla="*/ 42 w 159"/>
              <a:gd name="T23" fmla="*/ 250 h 306"/>
              <a:gd name="T24" fmla="*/ 36 w 159"/>
              <a:gd name="T25" fmla="*/ 251 h 306"/>
              <a:gd name="T26" fmla="*/ 41 w 159"/>
              <a:gd name="T27" fmla="*/ 218 h 306"/>
              <a:gd name="T28" fmla="*/ 56 w 159"/>
              <a:gd name="T29" fmla="*/ 177 h 306"/>
              <a:gd name="T30" fmla="*/ 46 w 159"/>
              <a:gd name="T31" fmla="*/ 149 h 306"/>
              <a:gd name="T32" fmla="*/ 29 w 159"/>
              <a:gd name="T33" fmla="*/ 121 h 306"/>
              <a:gd name="T34" fmla="*/ 30 w 159"/>
              <a:gd name="T35" fmla="*/ 106 h 306"/>
              <a:gd name="T36" fmla="*/ 25 w 159"/>
              <a:gd name="T37" fmla="*/ 75 h 306"/>
              <a:gd name="T38" fmla="*/ 0 w 159"/>
              <a:gd name="T39" fmla="*/ 41 h 306"/>
              <a:gd name="T40" fmla="*/ 12 w 159"/>
              <a:gd name="T41" fmla="*/ 15 h 306"/>
              <a:gd name="T42" fmla="*/ 34 w 159"/>
              <a:gd name="T43" fmla="*/ 5 h 306"/>
              <a:gd name="T44" fmla="*/ 52 w 159"/>
              <a:gd name="T45" fmla="*/ 7 h 306"/>
              <a:gd name="T46" fmla="*/ 67 w 159"/>
              <a:gd name="T47" fmla="*/ 20 h 306"/>
              <a:gd name="T48" fmla="*/ 69 w 159"/>
              <a:gd name="T49" fmla="*/ 61 h 306"/>
              <a:gd name="T50" fmla="*/ 93 w 159"/>
              <a:gd name="T51" fmla="*/ 52 h 306"/>
              <a:gd name="T52" fmla="*/ 106 w 159"/>
              <a:gd name="T53" fmla="*/ 44 h 306"/>
              <a:gd name="T54" fmla="*/ 136 w 159"/>
              <a:gd name="T55" fmla="*/ 62 h 306"/>
              <a:gd name="T56" fmla="*/ 157 w 159"/>
              <a:gd name="T57" fmla="*/ 101 h 306"/>
              <a:gd name="T58" fmla="*/ 154 w 159"/>
              <a:gd name="T59" fmla="*/ 128 h 306"/>
              <a:gd name="T60" fmla="*/ 113 w 159"/>
              <a:gd name="T61" fmla="*/ 129 h 306"/>
              <a:gd name="T62" fmla="*/ 110 w 159"/>
              <a:gd name="T63" fmla="*/ 171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9" h="306">
                <a:moveTo>
                  <a:pt x="110" y="171"/>
                </a:moveTo>
                <a:lnTo>
                  <a:pt x="93" y="162"/>
                </a:lnTo>
                <a:lnTo>
                  <a:pt x="78" y="162"/>
                </a:lnTo>
                <a:lnTo>
                  <a:pt x="78" y="146"/>
                </a:lnTo>
                <a:lnTo>
                  <a:pt x="62" y="146"/>
                </a:lnTo>
                <a:lnTo>
                  <a:pt x="63" y="169"/>
                </a:lnTo>
                <a:lnTo>
                  <a:pt x="56" y="199"/>
                </a:lnTo>
                <a:lnTo>
                  <a:pt x="52" y="217"/>
                </a:lnTo>
                <a:lnTo>
                  <a:pt x="54" y="233"/>
                </a:lnTo>
                <a:lnTo>
                  <a:pt x="66" y="233"/>
                </a:lnTo>
                <a:lnTo>
                  <a:pt x="75" y="252"/>
                </a:lnTo>
                <a:lnTo>
                  <a:pt x="79" y="270"/>
                </a:lnTo>
                <a:lnTo>
                  <a:pt x="90" y="282"/>
                </a:lnTo>
                <a:lnTo>
                  <a:pt x="101" y="284"/>
                </a:lnTo>
                <a:lnTo>
                  <a:pt x="111" y="295"/>
                </a:lnTo>
                <a:lnTo>
                  <a:pt x="106" y="304"/>
                </a:lnTo>
                <a:lnTo>
                  <a:pt x="93" y="306"/>
                </a:lnTo>
                <a:lnTo>
                  <a:pt x="91" y="295"/>
                </a:lnTo>
                <a:lnTo>
                  <a:pt x="76" y="286"/>
                </a:lnTo>
                <a:lnTo>
                  <a:pt x="73" y="290"/>
                </a:lnTo>
                <a:lnTo>
                  <a:pt x="66" y="282"/>
                </a:lnTo>
                <a:lnTo>
                  <a:pt x="62" y="272"/>
                </a:lnTo>
                <a:lnTo>
                  <a:pt x="51" y="260"/>
                </a:lnTo>
                <a:lnTo>
                  <a:pt x="42" y="250"/>
                </a:lnTo>
                <a:lnTo>
                  <a:pt x="40" y="263"/>
                </a:lnTo>
                <a:lnTo>
                  <a:pt x="36" y="251"/>
                </a:lnTo>
                <a:lnTo>
                  <a:pt x="37" y="238"/>
                </a:lnTo>
                <a:lnTo>
                  <a:pt x="41" y="218"/>
                </a:lnTo>
                <a:lnTo>
                  <a:pt x="48" y="197"/>
                </a:lnTo>
                <a:lnTo>
                  <a:pt x="56" y="177"/>
                </a:lnTo>
                <a:lnTo>
                  <a:pt x="47" y="158"/>
                </a:lnTo>
                <a:lnTo>
                  <a:pt x="46" y="149"/>
                </a:lnTo>
                <a:lnTo>
                  <a:pt x="43" y="137"/>
                </a:lnTo>
                <a:lnTo>
                  <a:pt x="29" y="121"/>
                </a:lnTo>
                <a:lnTo>
                  <a:pt x="24" y="110"/>
                </a:lnTo>
                <a:lnTo>
                  <a:pt x="30" y="106"/>
                </a:lnTo>
                <a:lnTo>
                  <a:pt x="34" y="88"/>
                </a:lnTo>
                <a:lnTo>
                  <a:pt x="25" y="75"/>
                </a:lnTo>
                <a:lnTo>
                  <a:pt x="11" y="60"/>
                </a:lnTo>
                <a:lnTo>
                  <a:pt x="0" y="41"/>
                </a:lnTo>
                <a:lnTo>
                  <a:pt x="7" y="37"/>
                </a:lnTo>
                <a:lnTo>
                  <a:pt x="12" y="15"/>
                </a:lnTo>
                <a:lnTo>
                  <a:pt x="25" y="14"/>
                </a:lnTo>
                <a:lnTo>
                  <a:pt x="34" y="5"/>
                </a:lnTo>
                <a:lnTo>
                  <a:pt x="43" y="0"/>
                </a:lnTo>
                <a:lnTo>
                  <a:pt x="52" y="7"/>
                </a:lnTo>
                <a:lnTo>
                  <a:pt x="55" y="19"/>
                </a:lnTo>
                <a:lnTo>
                  <a:pt x="67" y="20"/>
                </a:lnTo>
                <a:lnTo>
                  <a:pt x="66" y="42"/>
                </a:lnTo>
                <a:lnTo>
                  <a:pt x="69" y="61"/>
                </a:lnTo>
                <a:lnTo>
                  <a:pt x="87" y="48"/>
                </a:lnTo>
                <a:lnTo>
                  <a:pt x="93" y="52"/>
                </a:lnTo>
                <a:lnTo>
                  <a:pt x="103" y="51"/>
                </a:lnTo>
                <a:lnTo>
                  <a:pt x="106" y="44"/>
                </a:lnTo>
                <a:lnTo>
                  <a:pt x="120" y="45"/>
                </a:lnTo>
                <a:lnTo>
                  <a:pt x="136" y="62"/>
                </a:lnTo>
                <a:lnTo>
                  <a:pt x="140" y="83"/>
                </a:lnTo>
                <a:lnTo>
                  <a:pt x="157" y="101"/>
                </a:lnTo>
                <a:lnTo>
                  <a:pt x="159" y="119"/>
                </a:lnTo>
                <a:lnTo>
                  <a:pt x="154" y="128"/>
                </a:lnTo>
                <a:lnTo>
                  <a:pt x="136" y="125"/>
                </a:lnTo>
                <a:lnTo>
                  <a:pt x="113" y="129"/>
                </a:lnTo>
                <a:lnTo>
                  <a:pt x="103" y="146"/>
                </a:lnTo>
                <a:lnTo>
                  <a:pt x="110" y="171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0" name="Freeform 193">
            <a:extLst>
              <a:ext uri="{FF2B5EF4-FFF2-40B4-BE49-F238E27FC236}">
                <a16:creationId xmlns:a16="http://schemas.microsoft.com/office/drawing/2014/main" id="{B9B99B55-E02F-4274-8366-9E28A458F81A}"/>
              </a:ext>
            </a:extLst>
          </p:cNvPr>
          <p:cNvSpPr>
            <a:spLocks/>
          </p:cNvSpPr>
          <p:nvPr/>
        </p:nvSpPr>
        <p:spPr bwMode="auto">
          <a:xfrm>
            <a:off x="9811466" y="3628956"/>
            <a:ext cx="169185" cy="107885"/>
          </a:xfrm>
          <a:custGeom>
            <a:avLst/>
            <a:gdLst>
              <a:gd name="T0" fmla="*/ 54 w 138"/>
              <a:gd name="T1" fmla="*/ 15 h 88"/>
              <a:gd name="T2" fmla="*/ 50 w 138"/>
              <a:gd name="T3" fmla="*/ 22 h 88"/>
              <a:gd name="T4" fmla="*/ 30 w 138"/>
              <a:gd name="T5" fmla="*/ 18 h 88"/>
              <a:gd name="T6" fmla="*/ 32 w 138"/>
              <a:gd name="T7" fmla="*/ 30 h 88"/>
              <a:gd name="T8" fmla="*/ 50 w 138"/>
              <a:gd name="T9" fmla="*/ 29 h 88"/>
              <a:gd name="T10" fmla="*/ 73 w 138"/>
              <a:gd name="T11" fmla="*/ 35 h 88"/>
              <a:gd name="T12" fmla="*/ 104 w 138"/>
              <a:gd name="T13" fmla="*/ 32 h 88"/>
              <a:gd name="T14" fmla="*/ 113 w 138"/>
              <a:gd name="T15" fmla="*/ 51 h 88"/>
              <a:gd name="T16" fmla="*/ 119 w 138"/>
              <a:gd name="T17" fmla="*/ 49 h 88"/>
              <a:gd name="T18" fmla="*/ 130 w 138"/>
              <a:gd name="T19" fmla="*/ 54 h 88"/>
              <a:gd name="T20" fmla="*/ 132 w 138"/>
              <a:gd name="T21" fmla="*/ 62 h 88"/>
              <a:gd name="T22" fmla="*/ 138 w 138"/>
              <a:gd name="T23" fmla="*/ 74 h 88"/>
              <a:gd name="T24" fmla="*/ 120 w 138"/>
              <a:gd name="T25" fmla="*/ 74 h 88"/>
              <a:gd name="T26" fmla="*/ 108 w 138"/>
              <a:gd name="T27" fmla="*/ 72 h 88"/>
              <a:gd name="T28" fmla="*/ 99 w 138"/>
              <a:gd name="T29" fmla="*/ 81 h 88"/>
              <a:gd name="T30" fmla="*/ 92 w 138"/>
              <a:gd name="T31" fmla="*/ 83 h 88"/>
              <a:gd name="T32" fmla="*/ 88 w 138"/>
              <a:gd name="T33" fmla="*/ 88 h 88"/>
              <a:gd name="T34" fmla="*/ 79 w 138"/>
              <a:gd name="T35" fmla="*/ 81 h 88"/>
              <a:gd name="T36" fmla="*/ 76 w 138"/>
              <a:gd name="T37" fmla="*/ 64 h 88"/>
              <a:gd name="T38" fmla="*/ 71 w 138"/>
              <a:gd name="T39" fmla="*/ 63 h 88"/>
              <a:gd name="T40" fmla="*/ 71 w 138"/>
              <a:gd name="T41" fmla="*/ 56 h 88"/>
              <a:gd name="T42" fmla="*/ 60 w 138"/>
              <a:gd name="T43" fmla="*/ 51 h 88"/>
              <a:gd name="T44" fmla="*/ 55 w 138"/>
              <a:gd name="T45" fmla="*/ 59 h 88"/>
              <a:gd name="T46" fmla="*/ 55 w 138"/>
              <a:gd name="T47" fmla="*/ 67 h 88"/>
              <a:gd name="T48" fmla="*/ 53 w 138"/>
              <a:gd name="T49" fmla="*/ 70 h 88"/>
              <a:gd name="T50" fmla="*/ 43 w 138"/>
              <a:gd name="T51" fmla="*/ 70 h 88"/>
              <a:gd name="T52" fmla="*/ 40 w 138"/>
              <a:gd name="T53" fmla="*/ 79 h 88"/>
              <a:gd name="T54" fmla="*/ 33 w 138"/>
              <a:gd name="T55" fmla="*/ 75 h 88"/>
              <a:gd name="T56" fmla="*/ 22 w 138"/>
              <a:gd name="T57" fmla="*/ 82 h 88"/>
              <a:gd name="T58" fmla="*/ 16 w 138"/>
              <a:gd name="T59" fmla="*/ 79 h 88"/>
              <a:gd name="T60" fmla="*/ 21 w 138"/>
              <a:gd name="T61" fmla="*/ 58 h 88"/>
              <a:gd name="T62" fmla="*/ 13 w 138"/>
              <a:gd name="T63" fmla="*/ 43 h 88"/>
              <a:gd name="T64" fmla="*/ 0 w 138"/>
              <a:gd name="T65" fmla="*/ 38 h 88"/>
              <a:gd name="T66" fmla="*/ 2 w 138"/>
              <a:gd name="T67" fmla="*/ 29 h 88"/>
              <a:gd name="T68" fmla="*/ 16 w 138"/>
              <a:gd name="T69" fmla="*/ 30 h 88"/>
              <a:gd name="T70" fmla="*/ 21 w 138"/>
              <a:gd name="T71" fmla="*/ 19 h 88"/>
              <a:gd name="T72" fmla="*/ 23 w 138"/>
              <a:gd name="T73" fmla="*/ 5 h 88"/>
              <a:gd name="T74" fmla="*/ 44 w 138"/>
              <a:gd name="T75" fmla="*/ 0 h 88"/>
              <a:gd name="T76" fmla="*/ 43 w 138"/>
              <a:gd name="T77" fmla="*/ 10 h 88"/>
              <a:gd name="T78" fmla="*/ 47 w 138"/>
              <a:gd name="T79" fmla="*/ 16 h 88"/>
              <a:gd name="T80" fmla="*/ 54 w 138"/>
              <a:gd name="T81" fmla="*/ 1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8" h="88">
                <a:moveTo>
                  <a:pt x="54" y="15"/>
                </a:moveTo>
                <a:lnTo>
                  <a:pt x="50" y="22"/>
                </a:lnTo>
                <a:lnTo>
                  <a:pt x="30" y="18"/>
                </a:lnTo>
                <a:lnTo>
                  <a:pt x="32" y="30"/>
                </a:lnTo>
                <a:lnTo>
                  <a:pt x="50" y="29"/>
                </a:lnTo>
                <a:lnTo>
                  <a:pt x="73" y="35"/>
                </a:lnTo>
                <a:lnTo>
                  <a:pt x="104" y="32"/>
                </a:lnTo>
                <a:lnTo>
                  <a:pt x="113" y="51"/>
                </a:lnTo>
                <a:lnTo>
                  <a:pt x="119" y="49"/>
                </a:lnTo>
                <a:lnTo>
                  <a:pt x="130" y="54"/>
                </a:lnTo>
                <a:lnTo>
                  <a:pt x="132" y="62"/>
                </a:lnTo>
                <a:lnTo>
                  <a:pt x="138" y="74"/>
                </a:lnTo>
                <a:lnTo>
                  <a:pt x="120" y="74"/>
                </a:lnTo>
                <a:lnTo>
                  <a:pt x="108" y="72"/>
                </a:lnTo>
                <a:lnTo>
                  <a:pt x="99" y="81"/>
                </a:lnTo>
                <a:lnTo>
                  <a:pt x="92" y="83"/>
                </a:lnTo>
                <a:lnTo>
                  <a:pt x="88" y="88"/>
                </a:lnTo>
                <a:lnTo>
                  <a:pt x="79" y="81"/>
                </a:lnTo>
                <a:lnTo>
                  <a:pt x="76" y="64"/>
                </a:lnTo>
                <a:lnTo>
                  <a:pt x="71" y="63"/>
                </a:lnTo>
                <a:lnTo>
                  <a:pt x="71" y="56"/>
                </a:lnTo>
                <a:lnTo>
                  <a:pt x="60" y="51"/>
                </a:lnTo>
                <a:lnTo>
                  <a:pt x="55" y="59"/>
                </a:lnTo>
                <a:lnTo>
                  <a:pt x="55" y="67"/>
                </a:lnTo>
                <a:lnTo>
                  <a:pt x="53" y="70"/>
                </a:lnTo>
                <a:lnTo>
                  <a:pt x="43" y="70"/>
                </a:lnTo>
                <a:lnTo>
                  <a:pt x="40" y="79"/>
                </a:lnTo>
                <a:lnTo>
                  <a:pt x="33" y="75"/>
                </a:lnTo>
                <a:lnTo>
                  <a:pt x="22" y="82"/>
                </a:lnTo>
                <a:lnTo>
                  <a:pt x="16" y="79"/>
                </a:lnTo>
                <a:lnTo>
                  <a:pt x="21" y="58"/>
                </a:lnTo>
                <a:lnTo>
                  <a:pt x="13" y="43"/>
                </a:lnTo>
                <a:lnTo>
                  <a:pt x="0" y="38"/>
                </a:lnTo>
                <a:lnTo>
                  <a:pt x="2" y="29"/>
                </a:lnTo>
                <a:lnTo>
                  <a:pt x="16" y="30"/>
                </a:lnTo>
                <a:lnTo>
                  <a:pt x="21" y="19"/>
                </a:lnTo>
                <a:lnTo>
                  <a:pt x="23" y="5"/>
                </a:lnTo>
                <a:lnTo>
                  <a:pt x="44" y="0"/>
                </a:lnTo>
                <a:lnTo>
                  <a:pt x="43" y="10"/>
                </a:lnTo>
                <a:lnTo>
                  <a:pt x="47" y="16"/>
                </a:lnTo>
                <a:lnTo>
                  <a:pt x="54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1" name="Freeform 194">
            <a:extLst>
              <a:ext uri="{FF2B5EF4-FFF2-40B4-BE49-F238E27FC236}">
                <a16:creationId xmlns:a16="http://schemas.microsoft.com/office/drawing/2014/main" id="{477022E0-61A2-41A5-B373-61974C9E6B54}"/>
              </a:ext>
            </a:extLst>
          </p:cNvPr>
          <p:cNvSpPr>
            <a:spLocks/>
          </p:cNvSpPr>
          <p:nvPr/>
        </p:nvSpPr>
        <p:spPr bwMode="auto">
          <a:xfrm>
            <a:off x="9485357" y="3584820"/>
            <a:ext cx="317527" cy="188800"/>
          </a:xfrm>
          <a:custGeom>
            <a:avLst/>
            <a:gdLst>
              <a:gd name="T0" fmla="*/ 176 w 259"/>
              <a:gd name="T1" fmla="*/ 146 h 154"/>
              <a:gd name="T2" fmla="*/ 170 w 259"/>
              <a:gd name="T3" fmla="*/ 129 h 154"/>
              <a:gd name="T4" fmla="*/ 157 w 259"/>
              <a:gd name="T5" fmla="*/ 128 h 154"/>
              <a:gd name="T6" fmla="*/ 134 w 259"/>
              <a:gd name="T7" fmla="*/ 110 h 154"/>
              <a:gd name="T8" fmla="*/ 120 w 259"/>
              <a:gd name="T9" fmla="*/ 107 h 154"/>
              <a:gd name="T10" fmla="*/ 99 w 259"/>
              <a:gd name="T11" fmla="*/ 97 h 154"/>
              <a:gd name="T12" fmla="*/ 86 w 259"/>
              <a:gd name="T13" fmla="*/ 95 h 154"/>
              <a:gd name="T14" fmla="*/ 79 w 259"/>
              <a:gd name="T15" fmla="*/ 99 h 154"/>
              <a:gd name="T16" fmla="*/ 68 w 259"/>
              <a:gd name="T17" fmla="*/ 98 h 154"/>
              <a:gd name="T18" fmla="*/ 58 w 259"/>
              <a:gd name="T19" fmla="*/ 110 h 154"/>
              <a:gd name="T20" fmla="*/ 44 w 259"/>
              <a:gd name="T21" fmla="*/ 114 h 154"/>
              <a:gd name="T22" fmla="*/ 38 w 259"/>
              <a:gd name="T23" fmla="*/ 100 h 154"/>
              <a:gd name="T24" fmla="*/ 36 w 259"/>
              <a:gd name="T25" fmla="*/ 78 h 154"/>
              <a:gd name="T26" fmla="*/ 21 w 259"/>
              <a:gd name="T27" fmla="*/ 71 h 154"/>
              <a:gd name="T28" fmla="*/ 23 w 259"/>
              <a:gd name="T29" fmla="*/ 57 h 154"/>
              <a:gd name="T30" fmla="*/ 11 w 259"/>
              <a:gd name="T31" fmla="*/ 56 h 154"/>
              <a:gd name="T32" fmla="*/ 11 w 259"/>
              <a:gd name="T33" fmla="*/ 38 h 154"/>
              <a:gd name="T34" fmla="*/ 28 w 259"/>
              <a:gd name="T35" fmla="*/ 43 h 154"/>
              <a:gd name="T36" fmla="*/ 41 w 259"/>
              <a:gd name="T37" fmla="*/ 37 h 154"/>
              <a:gd name="T38" fmla="*/ 27 w 259"/>
              <a:gd name="T39" fmla="*/ 25 h 154"/>
              <a:gd name="T40" fmla="*/ 19 w 259"/>
              <a:gd name="T41" fmla="*/ 13 h 154"/>
              <a:gd name="T42" fmla="*/ 7 w 259"/>
              <a:gd name="T43" fmla="*/ 18 h 154"/>
              <a:gd name="T44" fmla="*/ 8 w 259"/>
              <a:gd name="T45" fmla="*/ 33 h 154"/>
              <a:gd name="T46" fmla="*/ 0 w 259"/>
              <a:gd name="T47" fmla="*/ 20 h 154"/>
              <a:gd name="T48" fmla="*/ 6 w 259"/>
              <a:gd name="T49" fmla="*/ 13 h 154"/>
              <a:gd name="T50" fmla="*/ 24 w 259"/>
              <a:gd name="T51" fmla="*/ 9 h 154"/>
              <a:gd name="T52" fmla="*/ 37 w 259"/>
              <a:gd name="T53" fmla="*/ 14 h 154"/>
              <a:gd name="T54" fmla="*/ 52 w 259"/>
              <a:gd name="T55" fmla="*/ 30 h 154"/>
              <a:gd name="T56" fmla="*/ 61 w 259"/>
              <a:gd name="T57" fmla="*/ 29 h 154"/>
              <a:gd name="T58" fmla="*/ 80 w 259"/>
              <a:gd name="T59" fmla="*/ 29 h 154"/>
              <a:gd name="T60" fmla="*/ 74 w 259"/>
              <a:gd name="T61" fmla="*/ 19 h 154"/>
              <a:gd name="T62" fmla="*/ 87 w 259"/>
              <a:gd name="T63" fmla="*/ 12 h 154"/>
              <a:gd name="T64" fmla="*/ 98 w 259"/>
              <a:gd name="T65" fmla="*/ 0 h 154"/>
              <a:gd name="T66" fmla="*/ 123 w 259"/>
              <a:gd name="T67" fmla="*/ 11 h 154"/>
              <a:gd name="T68" fmla="*/ 129 w 259"/>
              <a:gd name="T69" fmla="*/ 27 h 154"/>
              <a:gd name="T70" fmla="*/ 137 w 259"/>
              <a:gd name="T71" fmla="*/ 31 h 154"/>
              <a:gd name="T72" fmla="*/ 155 w 259"/>
              <a:gd name="T73" fmla="*/ 30 h 154"/>
              <a:gd name="T74" fmla="*/ 161 w 259"/>
              <a:gd name="T75" fmla="*/ 34 h 154"/>
              <a:gd name="T76" fmla="*/ 175 w 259"/>
              <a:gd name="T77" fmla="*/ 55 h 154"/>
              <a:gd name="T78" fmla="*/ 198 w 259"/>
              <a:gd name="T79" fmla="*/ 69 h 154"/>
              <a:gd name="T80" fmla="*/ 211 w 259"/>
              <a:gd name="T81" fmla="*/ 79 h 154"/>
              <a:gd name="T82" fmla="*/ 231 w 259"/>
              <a:gd name="T83" fmla="*/ 89 h 154"/>
              <a:gd name="T84" fmla="*/ 256 w 259"/>
              <a:gd name="T85" fmla="*/ 98 h 154"/>
              <a:gd name="T86" fmla="*/ 259 w 259"/>
              <a:gd name="T87" fmla="*/ 111 h 154"/>
              <a:gd name="T88" fmla="*/ 254 w 259"/>
              <a:gd name="T89" fmla="*/ 110 h 154"/>
              <a:gd name="T90" fmla="*/ 244 w 259"/>
              <a:gd name="T91" fmla="*/ 105 h 154"/>
              <a:gd name="T92" fmla="*/ 243 w 259"/>
              <a:gd name="T93" fmla="*/ 112 h 154"/>
              <a:gd name="T94" fmla="*/ 230 w 259"/>
              <a:gd name="T95" fmla="*/ 116 h 154"/>
              <a:gd name="T96" fmla="*/ 230 w 259"/>
              <a:gd name="T97" fmla="*/ 133 h 154"/>
              <a:gd name="T98" fmla="*/ 222 w 259"/>
              <a:gd name="T99" fmla="*/ 139 h 154"/>
              <a:gd name="T100" fmla="*/ 209 w 259"/>
              <a:gd name="T101" fmla="*/ 142 h 154"/>
              <a:gd name="T102" fmla="*/ 207 w 259"/>
              <a:gd name="T103" fmla="*/ 151 h 154"/>
              <a:gd name="T104" fmla="*/ 195 w 259"/>
              <a:gd name="T105" fmla="*/ 154 h 154"/>
              <a:gd name="T106" fmla="*/ 176 w 259"/>
              <a:gd name="T107" fmla="*/ 14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9" h="154">
                <a:moveTo>
                  <a:pt x="176" y="146"/>
                </a:moveTo>
                <a:lnTo>
                  <a:pt x="170" y="129"/>
                </a:lnTo>
                <a:lnTo>
                  <a:pt x="157" y="128"/>
                </a:lnTo>
                <a:lnTo>
                  <a:pt x="134" y="110"/>
                </a:lnTo>
                <a:lnTo>
                  <a:pt x="120" y="107"/>
                </a:lnTo>
                <a:lnTo>
                  <a:pt x="99" y="97"/>
                </a:lnTo>
                <a:lnTo>
                  <a:pt x="86" y="95"/>
                </a:lnTo>
                <a:lnTo>
                  <a:pt x="79" y="99"/>
                </a:lnTo>
                <a:lnTo>
                  <a:pt x="68" y="98"/>
                </a:lnTo>
                <a:lnTo>
                  <a:pt x="58" y="110"/>
                </a:lnTo>
                <a:lnTo>
                  <a:pt x="44" y="114"/>
                </a:lnTo>
                <a:lnTo>
                  <a:pt x="38" y="100"/>
                </a:lnTo>
                <a:lnTo>
                  <a:pt x="36" y="78"/>
                </a:lnTo>
                <a:lnTo>
                  <a:pt x="21" y="71"/>
                </a:lnTo>
                <a:lnTo>
                  <a:pt x="23" y="57"/>
                </a:lnTo>
                <a:lnTo>
                  <a:pt x="11" y="56"/>
                </a:lnTo>
                <a:lnTo>
                  <a:pt x="11" y="38"/>
                </a:lnTo>
                <a:lnTo>
                  <a:pt x="28" y="43"/>
                </a:lnTo>
                <a:lnTo>
                  <a:pt x="41" y="37"/>
                </a:lnTo>
                <a:lnTo>
                  <a:pt x="27" y="25"/>
                </a:lnTo>
                <a:lnTo>
                  <a:pt x="19" y="13"/>
                </a:lnTo>
                <a:lnTo>
                  <a:pt x="7" y="18"/>
                </a:lnTo>
                <a:lnTo>
                  <a:pt x="8" y="33"/>
                </a:lnTo>
                <a:lnTo>
                  <a:pt x="0" y="20"/>
                </a:lnTo>
                <a:lnTo>
                  <a:pt x="6" y="13"/>
                </a:lnTo>
                <a:lnTo>
                  <a:pt x="24" y="9"/>
                </a:lnTo>
                <a:lnTo>
                  <a:pt x="37" y="14"/>
                </a:lnTo>
                <a:lnTo>
                  <a:pt x="52" y="30"/>
                </a:lnTo>
                <a:lnTo>
                  <a:pt x="61" y="29"/>
                </a:lnTo>
                <a:lnTo>
                  <a:pt x="80" y="29"/>
                </a:lnTo>
                <a:lnTo>
                  <a:pt x="74" y="19"/>
                </a:lnTo>
                <a:lnTo>
                  <a:pt x="87" y="12"/>
                </a:lnTo>
                <a:lnTo>
                  <a:pt x="98" y="0"/>
                </a:lnTo>
                <a:lnTo>
                  <a:pt x="123" y="11"/>
                </a:lnTo>
                <a:lnTo>
                  <a:pt x="129" y="27"/>
                </a:lnTo>
                <a:lnTo>
                  <a:pt x="137" y="31"/>
                </a:lnTo>
                <a:lnTo>
                  <a:pt x="155" y="30"/>
                </a:lnTo>
                <a:lnTo>
                  <a:pt x="161" y="34"/>
                </a:lnTo>
                <a:lnTo>
                  <a:pt x="175" y="55"/>
                </a:lnTo>
                <a:lnTo>
                  <a:pt x="198" y="69"/>
                </a:lnTo>
                <a:lnTo>
                  <a:pt x="211" y="79"/>
                </a:lnTo>
                <a:lnTo>
                  <a:pt x="231" y="89"/>
                </a:lnTo>
                <a:lnTo>
                  <a:pt x="256" y="98"/>
                </a:lnTo>
                <a:lnTo>
                  <a:pt x="259" y="111"/>
                </a:lnTo>
                <a:lnTo>
                  <a:pt x="254" y="110"/>
                </a:lnTo>
                <a:lnTo>
                  <a:pt x="244" y="105"/>
                </a:lnTo>
                <a:lnTo>
                  <a:pt x="243" y="112"/>
                </a:lnTo>
                <a:lnTo>
                  <a:pt x="230" y="116"/>
                </a:lnTo>
                <a:lnTo>
                  <a:pt x="230" y="133"/>
                </a:lnTo>
                <a:lnTo>
                  <a:pt x="222" y="139"/>
                </a:lnTo>
                <a:lnTo>
                  <a:pt x="209" y="142"/>
                </a:lnTo>
                <a:lnTo>
                  <a:pt x="207" y="151"/>
                </a:lnTo>
                <a:lnTo>
                  <a:pt x="195" y="154"/>
                </a:lnTo>
                <a:lnTo>
                  <a:pt x="176" y="14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2" name="Freeform 195">
            <a:extLst>
              <a:ext uri="{FF2B5EF4-FFF2-40B4-BE49-F238E27FC236}">
                <a16:creationId xmlns:a16="http://schemas.microsoft.com/office/drawing/2014/main" id="{BD1484C3-F3CE-493C-AE46-A5740666000E}"/>
              </a:ext>
            </a:extLst>
          </p:cNvPr>
          <p:cNvSpPr>
            <a:spLocks/>
          </p:cNvSpPr>
          <p:nvPr/>
        </p:nvSpPr>
        <p:spPr bwMode="auto">
          <a:xfrm>
            <a:off x="11211527" y="4881900"/>
            <a:ext cx="53943" cy="28198"/>
          </a:xfrm>
          <a:custGeom>
            <a:avLst/>
            <a:gdLst>
              <a:gd name="T0" fmla="*/ 0 w 44"/>
              <a:gd name="T1" fmla="*/ 13 h 23"/>
              <a:gd name="T2" fmla="*/ 2 w 44"/>
              <a:gd name="T3" fmla="*/ 8 h 23"/>
              <a:gd name="T4" fmla="*/ 19 w 44"/>
              <a:gd name="T5" fmla="*/ 4 h 23"/>
              <a:gd name="T6" fmla="*/ 32 w 44"/>
              <a:gd name="T7" fmla="*/ 3 h 23"/>
              <a:gd name="T8" fmla="*/ 37 w 44"/>
              <a:gd name="T9" fmla="*/ 0 h 23"/>
              <a:gd name="T10" fmla="*/ 44 w 44"/>
              <a:gd name="T11" fmla="*/ 3 h 23"/>
              <a:gd name="T12" fmla="*/ 37 w 44"/>
              <a:gd name="T13" fmla="*/ 9 h 23"/>
              <a:gd name="T14" fmla="*/ 17 w 44"/>
              <a:gd name="T15" fmla="*/ 18 h 23"/>
              <a:gd name="T16" fmla="*/ 1 w 44"/>
              <a:gd name="T17" fmla="*/ 23 h 23"/>
              <a:gd name="T18" fmla="*/ 1 w 44"/>
              <a:gd name="T19" fmla="*/ 17 h 23"/>
              <a:gd name="T20" fmla="*/ 0 w 44"/>
              <a:gd name="T21" fmla="*/ 1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" h="23">
                <a:moveTo>
                  <a:pt x="0" y="13"/>
                </a:moveTo>
                <a:lnTo>
                  <a:pt x="2" y="8"/>
                </a:lnTo>
                <a:lnTo>
                  <a:pt x="19" y="4"/>
                </a:lnTo>
                <a:lnTo>
                  <a:pt x="32" y="3"/>
                </a:lnTo>
                <a:lnTo>
                  <a:pt x="37" y="0"/>
                </a:lnTo>
                <a:lnTo>
                  <a:pt x="44" y="3"/>
                </a:lnTo>
                <a:lnTo>
                  <a:pt x="37" y="9"/>
                </a:lnTo>
                <a:lnTo>
                  <a:pt x="17" y="18"/>
                </a:lnTo>
                <a:lnTo>
                  <a:pt x="1" y="23"/>
                </a:lnTo>
                <a:lnTo>
                  <a:pt x="1" y="17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3" name="Freeform 196">
            <a:extLst>
              <a:ext uri="{FF2B5EF4-FFF2-40B4-BE49-F238E27FC236}">
                <a16:creationId xmlns:a16="http://schemas.microsoft.com/office/drawing/2014/main" id="{90F291E6-DFE7-4F9E-8688-B84D3F898ACF}"/>
              </a:ext>
            </a:extLst>
          </p:cNvPr>
          <p:cNvSpPr>
            <a:spLocks/>
          </p:cNvSpPr>
          <p:nvPr/>
        </p:nvSpPr>
        <p:spPr bwMode="auto">
          <a:xfrm>
            <a:off x="7016247" y="4393963"/>
            <a:ext cx="24519" cy="23293"/>
          </a:xfrm>
          <a:custGeom>
            <a:avLst/>
            <a:gdLst>
              <a:gd name="T0" fmla="*/ 6 w 20"/>
              <a:gd name="T1" fmla="*/ 3 h 19"/>
              <a:gd name="T2" fmla="*/ 16 w 20"/>
              <a:gd name="T3" fmla="*/ 0 h 19"/>
              <a:gd name="T4" fmla="*/ 20 w 20"/>
              <a:gd name="T5" fmla="*/ 1 h 19"/>
              <a:gd name="T6" fmla="*/ 19 w 20"/>
              <a:gd name="T7" fmla="*/ 16 h 19"/>
              <a:gd name="T8" fmla="*/ 3 w 20"/>
              <a:gd name="T9" fmla="*/ 19 h 19"/>
              <a:gd name="T10" fmla="*/ 0 w 20"/>
              <a:gd name="T11" fmla="*/ 17 h 19"/>
              <a:gd name="T12" fmla="*/ 6 w 20"/>
              <a:gd name="T13" fmla="*/ 11 h 19"/>
              <a:gd name="T14" fmla="*/ 6 w 20"/>
              <a:gd name="T15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" h="19">
                <a:moveTo>
                  <a:pt x="6" y="3"/>
                </a:moveTo>
                <a:lnTo>
                  <a:pt x="16" y="0"/>
                </a:lnTo>
                <a:lnTo>
                  <a:pt x="20" y="1"/>
                </a:lnTo>
                <a:lnTo>
                  <a:pt x="19" y="16"/>
                </a:lnTo>
                <a:lnTo>
                  <a:pt x="3" y="19"/>
                </a:lnTo>
                <a:lnTo>
                  <a:pt x="0" y="17"/>
                </a:lnTo>
                <a:lnTo>
                  <a:pt x="6" y="11"/>
                </a:lnTo>
                <a:lnTo>
                  <a:pt x="6" y="3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197">
            <a:extLst>
              <a:ext uri="{FF2B5EF4-FFF2-40B4-BE49-F238E27FC236}">
                <a16:creationId xmlns:a16="http://schemas.microsoft.com/office/drawing/2014/main" id="{059F967F-BC07-42B4-9F07-0AAFC8D09B98}"/>
              </a:ext>
            </a:extLst>
          </p:cNvPr>
          <p:cNvSpPr>
            <a:spLocks/>
          </p:cNvSpPr>
          <p:nvPr/>
        </p:nvSpPr>
        <p:spPr bwMode="auto">
          <a:xfrm>
            <a:off x="8565877" y="3720904"/>
            <a:ext cx="85818" cy="178992"/>
          </a:xfrm>
          <a:custGeom>
            <a:avLst/>
            <a:gdLst>
              <a:gd name="T0" fmla="*/ 36 w 70"/>
              <a:gd name="T1" fmla="*/ 146 h 146"/>
              <a:gd name="T2" fmla="*/ 28 w 70"/>
              <a:gd name="T3" fmla="*/ 109 h 146"/>
              <a:gd name="T4" fmla="*/ 17 w 70"/>
              <a:gd name="T5" fmla="*/ 100 h 146"/>
              <a:gd name="T6" fmla="*/ 17 w 70"/>
              <a:gd name="T7" fmla="*/ 95 h 146"/>
              <a:gd name="T8" fmla="*/ 2 w 70"/>
              <a:gd name="T9" fmla="*/ 83 h 146"/>
              <a:gd name="T10" fmla="*/ 0 w 70"/>
              <a:gd name="T11" fmla="*/ 67 h 146"/>
              <a:gd name="T12" fmla="*/ 10 w 70"/>
              <a:gd name="T13" fmla="*/ 56 h 146"/>
              <a:gd name="T14" fmla="*/ 14 w 70"/>
              <a:gd name="T15" fmla="*/ 39 h 146"/>
              <a:gd name="T16" fmla="*/ 11 w 70"/>
              <a:gd name="T17" fmla="*/ 19 h 146"/>
              <a:gd name="T18" fmla="*/ 14 w 70"/>
              <a:gd name="T19" fmla="*/ 8 h 146"/>
              <a:gd name="T20" fmla="*/ 32 w 70"/>
              <a:gd name="T21" fmla="*/ 0 h 146"/>
              <a:gd name="T22" fmla="*/ 44 w 70"/>
              <a:gd name="T23" fmla="*/ 3 h 146"/>
              <a:gd name="T24" fmla="*/ 44 w 70"/>
              <a:gd name="T25" fmla="*/ 13 h 146"/>
              <a:gd name="T26" fmla="*/ 59 w 70"/>
              <a:gd name="T27" fmla="*/ 6 h 146"/>
              <a:gd name="T28" fmla="*/ 60 w 70"/>
              <a:gd name="T29" fmla="*/ 9 h 146"/>
              <a:gd name="T30" fmla="*/ 52 w 70"/>
              <a:gd name="T31" fmla="*/ 19 h 146"/>
              <a:gd name="T32" fmla="*/ 52 w 70"/>
              <a:gd name="T33" fmla="*/ 29 h 146"/>
              <a:gd name="T34" fmla="*/ 58 w 70"/>
              <a:gd name="T35" fmla="*/ 34 h 146"/>
              <a:gd name="T36" fmla="*/ 56 w 70"/>
              <a:gd name="T37" fmla="*/ 52 h 146"/>
              <a:gd name="T38" fmla="*/ 45 w 70"/>
              <a:gd name="T39" fmla="*/ 63 h 146"/>
              <a:gd name="T40" fmla="*/ 49 w 70"/>
              <a:gd name="T41" fmla="*/ 74 h 146"/>
              <a:gd name="T42" fmla="*/ 58 w 70"/>
              <a:gd name="T43" fmla="*/ 74 h 146"/>
              <a:gd name="T44" fmla="*/ 63 w 70"/>
              <a:gd name="T45" fmla="*/ 84 h 146"/>
              <a:gd name="T46" fmla="*/ 70 w 70"/>
              <a:gd name="T47" fmla="*/ 87 h 146"/>
              <a:gd name="T48" fmla="*/ 69 w 70"/>
              <a:gd name="T49" fmla="*/ 103 h 146"/>
              <a:gd name="T50" fmla="*/ 61 w 70"/>
              <a:gd name="T51" fmla="*/ 109 h 146"/>
              <a:gd name="T52" fmla="*/ 56 w 70"/>
              <a:gd name="T53" fmla="*/ 116 h 146"/>
              <a:gd name="T54" fmla="*/ 44 w 70"/>
              <a:gd name="T55" fmla="*/ 124 h 146"/>
              <a:gd name="T56" fmla="*/ 46 w 70"/>
              <a:gd name="T57" fmla="*/ 132 h 146"/>
              <a:gd name="T58" fmla="*/ 45 w 70"/>
              <a:gd name="T59" fmla="*/ 141 h 146"/>
              <a:gd name="T60" fmla="*/ 36 w 70"/>
              <a:gd name="T61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0" h="146">
                <a:moveTo>
                  <a:pt x="36" y="146"/>
                </a:moveTo>
                <a:lnTo>
                  <a:pt x="28" y="109"/>
                </a:lnTo>
                <a:lnTo>
                  <a:pt x="17" y="100"/>
                </a:lnTo>
                <a:lnTo>
                  <a:pt x="17" y="95"/>
                </a:lnTo>
                <a:lnTo>
                  <a:pt x="2" y="83"/>
                </a:lnTo>
                <a:lnTo>
                  <a:pt x="0" y="67"/>
                </a:lnTo>
                <a:lnTo>
                  <a:pt x="10" y="56"/>
                </a:lnTo>
                <a:lnTo>
                  <a:pt x="14" y="39"/>
                </a:lnTo>
                <a:lnTo>
                  <a:pt x="11" y="19"/>
                </a:lnTo>
                <a:lnTo>
                  <a:pt x="14" y="8"/>
                </a:lnTo>
                <a:lnTo>
                  <a:pt x="32" y="0"/>
                </a:lnTo>
                <a:lnTo>
                  <a:pt x="44" y="3"/>
                </a:lnTo>
                <a:lnTo>
                  <a:pt x="44" y="13"/>
                </a:lnTo>
                <a:lnTo>
                  <a:pt x="59" y="6"/>
                </a:lnTo>
                <a:lnTo>
                  <a:pt x="60" y="9"/>
                </a:lnTo>
                <a:lnTo>
                  <a:pt x="52" y="19"/>
                </a:lnTo>
                <a:lnTo>
                  <a:pt x="52" y="29"/>
                </a:lnTo>
                <a:lnTo>
                  <a:pt x="58" y="34"/>
                </a:lnTo>
                <a:lnTo>
                  <a:pt x="56" y="52"/>
                </a:lnTo>
                <a:lnTo>
                  <a:pt x="45" y="63"/>
                </a:lnTo>
                <a:lnTo>
                  <a:pt x="49" y="74"/>
                </a:lnTo>
                <a:lnTo>
                  <a:pt x="58" y="74"/>
                </a:lnTo>
                <a:lnTo>
                  <a:pt x="63" y="84"/>
                </a:lnTo>
                <a:lnTo>
                  <a:pt x="70" y="87"/>
                </a:lnTo>
                <a:lnTo>
                  <a:pt x="69" y="103"/>
                </a:lnTo>
                <a:lnTo>
                  <a:pt x="61" y="109"/>
                </a:lnTo>
                <a:lnTo>
                  <a:pt x="56" y="116"/>
                </a:lnTo>
                <a:lnTo>
                  <a:pt x="44" y="124"/>
                </a:lnTo>
                <a:lnTo>
                  <a:pt x="46" y="132"/>
                </a:lnTo>
                <a:lnTo>
                  <a:pt x="45" y="141"/>
                </a:lnTo>
                <a:lnTo>
                  <a:pt x="36" y="14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Freeform 198">
            <a:extLst>
              <a:ext uri="{FF2B5EF4-FFF2-40B4-BE49-F238E27FC236}">
                <a16:creationId xmlns:a16="http://schemas.microsoft.com/office/drawing/2014/main" id="{06C966CD-4BA5-4082-883D-CB17D9F261C5}"/>
              </a:ext>
            </a:extLst>
          </p:cNvPr>
          <p:cNvSpPr>
            <a:spLocks/>
          </p:cNvSpPr>
          <p:nvPr/>
        </p:nvSpPr>
        <p:spPr bwMode="auto">
          <a:xfrm>
            <a:off x="8949605" y="3601984"/>
            <a:ext cx="397216" cy="158151"/>
          </a:xfrm>
          <a:custGeom>
            <a:avLst/>
            <a:gdLst>
              <a:gd name="T0" fmla="*/ 177 w 324"/>
              <a:gd name="T1" fmla="*/ 15 h 129"/>
              <a:gd name="T2" fmla="*/ 202 w 324"/>
              <a:gd name="T3" fmla="*/ 23 h 129"/>
              <a:gd name="T4" fmla="*/ 222 w 324"/>
              <a:gd name="T5" fmla="*/ 20 h 129"/>
              <a:gd name="T6" fmla="*/ 236 w 324"/>
              <a:gd name="T7" fmla="*/ 22 h 129"/>
              <a:gd name="T8" fmla="*/ 254 w 324"/>
              <a:gd name="T9" fmla="*/ 11 h 129"/>
              <a:gd name="T10" fmla="*/ 272 w 324"/>
              <a:gd name="T11" fmla="*/ 10 h 129"/>
              <a:gd name="T12" fmla="*/ 290 w 324"/>
              <a:gd name="T13" fmla="*/ 20 h 129"/>
              <a:gd name="T14" fmla="*/ 294 w 324"/>
              <a:gd name="T15" fmla="*/ 27 h 129"/>
              <a:gd name="T16" fmla="*/ 294 w 324"/>
              <a:gd name="T17" fmla="*/ 37 h 129"/>
              <a:gd name="T18" fmla="*/ 308 w 324"/>
              <a:gd name="T19" fmla="*/ 42 h 129"/>
              <a:gd name="T20" fmla="*/ 316 w 324"/>
              <a:gd name="T21" fmla="*/ 48 h 129"/>
              <a:gd name="T22" fmla="*/ 305 w 324"/>
              <a:gd name="T23" fmla="*/ 54 h 129"/>
              <a:gd name="T24" fmla="*/ 314 w 324"/>
              <a:gd name="T25" fmla="*/ 78 h 129"/>
              <a:gd name="T26" fmla="*/ 312 w 324"/>
              <a:gd name="T27" fmla="*/ 84 h 129"/>
              <a:gd name="T28" fmla="*/ 324 w 324"/>
              <a:gd name="T29" fmla="*/ 101 h 129"/>
              <a:gd name="T30" fmla="*/ 316 w 324"/>
              <a:gd name="T31" fmla="*/ 104 h 129"/>
              <a:gd name="T32" fmla="*/ 310 w 324"/>
              <a:gd name="T33" fmla="*/ 99 h 129"/>
              <a:gd name="T34" fmla="*/ 289 w 324"/>
              <a:gd name="T35" fmla="*/ 96 h 129"/>
              <a:gd name="T36" fmla="*/ 282 w 324"/>
              <a:gd name="T37" fmla="*/ 100 h 129"/>
              <a:gd name="T38" fmla="*/ 263 w 324"/>
              <a:gd name="T39" fmla="*/ 103 h 129"/>
              <a:gd name="T40" fmla="*/ 254 w 324"/>
              <a:gd name="T41" fmla="*/ 103 h 129"/>
              <a:gd name="T42" fmla="*/ 235 w 324"/>
              <a:gd name="T43" fmla="*/ 110 h 129"/>
              <a:gd name="T44" fmla="*/ 221 w 324"/>
              <a:gd name="T45" fmla="*/ 110 h 129"/>
              <a:gd name="T46" fmla="*/ 212 w 324"/>
              <a:gd name="T47" fmla="*/ 106 h 129"/>
              <a:gd name="T48" fmla="*/ 193 w 324"/>
              <a:gd name="T49" fmla="*/ 112 h 129"/>
              <a:gd name="T50" fmla="*/ 187 w 324"/>
              <a:gd name="T51" fmla="*/ 108 h 129"/>
              <a:gd name="T52" fmla="*/ 188 w 324"/>
              <a:gd name="T53" fmla="*/ 120 h 129"/>
              <a:gd name="T54" fmla="*/ 184 w 324"/>
              <a:gd name="T55" fmla="*/ 124 h 129"/>
              <a:gd name="T56" fmla="*/ 180 w 324"/>
              <a:gd name="T57" fmla="*/ 129 h 129"/>
              <a:gd name="T58" fmla="*/ 172 w 324"/>
              <a:gd name="T59" fmla="*/ 119 h 129"/>
              <a:gd name="T60" fmla="*/ 178 w 324"/>
              <a:gd name="T61" fmla="*/ 112 h 129"/>
              <a:gd name="T62" fmla="*/ 167 w 324"/>
              <a:gd name="T63" fmla="*/ 113 h 129"/>
              <a:gd name="T64" fmla="*/ 153 w 324"/>
              <a:gd name="T65" fmla="*/ 109 h 129"/>
              <a:gd name="T66" fmla="*/ 142 w 324"/>
              <a:gd name="T67" fmla="*/ 120 h 129"/>
              <a:gd name="T68" fmla="*/ 116 w 324"/>
              <a:gd name="T69" fmla="*/ 123 h 129"/>
              <a:gd name="T70" fmla="*/ 101 w 324"/>
              <a:gd name="T71" fmla="*/ 112 h 129"/>
              <a:gd name="T72" fmla="*/ 82 w 324"/>
              <a:gd name="T73" fmla="*/ 111 h 129"/>
              <a:gd name="T74" fmla="*/ 80 w 324"/>
              <a:gd name="T75" fmla="*/ 120 h 129"/>
              <a:gd name="T76" fmla="*/ 68 w 324"/>
              <a:gd name="T77" fmla="*/ 122 h 129"/>
              <a:gd name="T78" fmla="*/ 50 w 324"/>
              <a:gd name="T79" fmla="*/ 111 h 129"/>
              <a:gd name="T80" fmla="*/ 31 w 324"/>
              <a:gd name="T81" fmla="*/ 111 h 129"/>
              <a:gd name="T82" fmla="*/ 19 w 324"/>
              <a:gd name="T83" fmla="*/ 91 h 129"/>
              <a:gd name="T84" fmla="*/ 6 w 324"/>
              <a:gd name="T85" fmla="*/ 79 h 129"/>
              <a:gd name="T86" fmla="*/ 12 w 324"/>
              <a:gd name="T87" fmla="*/ 63 h 129"/>
              <a:gd name="T88" fmla="*/ 0 w 324"/>
              <a:gd name="T89" fmla="*/ 53 h 129"/>
              <a:gd name="T90" fmla="*/ 17 w 324"/>
              <a:gd name="T91" fmla="*/ 34 h 129"/>
              <a:gd name="T92" fmla="*/ 43 w 324"/>
              <a:gd name="T93" fmla="*/ 33 h 129"/>
              <a:gd name="T94" fmla="*/ 48 w 324"/>
              <a:gd name="T95" fmla="*/ 17 h 129"/>
              <a:gd name="T96" fmla="*/ 81 w 324"/>
              <a:gd name="T97" fmla="*/ 20 h 129"/>
              <a:gd name="T98" fmla="*/ 99 w 324"/>
              <a:gd name="T99" fmla="*/ 7 h 129"/>
              <a:gd name="T100" fmla="*/ 118 w 324"/>
              <a:gd name="T101" fmla="*/ 1 h 129"/>
              <a:gd name="T102" fmla="*/ 145 w 324"/>
              <a:gd name="T103" fmla="*/ 0 h 129"/>
              <a:gd name="T104" fmla="*/ 177 w 324"/>
              <a:gd name="T105" fmla="*/ 1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4" h="129">
                <a:moveTo>
                  <a:pt x="177" y="15"/>
                </a:moveTo>
                <a:lnTo>
                  <a:pt x="202" y="23"/>
                </a:lnTo>
                <a:lnTo>
                  <a:pt x="222" y="20"/>
                </a:lnTo>
                <a:lnTo>
                  <a:pt x="236" y="22"/>
                </a:lnTo>
                <a:lnTo>
                  <a:pt x="254" y="11"/>
                </a:lnTo>
                <a:lnTo>
                  <a:pt x="272" y="10"/>
                </a:lnTo>
                <a:lnTo>
                  <a:pt x="290" y="20"/>
                </a:lnTo>
                <a:lnTo>
                  <a:pt x="294" y="27"/>
                </a:lnTo>
                <a:lnTo>
                  <a:pt x="294" y="37"/>
                </a:lnTo>
                <a:lnTo>
                  <a:pt x="308" y="42"/>
                </a:lnTo>
                <a:lnTo>
                  <a:pt x="316" y="48"/>
                </a:lnTo>
                <a:lnTo>
                  <a:pt x="305" y="54"/>
                </a:lnTo>
                <a:lnTo>
                  <a:pt x="314" y="78"/>
                </a:lnTo>
                <a:lnTo>
                  <a:pt x="312" y="84"/>
                </a:lnTo>
                <a:lnTo>
                  <a:pt x="324" y="101"/>
                </a:lnTo>
                <a:lnTo>
                  <a:pt x="316" y="104"/>
                </a:lnTo>
                <a:lnTo>
                  <a:pt x="310" y="99"/>
                </a:lnTo>
                <a:lnTo>
                  <a:pt x="289" y="96"/>
                </a:lnTo>
                <a:lnTo>
                  <a:pt x="282" y="100"/>
                </a:lnTo>
                <a:lnTo>
                  <a:pt x="263" y="103"/>
                </a:lnTo>
                <a:lnTo>
                  <a:pt x="254" y="103"/>
                </a:lnTo>
                <a:lnTo>
                  <a:pt x="235" y="110"/>
                </a:lnTo>
                <a:lnTo>
                  <a:pt x="221" y="110"/>
                </a:lnTo>
                <a:lnTo>
                  <a:pt x="212" y="106"/>
                </a:lnTo>
                <a:lnTo>
                  <a:pt x="193" y="112"/>
                </a:lnTo>
                <a:lnTo>
                  <a:pt x="187" y="108"/>
                </a:lnTo>
                <a:lnTo>
                  <a:pt x="188" y="120"/>
                </a:lnTo>
                <a:lnTo>
                  <a:pt x="184" y="124"/>
                </a:lnTo>
                <a:lnTo>
                  <a:pt x="180" y="129"/>
                </a:lnTo>
                <a:lnTo>
                  <a:pt x="172" y="119"/>
                </a:lnTo>
                <a:lnTo>
                  <a:pt x="178" y="112"/>
                </a:lnTo>
                <a:lnTo>
                  <a:pt x="167" y="113"/>
                </a:lnTo>
                <a:lnTo>
                  <a:pt x="153" y="109"/>
                </a:lnTo>
                <a:lnTo>
                  <a:pt x="142" y="120"/>
                </a:lnTo>
                <a:lnTo>
                  <a:pt x="116" y="123"/>
                </a:lnTo>
                <a:lnTo>
                  <a:pt x="101" y="112"/>
                </a:lnTo>
                <a:lnTo>
                  <a:pt x="82" y="111"/>
                </a:lnTo>
                <a:lnTo>
                  <a:pt x="80" y="120"/>
                </a:lnTo>
                <a:lnTo>
                  <a:pt x="68" y="122"/>
                </a:lnTo>
                <a:lnTo>
                  <a:pt x="50" y="111"/>
                </a:lnTo>
                <a:lnTo>
                  <a:pt x="31" y="111"/>
                </a:lnTo>
                <a:lnTo>
                  <a:pt x="19" y="91"/>
                </a:lnTo>
                <a:lnTo>
                  <a:pt x="6" y="79"/>
                </a:lnTo>
                <a:lnTo>
                  <a:pt x="12" y="63"/>
                </a:lnTo>
                <a:lnTo>
                  <a:pt x="0" y="53"/>
                </a:lnTo>
                <a:lnTo>
                  <a:pt x="17" y="34"/>
                </a:lnTo>
                <a:lnTo>
                  <a:pt x="43" y="33"/>
                </a:lnTo>
                <a:lnTo>
                  <a:pt x="48" y="17"/>
                </a:lnTo>
                <a:lnTo>
                  <a:pt x="81" y="20"/>
                </a:lnTo>
                <a:lnTo>
                  <a:pt x="99" y="7"/>
                </a:lnTo>
                <a:lnTo>
                  <a:pt x="118" y="1"/>
                </a:lnTo>
                <a:lnTo>
                  <a:pt x="145" y="0"/>
                </a:lnTo>
                <a:lnTo>
                  <a:pt x="177" y="1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199">
            <a:extLst>
              <a:ext uri="{FF2B5EF4-FFF2-40B4-BE49-F238E27FC236}">
                <a16:creationId xmlns:a16="http://schemas.microsoft.com/office/drawing/2014/main" id="{EBC2E63D-32DD-4A61-8602-114DDA1FB17A}"/>
              </a:ext>
            </a:extLst>
          </p:cNvPr>
          <p:cNvSpPr>
            <a:spLocks/>
          </p:cNvSpPr>
          <p:nvPr/>
        </p:nvSpPr>
        <p:spPr bwMode="auto">
          <a:xfrm>
            <a:off x="8942250" y="3599533"/>
            <a:ext cx="61299" cy="50265"/>
          </a:xfrm>
          <a:custGeom>
            <a:avLst/>
            <a:gdLst>
              <a:gd name="T0" fmla="*/ 21 w 50"/>
              <a:gd name="T1" fmla="*/ 30 h 41"/>
              <a:gd name="T2" fmla="*/ 8 w 50"/>
              <a:gd name="T3" fmla="*/ 41 h 41"/>
              <a:gd name="T4" fmla="*/ 2 w 50"/>
              <a:gd name="T5" fmla="*/ 32 h 41"/>
              <a:gd name="T6" fmla="*/ 2 w 50"/>
              <a:gd name="T7" fmla="*/ 27 h 41"/>
              <a:gd name="T8" fmla="*/ 5 w 50"/>
              <a:gd name="T9" fmla="*/ 25 h 41"/>
              <a:gd name="T10" fmla="*/ 9 w 50"/>
              <a:gd name="T11" fmla="*/ 12 h 41"/>
              <a:gd name="T12" fmla="*/ 0 w 50"/>
              <a:gd name="T13" fmla="*/ 7 h 41"/>
              <a:gd name="T14" fmla="*/ 17 w 50"/>
              <a:gd name="T15" fmla="*/ 0 h 41"/>
              <a:gd name="T16" fmla="*/ 32 w 50"/>
              <a:gd name="T17" fmla="*/ 3 h 41"/>
              <a:gd name="T18" fmla="*/ 35 w 50"/>
              <a:gd name="T19" fmla="*/ 11 h 41"/>
              <a:gd name="T20" fmla="*/ 50 w 50"/>
              <a:gd name="T21" fmla="*/ 18 h 41"/>
              <a:gd name="T22" fmla="*/ 47 w 50"/>
              <a:gd name="T23" fmla="*/ 23 h 41"/>
              <a:gd name="T24" fmla="*/ 28 w 50"/>
              <a:gd name="T25" fmla="*/ 24 h 41"/>
              <a:gd name="T26" fmla="*/ 21 w 50"/>
              <a:gd name="T27" fmla="*/ 3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41">
                <a:moveTo>
                  <a:pt x="21" y="30"/>
                </a:moveTo>
                <a:lnTo>
                  <a:pt x="8" y="41"/>
                </a:lnTo>
                <a:lnTo>
                  <a:pt x="2" y="32"/>
                </a:lnTo>
                <a:lnTo>
                  <a:pt x="2" y="27"/>
                </a:lnTo>
                <a:lnTo>
                  <a:pt x="5" y="25"/>
                </a:lnTo>
                <a:lnTo>
                  <a:pt x="9" y="12"/>
                </a:lnTo>
                <a:lnTo>
                  <a:pt x="0" y="7"/>
                </a:lnTo>
                <a:lnTo>
                  <a:pt x="17" y="0"/>
                </a:lnTo>
                <a:lnTo>
                  <a:pt x="32" y="3"/>
                </a:lnTo>
                <a:lnTo>
                  <a:pt x="35" y="11"/>
                </a:lnTo>
                <a:lnTo>
                  <a:pt x="50" y="18"/>
                </a:lnTo>
                <a:lnTo>
                  <a:pt x="47" y="23"/>
                </a:lnTo>
                <a:lnTo>
                  <a:pt x="28" y="24"/>
                </a:lnTo>
                <a:lnTo>
                  <a:pt x="21" y="3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Freeform 200">
            <a:extLst>
              <a:ext uri="{FF2B5EF4-FFF2-40B4-BE49-F238E27FC236}">
                <a16:creationId xmlns:a16="http://schemas.microsoft.com/office/drawing/2014/main" id="{0CC9901B-6199-4BA0-82AA-E0EF58E9F9BE}"/>
              </a:ext>
            </a:extLst>
          </p:cNvPr>
          <p:cNvSpPr>
            <a:spLocks/>
          </p:cNvSpPr>
          <p:nvPr/>
        </p:nvSpPr>
        <p:spPr bwMode="auto">
          <a:xfrm>
            <a:off x="11044794" y="4027397"/>
            <a:ext cx="30650" cy="84593"/>
          </a:xfrm>
          <a:custGeom>
            <a:avLst/>
            <a:gdLst>
              <a:gd name="T0" fmla="*/ 25 w 25"/>
              <a:gd name="T1" fmla="*/ 19 h 69"/>
              <a:gd name="T2" fmla="*/ 22 w 25"/>
              <a:gd name="T3" fmla="*/ 52 h 69"/>
              <a:gd name="T4" fmla="*/ 19 w 25"/>
              <a:gd name="T5" fmla="*/ 69 h 69"/>
              <a:gd name="T6" fmla="*/ 5 w 25"/>
              <a:gd name="T7" fmla="*/ 51 h 69"/>
              <a:gd name="T8" fmla="*/ 0 w 25"/>
              <a:gd name="T9" fmla="*/ 36 h 69"/>
              <a:gd name="T10" fmla="*/ 5 w 25"/>
              <a:gd name="T11" fmla="*/ 16 h 69"/>
              <a:gd name="T12" fmla="*/ 15 w 25"/>
              <a:gd name="T13" fmla="*/ 0 h 69"/>
              <a:gd name="T14" fmla="*/ 25 w 25"/>
              <a:gd name="T15" fmla="*/ 6 h 69"/>
              <a:gd name="T16" fmla="*/ 25 w 25"/>
              <a:gd name="T17" fmla="*/ 1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69">
                <a:moveTo>
                  <a:pt x="25" y="19"/>
                </a:moveTo>
                <a:lnTo>
                  <a:pt x="22" y="52"/>
                </a:lnTo>
                <a:lnTo>
                  <a:pt x="19" y="69"/>
                </a:lnTo>
                <a:lnTo>
                  <a:pt x="5" y="51"/>
                </a:lnTo>
                <a:lnTo>
                  <a:pt x="0" y="36"/>
                </a:lnTo>
                <a:lnTo>
                  <a:pt x="5" y="16"/>
                </a:lnTo>
                <a:lnTo>
                  <a:pt x="15" y="0"/>
                </a:lnTo>
                <a:lnTo>
                  <a:pt x="25" y="6"/>
                </a:lnTo>
                <a:lnTo>
                  <a:pt x="25" y="19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201">
            <a:extLst>
              <a:ext uri="{FF2B5EF4-FFF2-40B4-BE49-F238E27FC236}">
                <a16:creationId xmlns:a16="http://schemas.microsoft.com/office/drawing/2014/main" id="{1B90E760-243A-45ED-945B-C53C42653349}"/>
              </a:ext>
            </a:extLst>
          </p:cNvPr>
          <p:cNvSpPr>
            <a:spLocks/>
          </p:cNvSpPr>
          <p:nvPr/>
        </p:nvSpPr>
        <p:spPr bwMode="auto">
          <a:xfrm>
            <a:off x="9066073" y="4695552"/>
            <a:ext cx="243969" cy="274618"/>
          </a:xfrm>
          <a:custGeom>
            <a:avLst/>
            <a:gdLst>
              <a:gd name="T0" fmla="*/ 84 w 199"/>
              <a:gd name="T1" fmla="*/ 0 h 224"/>
              <a:gd name="T2" fmla="*/ 87 w 199"/>
              <a:gd name="T3" fmla="*/ 2 h 224"/>
              <a:gd name="T4" fmla="*/ 154 w 199"/>
              <a:gd name="T5" fmla="*/ 45 h 224"/>
              <a:gd name="T6" fmla="*/ 155 w 199"/>
              <a:gd name="T7" fmla="*/ 57 h 224"/>
              <a:gd name="T8" fmla="*/ 181 w 199"/>
              <a:gd name="T9" fmla="*/ 78 h 224"/>
              <a:gd name="T10" fmla="*/ 172 w 199"/>
              <a:gd name="T11" fmla="*/ 103 h 224"/>
              <a:gd name="T12" fmla="*/ 173 w 199"/>
              <a:gd name="T13" fmla="*/ 115 h 224"/>
              <a:gd name="T14" fmla="*/ 184 w 199"/>
              <a:gd name="T15" fmla="*/ 123 h 224"/>
              <a:gd name="T16" fmla="*/ 185 w 199"/>
              <a:gd name="T17" fmla="*/ 128 h 224"/>
              <a:gd name="T18" fmla="*/ 180 w 199"/>
              <a:gd name="T19" fmla="*/ 141 h 224"/>
              <a:gd name="T20" fmla="*/ 181 w 199"/>
              <a:gd name="T21" fmla="*/ 147 h 224"/>
              <a:gd name="T22" fmla="*/ 179 w 199"/>
              <a:gd name="T23" fmla="*/ 157 h 224"/>
              <a:gd name="T24" fmla="*/ 185 w 199"/>
              <a:gd name="T25" fmla="*/ 170 h 224"/>
              <a:gd name="T26" fmla="*/ 192 w 199"/>
              <a:gd name="T27" fmla="*/ 190 h 224"/>
              <a:gd name="T28" fmla="*/ 199 w 199"/>
              <a:gd name="T29" fmla="*/ 195 h 224"/>
              <a:gd name="T30" fmla="*/ 184 w 199"/>
              <a:gd name="T31" fmla="*/ 207 h 224"/>
              <a:gd name="T32" fmla="*/ 164 w 199"/>
              <a:gd name="T33" fmla="*/ 215 h 224"/>
              <a:gd name="T34" fmla="*/ 153 w 199"/>
              <a:gd name="T35" fmla="*/ 215 h 224"/>
              <a:gd name="T36" fmla="*/ 146 w 199"/>
              <a:gd name="T37" fmla="*/ 221 h 224"/>
              <a:gd name="T38" fmla="*/ 133 w 199"/>
              <a:gd name="T39" fmla="*/ 221 h 224"/>
              <a:gd name="T40" fmla="*/ 128 w 199"/>
              <a:gd name="T41" fmla="*/ 224 h 224"/>
              <a:gd name="T42" fmla="*/ 107 w 199"/>
              <a:gd name="T43" fmla="*/ 218 h 224"/>
              <a:gd name="T44" fmla="*/ 93 w 199"/>
              <a:gd name="T45" fmla="*/ 220 h 224"/>
              <a:gd name="T46" fmla="*/ 89 w 199"/>
              <a:gd name="T47" fmla="*/ 192 h 224"/>
              <a:gd name="T48" fmla="*/ 82 w 199"/>
              <a:gd name="T49" fmla="*/ 182 h 224"/>
              <a:gd name="T50" fmla="*/ 79 w 199"/>
              <a:gd name="T51" fmla="*/ 176 h 224"/>
              <a:gd name="T52" fmla="*/ 61 w 199"/>
              <a:gd name="T53" fmla="*/ 172 h 224"/>
              <a:gd name="T54" fmla="*/ 51 w 199"/>
              <a:gd name="T55" fmla="*/ 166 h 224"/>
              <a:gd name="T56" fmla="*/ 39 w 199"/>
              <a:gd name="T57" fmla="*/ 163 h 224"/>
              <a:gd name="T58" fmla="*/ 32 w 199"/>
              <a:gd name="T59" fmla="*/ 159 h 224"/>
              <a:gd name="T60" fmla="*/ 25 w 199"/>
              <a:gd name="T61" fmla="*/ 154 h 224"/>
              <a:gd name="T62" fmla="*/ 15 w 199"/>
              <a:gd name="T63" fmla="*/ 127 h 224"/>
              <a:gd name="T64" fmla="*/ 5 w 199"/>
              <a:gd name="T65" fmla="*/ 116 h 224"/>
              <a:gd name="T66" fmla="*/ 1 w 199"/>
              <a:gd name="T67" fmla="*/ 104 h 224"/>
              <a:gd name="T68" fmla="*/ 3 w 199"/>
              <a:gd name="T69" fmla="*/ 93 h 224"/>
              <a:gd name="T70" fmla="*/ 0 w 199"/>
              <a:gd name="T71" fmla="*/ 74 h 224"/>
              <a:gd name="T72" fmla="*/ 7 w 199"/>
              <a:gd name="T73" fmla="*/ 73 h 224"/>
              <a:gd name="T74" fmla="*/ 14 w 199"/>
              <a:gd name="T75" fmla="*/ 65 h 224"/>
              <a:gd name="T76" fmla="*/ 22 w 199"/>
              <a:gd name="T77" fmla="*/ 54 h 224"/>
              <a:gd name="T78" fmla="*/ 26 w 199"/>
              <a:gd name="T79" fmla="*/ 50 h 224"/>
              <a:gd name="T80" fmla="*/ 26 w 199"/>
              <a:gd name="T81" fmla="*/ 43 h 224"/>
              <a:gd name="T82" fmla="*/ 22 w 199"/>
              <a:gd name="T83" fmla="*/ 39 h 224"/>
              <a:gd name="T84" fmla="*/ 21 w 199"/>
              <a:gd name="T85" fmla="*/ 31 h 224"/>
              <a:gd name="T86" fmla="*/ 26 w 199"/>
              <a:gd name="T87" fmla="*/ 28 h 224"/>
              <a:gd name="T88" fmla="*/ 28 w 199"/>
              <a:gd name="T89" fmla="*/ 16 h 224"/>
              <a:gd name="T90" fmla="*/ 20 w 199"/>
              <a:gd name="T91" fmla="*/ 4 h 224"/>
              <a:gd name="T92" fmla="*/ 27 w 199"/>
              <a:gd name="T93" fmla="*/ 2 h 224"/>
              <a:gd name="T94" fmla="*/ 47 w 199"/>
              <a:gd name="T95" fmla="*/ 2 h 224"/>
              <a:gd name="T96" fmla="*/ 84 w 199"/>
              <a:gd name="T9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9" h="224">
                <a:moveTo>
                  <a:pt x="84" y="0"/>
                </a:moveTo>
                <a:lnTo>
                  <a:pt x="87" y="2"/>
                </a:lnTo>
                <a:lnTo>
                  <a:pt x="154" y="45"/>
                </a:lnTo>
                <a:lnTo>
                  <a:pt x="155" y="57"/>
                </a:lnTo>
                <a:lnTo>
                  <a:pt x="181" y="78"/>
                </a:lnTo>
                <a:lnTo>
                  <a:pt x="172" y="103"/>
                </a:lnTo>
                <a:lnTo>
                  <a:pt x="173" y="115"/>
                </a:lnTo>
                <a:lnTo>
                  <a:pt x="184" y="123"/>
                </a:lnTo>
                <a:lnTo>
                  <a:pt x="185" y="128"/>
                </a:lnTo>
                <a:lnTo>
                  <a:pt x="180" y="141"/>
                </a:lnTo>
                <a:lnTo>
                  <a:pt x="181" y="147"/>
                </a:lnTo>
                <a:lnTo>
                  <a:pt x="179" y="157"/>
                </a:lnTo>
                <a:lnTo>
                  <a:pt x="185" y="170"/>
                </a:lnTo>
                <a:lnTo>
                  <a:pt x="192" y="190"/>
                </a:lnTo>
                <a:lnTo>
                  <a:pt x="199" y="195"/>
                </a:lnTo>
                <a:lnTo>
                  <a:pt x="184" y="207"/>
                </a:lnTo>
                <a:lnTo>
                  <a:pt x="164" y="215"/>
                </a:lnTo>
                <a:lnTo>
                  <a:pt x="153" y="215"/>
                </a:lnTo>
                <a:lnTo>
                  <a:pt x="146" y="221"/>
                </a:lnTo>
                <a:lnTo>
                  <a:pt x="133" y="221"/>
                </a:lnTo>
                <a:lnTo>
                  <a:pt x="128" y="224"/>
                </a:lnTo>
                <a:lnTo>
                  <a:pt x="107" y="218"/>
                </a:lnTo>
                <a:lnTo>
                  <a:pt x="93" y="220"/>
                </a:lnTo>
                <a:lnTo>
                  <a:pt x="89" y="192"/>
                </a:lnTo>
                <a:lnTo>
                  <a:pt x="82" y="182"/>
                </a:lnTo>
                <a:lnTo>
                  <a:pt x="79" y="176"/>
                </a:lnTo>
                <a:lnTo>
                  <a:pt x="61" y="172"/>
                </a:lnTo>
                <a:lnTo>
                  <a:pt x="51" y="166"/>
                </a:lnTo>
                <a:lnTo>
                  <a:pt x="39" y="163"/>
                </a:lnTo>
                <a:lnTo>
                  <a:pt x="32" y="159"/>
                </a:lnTo>
                <a:lnTo>
                  <a:pt x="25" y="154"/>
                </a:lnTo>
                <a:lnTo>
                  <a:pt x="15" y="127"/>
                </a:lnTo>
                <a:lnTo>
                  <a:pt x="5" y="116"/>
                </a:lnTo>
                <a:lnTo>
                  <a:pt x="1" y="104"/>
                </a:lnTo>
                <a:lnTo>
                  <a:pt x="3" y="93"/>
                </a:lnTo>
                <a:lnTo>
                  <a:pt x="0" y="74"/>
                </a:lnTo>
                <a:lnTo>
                  <a:pt x="7" y="73"/>
                </a:lnTo>
                <a:lnTo>
                  <a:pt x="14" y="65"/>
                </a:lnTo>
                <a:lnTo>
                  <a:pt x="22" y="54"/>
                </a:lnTo>
                <a:lnTo>
                  <a:pt x="26" y="50"/>
                </a:lnTo>
                <a:lnTo>
                  <a:pt x="26" y="43"/>
                </a:lnTo>
                <a:lnTo>
                  <a:pt x="22" y="39"/>
                </a:lnTo>
                <a:lnTo>
                  <a:pt x="21" y="31"/>
                </a:lnTo>
                <a:lnTo>
                  <a:pt x="26" y="28"/>
                </a:lnTo>
                <a:lnTo>
                  <a:pt x="28" y="16"/>
                </a:lnTo>
                <a:lnTo>
                  <a:pt x="20" y="4"/>
                </a:lnTo>
                <a:lnTo>
                  <a:pt x="27" y="2"/>
                </a:lnTo>
                <a:lnTo>
                  <a:pt x="47" y="2"/>
                </a:lnTo>
                <a:lnTo>
                  <a:pt x="84" y="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Freeform 202">
            <a:extLst>
              <a:ext uri="{FF2B5EF4-FFF2-40B4-BE49-F238E27FC236}">
                <a16:creationId xmlns:a16="http://schemas.microsoft.com/office/drawing/2014/main" id="{05E31E13-504B-42B1-AFBA-55AD60E3C802}"/>
              </a:ext>
            </a:extLst>
          </p:cNvPr>
          <p:cNvSpPr>
            <a:spLocks/>
          </p:cNvSpPr>
          <p:nvPr/>
        </p:nvSpPr>
        <p:spPr bwMode="auto">
          <a:xfrm>
            <a:off x="9072204" y="4563148"/>
            <a:ext cx="122598" cy="144665"/>
          </a:xfrm>
          <a:custGeom>
            <a:avLst/>
            <a:gdLst>
              <a:gd name="T0" fmla="*/ 42 w 100"/>
              <a:gd name="T1" fmla="*/ 110 h 118"/>
              <a:gd name="T2" fmla="*/ 22 w 100"/>
              <a:gd name="T3" fmla="*/ 110 h 118"/>
              <a:gd name="T4" fmla="*/ 15 w 100"/>
              <a:gd name="T5" fmla="*/ 112 h 118"/>
              <a:gd name="T6" fmla="*/ 4 w 100"/>
              <a:gd name="T7" fmla="*/ 118 h 118"/>
              <a:gd name="T8" fmla="*/ 0 w 100"/>
              <a:gd name="T9" fmla="*/ 116 h 118"/>
              <a:gd name="T10" fmla="*/ 0 w 100"/>
              <a:gd name="T11" fmla="*/ 101 h 118"/>
              <a:gd name="T12" fmla="*/ 4 w 100"/>
              <a:gd name="T13" fmla="*/ 93 h 118"/>
              <a:gd name="T14" fmla="*/ 5 w 100"/>
              <a:gd name="T15" fmla="*/ 76 h 118"/>
              <a:gd name="T16" fmla="*/ 9 w 100"/>
              <a:gd name="T17" fmla="*/ 66 h 118"/>
              <a:gd name="T18" fmla="*/ 16 w 100"/>
              <a:gd name="T19" fmla="*/ 56 h 118"/>
              <a:gd name="T20" fmla="*/ 23 w 100"/>
              <a:gd name="T21" fmla="*/ 50 h 118"/>
              <a:gd name="T22" fmla="*/ 29 w 100"/>
              <a:gd name="T23" fmla="*/ 43 h 118"/>
              <a:gd name="T24" fmla="*/ 22 w 100"/>
              <a:gd name="T25" fmla="*/ 40 h 118"/>
              <a:gd name="T26" fmla="*/ 23 w 100"/>
              <a:gd name="T27" fmla="*/ 16 h 118"/>
              <a:gd name="T28" fmla="*/ 30 w 100"/>
              <a:gd name="T29" fmla="*/ 10 h 118"/>
              <a:gd name="T30" fmla="*/ 42 w 100"/>
              <a:gd name="T31" fmla="*/ 14 h 118"/>
              <a:gd name="T32" fmla="*/ 57 w 100"/>
              <a:gd name="T33" fmla="*/ 10 h 118"/>
              <a:gd name="T34" fmla="*/ 69 w 100"/>
              <a:gd name="T35" fmla="*/ 10 h 118"/>
              <a:gd name="T36" fmla="*/ 81 w 100"/>
              <a:gd name="T37" fmla="*/ 0 h 118"/>
              <a:gd name="T38" fmla="*/ 90 w 100"/>
              <a:gd name="T39" fmla="*/ 15 h 118"/>
              <a:gd name="T40" fmla="*/ 92 w 100"/>
              <a:gd name="T41" fmla="*/ 25 h 118"/>
              <a:gd name="T42" fmla="*/ 100 w 100"/>
              <a:gd name="T43" fmla="*/ 49 h 118"/>
              <a:gd name="T44" fmla="*/ 93 w 100"/>
              <a:gd name="T45" fmla="*/ 64 h 118"/>
              <a:gd name="T46" fmla="*/ 84 w 100"/>
              <a:gd name="T47" fmla="*/ 78 h 118"/>
              <a:gd name="T48" fmla="*/ 79 w 100"/>
              <a:gd name="T49" fmla="*/ 86 h 118"/>
              <a:gd name="T50" fmla="*/ 79 w 100"/>
              <a:gd name="T51" fmla="*/ 108 h 118"/>
              <a:gd name="T52" fmla="*/ 42 w 100"/>
              <a:gd name="T53" fmla="*/ 11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0" h="118">
                <a:moveTo>
                  <a:pt x="42" y="110"/>
                </a:moveTo>
                <a:lnTo>
                  <a:pt x="22" y="110"/>
                </a:lnTo>
                <a:lnTo>
                  <a:pt x="15" y="112"/>
                </a:lnTo>
                <a:lnTo>
                  <a:pt x="4" y="118"/>
                </a:lnTo>
                <a:lnTo>
                  <a:pt x="0" y="116"/>
                </a:lnTo>
                <a:lnTo>
                  <a:pt x="0" y="101"/>
                </a:lnTo>
                <a:lnTo>
                  <a:pt x="4" y="93"/>
                </a:lnTo>
                <a:lnTo>
                  <a:pt x="5" y="76"/>
                </a:lnTo>
                <a:lnTo>
                  <a:pt x="9" y="66"/>
                </a:lnTo>
                <a:lnTo>
                  <a:pt x="16" y="56"/>
                </a:lnTo>
                <a:lnTo>
                  <a:pt x="23" y="50"/>
                </a:lnTo>
                <a:lnTo>
                  <a:pt x="29" y="43"/>
                </a:lnTo>
                <a:lnTo>
                  <a:pt x="22" y="40"/>
                </a:lnTo>
                <a:lnTo>
                  <a:pt x="23" y="16"/>
                </a:lnTo>
                <a:lnTo>
                  <a:pt x="30" y="10"/>
                </a:lnTo>
                <a:lnTo>
                  <a:pt x="42" y="14"/>
                </a:lnTo>
                <a:lnTo>
                  <a:pt x="57" y="10"/>
                </a:lnTo>
                <a:lnTo>
                  <a:pt x="69" y="10"/>
                </a:lnTo>
                <a:lnTo>
                  <a:pt x="81" y="0"/>
                </a:lnTo>
                <a:lnTo>
                  <a:pt x="90" y="15"/>
                </a:lnTo>
                <a:lnTo>
                  <a:pt x="92" y="25"/>
                </a:lnTo>
                <a:lnTo>
                  <a:pt x="100" y="49"/>
                </a:lnTo>
                <a:lnTo>
                  <a:pt x="93" y="64"/>
                </a:lnTo>
                <a:lnTo>
                  <a:pt x="84" y="78"/>
                </a:lnTo>
                <a:lnTo>
                  <a:pt x="79" y="86"/>
                </a:lnTo>
                <a:lnTo>
                  <a:pt x="79" y="108"/>
                </a:lnTo>
                <a:lnTo>
                  <a:pt x="42" y="11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203">
            <a:extLst>
              <a:ext uri="{FF2B5EF4-FFF2-40B4-BE49-F238E27FC236}">
                <a16:creationId xmlns:a16="http://schemas.microsoft.com/office/drawing/2014/main" id="{4BB33FE0-E8D3-4674-A97A-3A03E18DF395}"/>
              </a:ext>
            </a:extLst>
          </p:cNvPr>
          <p:cNvSpPr>
            <a:spLocks/>
          </p:cNvSpPr>
          <p:nvPr/>
        </p:nvSpPr>
        <p:spPr bwMode="auto">
          <a:xfrm>
            <a:off x="8842946" y="3345755"/>
            <a:ext cx="353080" cy="198608"/>
          </a:xfrm>
          <a:custGeom>
            <a:avLst/>
            <a:gdLst>
              <a:gd name="T0" fmla="*/ 149 w 288"/>
              <a:gd name="T1" fmla="*/ 6 h 162"/>
              <a:gd name="T2" fmla="*/ 157 w 288"/>
              <a:gd name="T3" fmla="*/ 2 h 162"/>
              <a:gd name="T4" fmla="*/ 186 w 288"/>
              <a:gd name="T5" fmla="*/ 11 h 162"/>
              <a:gd name="T6" fmla="*/ 185 w 288"/>
              <a:gd name="T7" fmla="*/ 22 h 162"/>
              <a:gd name="T8" fmla="*/ 205 w 288"/>
              <a:gd name="T9" fmla="*/ 31 h 162"/>
              <a:gd name="T10" fmla="*/ 227 w 288"/>
              <a:gd name="T11" fmla="*/ 42 h 162"/>
              <a:gd name="T12" fmla="*/ 251 w 288"/>
              <a:gd name="T13" fmla="*/ 49 h 162"/>
              <a:gd name="T14" fmla="*/ 285 w 288"/>
              <a:gd name="T15" fmla="*/ 55 h 162"/>
              <a:gd name="T16" fmla="*/ 282 w 288"/>
              <a:gd name="T17" fmla="*/ 72 h 162"/>
              <a:gd name="T18" fmla="*/ 287 w 288"/>
              <a:gd name="T19" fmla="*/ 89 h 162"/>
              <a:gd name="T20" fmla="*/ 264 w 288"/>
              <a:gd name="T21" fmla="*/ 97 h 162"/>
              <a:gd name="T22" fmla="*/ 253 w 288"/>
              <a:gd name="T23" fmla="*/ 107 h 162"/>
              <a:gd name="T24" fmla="*/ 228 w 288"/>
              <a:gd name="T25" fmla="*/ 115 h 162"/>
              <a:gd name="T26" fmla="*/ 218 w 288"/>
              <a:gd name="T27" fmla="*/ 135 h 162"/>
              <a:gd name="T28" fmla="*/ 244 w 288"/>
              <a:gd name="T29" fmla="*/ 139 h 162"/>
              <a:gd name="T30" fmla="*/ 224 w 288"/>
              <a:gd name="T31" fmla="*/ 150 h 162"/>
              <a:gd name="T32" fmla="*/ 194 w 288"/>
              <a:gd name="T33" fmla="*/ 158 h 162"/>
              <a:gd name="T34" fmla="*/ 177 w 288"/>
              <a:gd name="T35" fmla="*/ 142 h 162"/>
              <a:gd name="T36" fmla="*/ 194 w 288"/>
              <a:gd name="T37" fmla="*/ 131 h 162"/>
              <a:gd name="T38" fmla="*/ 162 w 288"/>
              <a:gd name="T39" fmla="*/ 121 h 162"/>
              <a:gd name="T40" fmla="*/ 145 w 288"/>
              <a:gd name="T41" fmla="*/ 116 h 162"/>
              <a:gd name="T42" fmla="*/ 130 w 288"/>
              <a:gd name="T43" fmla="*/ 143 h 162"/>
              <a:gd name="T44" fmla="*/ 115 w 288"/>
              <a:gd name="T45" fmla="*/ 142 h 162"/>
              <a:gd name="T46" fmla="*/ 111 w 288"/>
              <a:gd name="T47" fmla="*/ 137 h 162"/>
              <a:gd name="T48" fmla="*/ 117 w 288"/>
              <a:gd name="T49" fmla="*/ 123 h 162"/>
              <a:gd name="T50" fmla="*/ 118 w 288"/>
              <a:gd name="T51" fmla="*/ 118 h 162"/>
              <a:gd name="T52" fmla="*/ 130 w 288"/>
              <a:gd name="T53" fmla="*/ 121 h 162"/>
              <a:gd name="T54" fmla="*/ 131 w 288"/>
              <a:gd name="T55" fmla="*/ 118 h 162"/>
              <a:gd name="T56" fmla="*/ 125 w 288"/>
              <a:gd name="T57" fmla="*/ 109 h 162"/>
              <a:gd name="T58" fmla="*/ 115 w 288"/>
              <a:gd name="T59" fmla="*/ 98 h 162"/>
              <a:gd name="T60" fmla="*/ 107 w 288"/>
              <a:gd name="T61" fmla="*/ 85 h 162"/>
              <a:gd name="T62" fmla="*/ 87 w 288"/>
              <a:gd name="T63" fmla="*/ 78 h 162"/>
              <a:gd name="T64" fmla="*/ 74 w 288"/>
              <a:gd name="T65" fmla="*/ 83 h 162"/>
              <a:gd name="T66" fmla="*/ 63 w 288"/>
              <a:gd name="T67" fmla="*/ 88 h 162"/>
              <a:gd name="T68" fmla="*/ 46 w 288"/>
              <a:gd name="T69" fmla="*/ 93 h 162"/>
              <a:gd name="T70" fmla="*/ 28 w 288"/>
              <a:gd name="T71" fmla="*/ 88 h 162"/>
              <a:gd name="T72" fmla="*/ 11 w 288"/>
              <a:gd name="T73" fmla="*/ 90 h 162"/>
              <a:gd name="T74" fmla="*/ 0 w 288"/>
              <a:gd name="T75" fmla="*/ 79 h 162"/>
              <a:gd name="T76" fmla="*/ 6 w 288"/>
              <a:gd name="T77" fmla="*/ 66 h 162"/>
              <a:gd name="T78" fmla="*/ 4 w 288"/>
              <a:gd name="T79" fmla="*/ 58 h 162"/>
              <a:gd name="T80" fmla="*/ 24 w 288"/>
              <a:gd name="T81" fmla="*/ 39 h 162"/>
              <a:gd name="T82" fmla="*/ 15 w 288"/>
              <a:gd name="T83" fmla="*/ 15 h 162"/>
              <a:gd name="T84" fmla="*/ 30 w 288"/>
              <a:gd name="T85" fmla="*/ 9 h 162"/>
              <a:gd name="T86" fmla="*/ 58 w 288"/>
              <a:gd name="T87" fmla="*/ 10 h 162"/>
              <a:gd name="T88" fmla="*/ 89 w 288"/>
              <a:gd name="T89" fmla="*/ 15 h 162"/>
              <a:gd name="T90" fmla="*/ 101 w 288"/>
              <a:gd name="T91" fmla="*/ 15 h 162"/>
              <a:gd name="T92" fmla="*/ 120 w 288"/>
              <a:gd name="T93" fmla="*/ 19 h 162"/>
              <a:gd name="T94" fmla="*/ 126 w 288"/>
              <a:gd name="T95" fmla="*/ 10 h 162"/>
              <a:gd name="T96" fmla="*/ 143 w 288"/>
              <a:gd name="T97" fmla="*/ 5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162">
                <a:moveTo>
                  <a:pt x="143" y="5"/>
                </a:moveTo>
                <a:lnTo>
                  <a:pt x="149" y="6"/>
                </a:lnTo>
                <a:lnTo>
                  <a:pt x="152" y="1"/>
                </a:lnTo>
                <a:lnTo>
                  <a:pt x="157" y="2"/>
                </a:lnTo>
                <a:lnTo>
                  <a:pt x="173" y="0"/>
                </a:lnTo>
                <a:lnTo>
                  <a:pt x="186" y="11"/>
                </a:lnTo>
                <a:lnTo>
                  <a:pt x="182" y="15"/>
                </a:lnTo>
                <a:lnTo>
                  <a:pt x="185" y="22"/>
                </a:lnTo>
                <a:lnTo>
                  <a:pt x="198" y="23"/>
                </a:lnTo>
                <a:lnTo>
                  <a:pt x="205" y="31"/>
                </a:lnTo>
                <a:lnTo>
                  <a:pt x="206" y="35"/>
                </a:lnTo>
                <a:lnTo>
                  <a:pt x="227" y="42"/>
                </a:lnTo>
                <a:lnTo>
                  <a:pt x="239" y="39"/>
                </a:lnTo>
                <a:lnTo>
                  <a:pt x="251" y="49"/>
                </a:lnTo>
                <a:lnTo>
                  <a:pt x="260" y="49"/>
                </a:lnTo>
                <a:lnTo>
                  <a:pt x="285" y="55"/>
                </a:lnTo>
                <a:lnTo>
                  <a:pt x="286" y="61"/>
                </a:lnTo>
                <a:lnTo>
                  <a:pt x="282" y="72"/>
                </a:lnTo>
                <a:lnTo>
                  <a:pt x="288" y="83"/>
                </a:lnTo>
                <a:lnTo>
                  <a:pt x="287" y="89"/>
                </a:lnTo>
                <a:lnTo>
                  <a:pt x="271" y="91"/>
                </a:lnTo>
                <a:lnTo>
                  <a:pt x="264" y="97"/>
                </a:lnTo>
                <a:lnTo>
                  <a:pt x="265" y="106"/>
                </a:lnTo>
                <a:lnTo>
                  <a:pt x="253" y="107"/>
                </a:lnTo>
                <a:lnTo>
                  <a:pt x="243" y="114"/>
                </a:lnTo>
                <a:lnTo>
                  <a:pt x="228" y="115"/>
                </a:lnTo>
                <a:lnTo>
                  <a:pt x="215" y="123"/>
                </a:lnTo>
                <a:lnTo>
                  <a:pt x="218" y="135"/>
                </a:lnTo>
                <a:lnTo>
                  <a:pt x="227" y="140"/>
                </a:lnTo>
                <a:lnTo>
                  <a:pt x="244" y="139"/>
                </a:lnTo>
                <a:lnTo>
                  <a:pt x="242" y="146"/>
                </a:lnTo>
                <a:lnTo>
                  <a:pt x="224" y="150"/>
                </a:lnTo>
                <a:lnTo>
                  <a:pt x="204" y="162"/>
                </a:lnTo>
                <a:lnTo>
                  <a:pt x="194" y="158"/>
                </a:lnTo>
                <a:lnTo>
                  <a:pt x="196" y="148"/>
                </a:lnTo>
                <a:lnTo>
                  <a:pt x="177" y="142"/>
                </a:lnTo>
                <a:lnTo>
                  <a:pt x="179" y="138"/>
                </a:lnTo>
                <a:lnTo>
                  <a:pt x="194" y="131"/>
                </a:lnTo>
                <a:lnTo>
                  <a:pt x="189" y="127"/>
                </a:lnTo>
                <a:lnTo>
                  <a:pt x="162" y="121"/>
                </a:lnTo>
                <a:lnTo>
                  <a:pt x="160" y="114"/>
                </a:lnTo>
                <a:lnTo>
                  <a:pt x="145" y="116"/>
                </a:lnTo>
                <a:lnTo>
                  <a:pt x="141" y="128"/>
                </a:lnTo>
                <a:lnTo>
                  <a:pt x="130" y="143"/>
                </a:lnTo>
                <a:lnTo>
                  <a:pt x="123" y="139"/>
                </a:lnTo>
                <a:lnTo>
                  <a:pt x="115" y="142"/>
                </a:lnTo>
                <a:lnTo>
                  <a:pt x="107" y="139"/>
                </a:lnTo>
                <a:lnTo>
                  <a:pt x="111" y="137"/>
                </a:lnTo>
                <a:lnTo>
                  <a:pt x="113" y="130"/>
                </a:lnTo>
                <a:lnTo>
                  <a:pt x="117" y="123"/>
                </a:lnTo>
                <a:lnTo>
                  <a:pt x="115" y="119"/>
                </a:lnTo>
                <a:lnTo>
                  <a:pt x="118" y="118"/>
                </a:lnTo>
                <a:lnTo>
                  <a:pt x="120" y="120"/>
                </a:lnTo>
                <a:lnTo>
                  <a:pt x="130" y="121"/>
                </a:lnTo>
                <a:lnTo>
                  <a:pt x="134" y="120"/>
                </a:lnTo>
                <a:lnTo>
                  <a:pt x="131" y="118"/>
                </a:lnTo>
                <a:lnTo>
                  <a:pt x="131" y="115"/>
                </a:lnTo>
                <a:lnTo>
                  <a:pt x="125" y="109"/>
                </a:lnTo>
                <a:lnTo>
                  <a:pt x="121" y="101"/>
                </a:lnTo>
                <a:lnTo>
                  <a:pt x="115" y="98"/>
                </a:lnTo>
                <a:lnTo>
                  <a:pt x="115" y="90"/>
                </a:lnTo>
                <a:lnTo>
                  <a:pt x="107" y="85"/>
                </a:lnTo>
                <a:lnTo>
                  <a:pt x="100" y="84"/>
                </a:lnTo>
                <a:lnTo>
                  <a:pt x="87" y="78"/>
                </a:lnTo>
                <a:lnTo>
                  <a:pt x="77" y="80"/>
                </a:lnTo>
                <a:lnTo>
                  <a:pt x="74" y="83"/>
                </a:lnTo>
                <a:lnTo>
                  <a:pt x="67" y="83"/>
                </a:lnTo>
                <a:lnTo>
                  <a:pt x="63" y="88"/>
                </a:lnTo>
                <a:lnTo>
                  <a:pt x="52" y="90"/>
                </a:lnTo>
                <a:lnTo>
                  <a:pt x="46" y="93"/>
                </a:lnTo>
                <a:lnTo>
                  <a:pt x="38" y="88"/>
                </a:lnTo>
                <a:lnTo>
                  <a:pt x="28" y="88"/>
                </a:lnTo>
                <a:lnTo>
                  <a:pt x="18" y="86"/>
                </a:lnTo>
                <a:lnTo>
                  <a:pt x="11" y="90"/>
                </a:lnTo>
                <a:lnTo>
                  <a:pt x="9" y="84"/>
                </a:lnTo>
                <a:lnTo>
                  <a:pt x="0" y="79"/>
                </a:lnTo>
                <a:lnTo>
                  <a:pt x="2" y="71"/>
                </a:lnTo>
                <a:lnTo>
                  <a:pt x="6" y="66"/>
                </a:lnTo>
                <a:lnTo>
                  <a:pt x="9" y="67"/>
                </a:lnTo>
                <a:lnTo>
                  <a:pt x="4" y="58"/>
                </a:lnTo>
                <a:lnTo>
                  <a:pt x="17" y="41"/>
                </a:lnTo>
                <a:lnTo>
                  <a:pt x="24" y="39"/>
                </a:lnTo>
                <a:lnTo>
                  <a:pt x="25" y="33"/>
                </a:lnTo>
                <a:lnTo>
                  <a:pt x="15" y="15"/>
                </a:lnTo>
                <a:lnTo>
                  <a:pt x="22" y="14"/>
                </a:lnTo>
                <a:lnTo>
                  <a:pt x="30" y="9"/>
                </a:lnTo>
                <a:lnTo>
                  <a:pt x="42" y="8"/>
                </a:lnTo>
                <a:lnTo>
                  <a:pt x="58" y="10"/>
                </a:lnTo>
                <a:lnTo>
                  <a:pt x="77" y="15"/>
                </a:lnTo>
                <a:lnTo>
                  <a:pt x="89" y="15"/>
                </a:lnTo>
                <a:lnTo>
                  <a:pt x="95" y="18"/>
                </a:lnTo>
                <a:lnTo>
                  <a:pt x="101" y="15"/>
                </a:lnTo>
                <a:lnTo>
                  <a:pt x="106" y="19"/>
                </a:lnTo>
                <a:lnTo>
                  <a:pt x="120" y="19"/>
                </a:lnTo>
                <a:lnTo>
                  <a:pt x="126" y="20"/>
                </a:lnTo>
                <a:lnTo>
                  <a:pt x="126" y="10"/>
                </a:lnTo>
                <a:lnTo>
                  <a:pt x="130" y="6"/>
                </a:lnTo>
                <a:lnTo>
                  <a:pt x="143" y="5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Freeform 204">
            <a:extLst>
              <a:ext uri="{FF2B5EF4-FFF2-40B4-BE49-F238E27FC236}">
                <a16:creationId xmlns:a16="http://schemas.microsoft.com/office/drawing/2014/main" id="{05FFACCF-636C-4529-8E08-2927519C1A86}"/>
              </a:ext>
            </a:extLst>
          </p:cNvPr>
          <p:cNvSpPr>
            <a:spLocks/>
          </p:cNvSpPr>
          <p:nvPr/>
        </p:nvSpPr>
        <p:spPr bwMode="auto">
          <a:xfrm>
            <a:off x="7158458" y="5438492"/>
            <a:ext cx="110338" cy="122598"/>
          </a:xfrm>
          <a:custGeom>
            <a:avLst/>
            <a:gdLst>
              <a:gd name="T0" fmla="*/ 3 w 90"/>
              <a:gd name="T1" fmla="*/ 2 h 100"/>
              <a:gd name="T2" fmla="*/ 14 w 90"/>
              <a:gd name="T3" fmla="*/ 0 h 100"/>
              <a:gd name="T4" fmla="*/ 35 w 90"/>
              <a:gd name="T5" fmla="*/ 16 h 100"/>
              <a:gd name="T6" fmla="*/ 41 w 90"/>
              <a:gd name="T7" fmla="*/ 15 h 100"/>
              <a:gd name="T8" fmla="*/ 61 w 90"/>
              <a:gd name="T9" fmla="*/ 29 h 100"/>
              <a:gd name="T10" fmla="*/ 77 w 90"/>
              <a:gd name="T11" fmla="*/ 40 h 100"/>
              <a:gd name="T12" fmla="*/ 89 w 90"/>
              <a:gd name="T13" fmla="*/ 54 h 100"/>
              <a:gd name="T14" fmla="*/ 83 w 90"/>
              <a:gd name="T15" fmla="*/ 64 h 100"/>
              <a:gd name="T16" fmla="*/ 90 w 90"/>
              <a:gd name="T17" fmla="*/ 76 h 100"/>
              <a:gd name="T18" fmla="*/ 84 w 90"/>
              <a:gd name="T19" fmla="*/ 89 h 100"/>
              <a:gd name="T20" fmla="*/ 67 w 90"/>
              <a:gd name="T21" fmla="*/ 100 h 100"/>
              <a:gd name="T22" fmla="*/ 53 w 90"/>
              <a:gd name="T23" fmla="*/ 96 h 100"/>
              <a:gd name="T24" fmla="*/ 44 w 90"/>
              <a:gd name="T25" fmla="*/ 98 h 100"/>
              <a:gd name="T26" fmla="*/ 27 w 90"/>
              <a:gd name="T27" fmla="*/ 89 h 100"/>
              <a:gd name="T28" fmla="*/ 15 w 90"/>
              <a:gd name="T29" fmla="*/ 90 h 100"/>
              <a:gd name="T30" fmla="*/ 2 w 90"/>
              <a:gd name="T31" fmla="*/ 79 h 100"/>
              <a:gd name="T32" fmla="*/ 1 w 90"/>
              <a:gd name="T33" fmla="*/ 65 h 100"/>
              <a:gd name="T34" fmla="*/ 4 w 90"/>
              <a:gd name="T35" fmla="*/ 61 h 100"/>
              <a:gd name="T36" fmla="*/ 0 w 90"/>
              <a:gd name="T37" fmla="*/ 40 h 100"/>
              <a:gd name="T38" fmla="*/ 2 w 90"/>
              <a:gd name="T39" fmla="*/ 19 h 100"/>
              <a:gd name="T40" fmla="*/ 3 w 90"/>
              <a:gd name="T41" fmla="*/ 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0" h="100">
                <a:moveTo>
                  <a:pt x="3" y="2"/>
                </a:moveTo>
                <a:lnTo>
                  <a:pt x="14" y="0"/>
                </a:lnTo>
                <a:lnTo>
                  <a:pt x="35" y="16"/>
                </a:lnTo>
                <a:lnTo>
                  <a:pt x="41" y="15"/>
                </a:lnTo>
                <a:lnTo>
                  <a:pt x="61" y="29"/>
                </a:lnTo>
                <a:lnTo>
                  <a:pt x="77" y="40"/>
                </a:lnTo>
                <a:lnTo>
                  <a:pt x="89" y="54"/>
                </a:lnTo>
                <a:lnTo>
                  <a:pt x="83" y="64"/>
                </a:lnTo>
                <a:lnTo>
                  <a:pt x="90" y="76"/>
                </a:lnTo>
                <a:lnTo>
                  <a:pt x="84" y="89"/>
                </a:lnTo>
                <a:lnTo>
                  <a:pt x="67" y="100"/>
                </a:lnTo>
                <a:lnTo>
                  <a:pt x="53" y="96"/>
                </a:lnTo>
                <a:lnTo>
                  <a:pt x="44" y="98"/>
                </a:lnTo>
                <a:lnTo>
                  <a:pt x="27" y="89"/>
                </a:lnTo>
                <a:lnTo>
                  <a:pt x="15" y="90"/>
                </a:lnTo>
                <a:lnTo>
                  <a:pt x="2" y="79"/>
                </a:lnTo>
                <a:lnTo>
                  <a:pt x="1" y="65"/>
                </a:lnTo>
                <a:lnTo>
                  <a:pt x="4" y="61"/>
                </a:lnTo>
                <a:lnTo>
                  <a:pt x="0" y="40"/>
                </a:lnTo>
                <a:lnTo>
                  <a:pt x="2" y="19"/>
                </a:lnTo>
                <a:lnTo>
                  <a:pt x="3" y="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Freeform 210">
            <a:extLst>
              <a:ext uri="{FF2B5EF4-FFF2-40B4-BE49-F238E27FC236}">
                <a16:creationId xmlns:a16="http://schemas.microsoft.com/office/drawing/2014/main" id="{0D07FEC4-AB9E-4779-B945-B82C33DAFBC6}"/>
              </a:ext>
            </a:extLst>
          </p:cNvPr>
          <p:cNvSpPr>
            <a:spLocks/>
          </p:cNvSpPr>
          <p:nvPr/>
        </p:nvSpPr>
        <p:spPr bwMode="auto">
          <a:xfrm>
            <a:off x="5825827" y="3418088"/>
            <a:ext cx="1227199" cy="614213"/>
          </a:xfrm>
          <a:custGeom>
            <a:avLst/>
            <a:gdLst>
              <a:gd name="T0" fmla="*/ 595 w 1001"/>
              <a:gd name="T1" fmla="*/ 16 h 501"/>
              <a:gd name="T2" fmla="*/ 655 w 1001"/>
              <a:gd name="T3" fmla="*/ 28 h 501"/>
              <a:gd name="T4" fmla="*/ 701 w 1001"/>
              <a:gd name="T5" fmla="*/ 38 h 501"/>
              <a:gd name="T6" fmla="*/ 724 w 1001"/>
              <a:gd name="T7" fmla="*/ 58 h 501"/>
              <a:gd name="T8" fmla="*/ 729 w 1001"/>
              <a:gd name="T9" fmla="*/ 64 h 501"/>
              <a:gd name="T10" fmla="*/ 733 w 1001"/>
              <a:gd name="T11" fmla="*/ 73 h 501"/>
              <a:gd name="T12" fmla="*/ 730 w 1001"/>
              <a:gd name="T13" fmla="*/ 131 h 501"/>
              <a:gd name="T14" fmla="*/ 712 w 1001"/>
              <a:gd name="T15" fmla="*/ 155 h 501"/>
              <a:gd name="T16" fmla="*/ 762 w 1001"/>
              <a:gd name="T17" fmla="*/ 144 h 501"/>
              <a:gd name="T18" fmla="*/ 788 w 1001"/>
              <a:gd name="T19" fmla="*/ 121 h 501"/>
              <a:gd name="T20" fmla="*/ 836 w 1001"/>
              <a:gd name="T21" fmla="*/ 110 h 501"/>
              <a:gd name="T22" fmla="*/ 896 w 1001"/>
              <a:gd name="T23" fmla="*/ 90 h 501"/>
              <a:gd name="T24" fmla="*/ 943 w 1001"/>
              <a:gd name="T25" fmla="*/ 80 h 501"/>
              <a:gd name="T26" fmla="*/ 984 w 1001"/>
              <a:gd name="T27" fmla="*/ 45 h 501"/>
              <a:gd name="T28" fmla="*/ 999 w 1001"/>
              <a:gd name="T29" fmla="*/ 87 h 501"/>
              <a:gd name="T30" fmla="*/ 940 w 1001"/>
              <a:gd name="T31" fmla="*/ 117 h 501"/>
              <a:gd name="T32" fmla="*/ 922 w 1001"/>
              <a:gd name="T33" fmla="*/ 155 h 501"/>
              <a:gd name="T34" fmla="*/ 930 w 1001"/>
              <a:gd name="T35" fmla="*/ 159 h 501"/>
              <a:gd name="T36" fmla="*/ 888 w 1001"/>
              <a:gd name="T37" fmla="*/ 166 h 501"/>
              <a:gd name="T38" fmla="*/ 892 w 1001"/>
              <a:gd name="T39" fmla="*/ 173 h 501"/>
              <a:gd name="T40" fmla="*/ 850 w 1001"/>
              <a:gd name="T41" fmla="*/ 183 h 501"/>
              <a:gd name="T42" fmla="*/ 830 w 1001"/>
              <a:gd name="T43" fmla="*/ 209 h 501"/>
              <a:gd name="T44" fmla="*/ 826 w 1001"/>
              <a:gd name="T45" fmla="*/ 217 h 501"/>
              <a:gd name="T46" fmla="*/ 801 w 1001"/>
              <a:gd name="T47" fmla="*/ 249 h 501"/>
              <a:gd name="T48" fmla="*/ 801 w 1001"/>
              <a:gd name="T49" fmla="*/ 219 h 501"/>
              <a:gd name="T50" fmla="*/ 796 w 1001"/>
              <a:gd name="T51" fmla="*/ 255 h 501"/>
              <a:gd name="T52" fmla="*/ 782 w 1001"/>
              <a:gd name="T53" fmla="*/ 300 h 501"/>
              <a:gd name="T54" fmla="*/ 729 w 1001"/>
              <a:gd name="T55" fmla="*/ 327 h 501"/>
              <a:gd name="T56" fmla="*/ 679 w 1001"/>
              <a:gd name="T57" fmla="*/ 369 h 501"/>
              <a:gd name="T58" fmla="*/ 680 w 1001"/>
              <a:gd name="T59" fmla="*/ 431 h 501"/>
              <a:gd name="T60" fmla="*/ 676 w 1001"/>
              <a:gd name="T61" fmla="*/ 486 h 501"/>
              <a:gd name="T62" fmla="*/ 654 w 1001"/>
              <a:gd name="T63" fmla="*/ 490 h 501"/>
              <a:gd name="T64" fmla="*/ 636 w 1001"/>
              <a:gd name="T65" fmla="*/ 443 h 501"/>
              <a:gd name="T66" fmla="*/ 624 w 1001"/>
              <a:gd name="T67" fmla="*/ 397 h 501"/>
              <a:gd name="T68" fmla="*/ 585 w 1001"/>
              <a:gd name="T69" fmla="*/ 391 h 501"/>
              <a:gd name="T70" fmla="*/ 528 w 1001"/>
              <a:gd name="T71" fmla="*/ 396 h 501"/>
              <a:gd name="T72" fmla="*/ 526 w 1001"/>
              <a:gd name="T73" fmla="*/ 417 h 501"/>
              <a:gd name="T74" fmla="*/ 489 w 1001"/>
              <a:gd name="T75" fmla="*/ 406 h 501"/>
              <a:gd name="T76" fmla="*/ 434 w 1001"/>
              <a:gd name="T77" fmla="*/ 410 h 501"/>
              <a:gd name="T78" fmla="*/ 376 w 1001"/>
              <a:gd name="T79" fmla="*/ 454 h 501"/>
              <a:gd name="T80" fmla="*/ 366 w 1001"/>
              <a:gd name="T81" fmla="*/ 486 h 501"/>
              <a:gd name="T82" fmla="*/ 339 w 1001"/>
              <a:gd name="T83" fmla="*/ 450 h 501"/>
              <a:gd name="T84" fmla="*/ 313 w 1001"/>
              <a:gd name="T85" fmla="*/ 404 h 501"/>
              <a:gd name="T86" fmla="*/ 262 w 1001"/>
              <a:gd name="T87" fmla="*/ 408 h 501"/>
              <a:gd name="T88" fmla="*/ 244 w 1001"/>
              <a:gd name="T89" fmla="*/ 370 h 501"/>
              <a:gd name="T90" fmla="*/ 193 w 1001"/>
              <a:gd name="T91" fmla="*/ 371 h 501"/>
              <a:gd name="T92" fmla="*/ 102 w 1001"/>
              <a:gd name="T93" fmla="*/ 343 h 501"/>
              <a:gd name="T94" fmla="*/ 53 w 1001"/>
              <a:gd name="T95" fmla="*/ 324 h 501"/>
              <a:gd name="T96" fmla="*/ 33 w 1001"/>
              <a:gd name="T97" fmla="*/ 309 h 501"/>
              <a:gd name="T98" fmla="*/ 8 w 1001"/>
              <a:gd name="T99" fmla="*/ 272 h 501"/>
              <a:gd name="T100" fmla="*/ 0 w 1001"/>
              <a:gd name="T101" fmla="*/ 214 h 501"/>
              <a:gd name="T102" fmla="*/ 23 w 1001"/>
              <a:gd name="T103" fmla="*/ 151 h 501"/>
              <a:gd name="T104" fmla="*/ 69 w 1001"/>
              <a:gd name="T105" fmla="*/ 79 h 501"/>
              <a:gd name="T106" fmla="*/ 94 w 1001"/>
              <a:gd name="T107" fmla="*/ 21 h 501"/>
              <a:gd name="T108" fmla="*/ 124 w 1001"/>
              <a:gd name="T109" fmla="*/ 25 h 501"/>
              <a:gd name="T110" fmla="*/ 239 w 1001"/>
              <a:gd name="T111" fmla="*/ 8 h 501"/>
              <a:gd name="T112" fmla="*/ 432 w 1001"/>
              <a:gd name="T113" fmla="*/ 8 h 501"/>
              <a:gd name="T114" fmla="*/ 579 w 1001"/>
              <a:gd name="T115" fmla="*/ 0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1" h="501">
                <a:moveTo>
                  <a:pt x="584" y="0"/>
                </a:moveTo>
                <a:lnTo>
                  <a:pt x="582" y="11"/>
                </a:lnTo>
                <a:lnTo>
                  <a:pt x="585" y="15"/>
                </a:lnTo>
                <a:lnTo>
                  <a:pt x="595" y="16"/>
                </a:lnTo>
                <a:lnTo>
                  <a:pt x="610" y="19"/>
                </a:lnTo>
                <a:lnTo>
                  <a:pt x="623" y="26"/>
                </a:lnTo>
                <a:lnTo>
                  <a:pt x="637" y="23"/>
                </a:lnTo>
                <a:lnTo>
                  <a:pt x="655" y="28"/>
                </a:lnTo>
                <a:lnTo>
                  <a:pt x="660" y="28"/>
                </a:lnTo>
                <a:lnTo>
                  <a:pt x="677" y="22"/>
                </a:lnTo>
                <a:lnTo>
                  <a:pt x="689" y="30"/>
                </a:lnTo>
                <a:lnTo>
                  <a:pt x="701" y="38"/>
                </a:lnTo>
                <a:lnTo>
                  <a:pt x="711" y="44"/>
                </a:lnTo>
                <a:lnTo>
                  <a:pt x="721" y="51"/>
                </a:lnTo>
                <a:lnTo>
                  <a:pt x="721" y="56"/>
                </a:lnTo>
                <a:lnTo>
                  <a:pt x="724" y="58"/>
                </a:lnTo>
                <a:lnTo>
                  <a:pt x="722" y="60"/>
                </a:lnTo>
                <a:lnTo>
                  <a:pt x="726" y="61"/>
                </a:lnTo>
                <a:lnTo>
                  <a:pt x="730" y="59"/>
                </a:lnTo>
                <a:lnTo>
                  <a:pt x="729" y="64"/>
                </a:lnTo>
                <a:lnTo>
                  <a:pt x="731" y="67"/>
                </a:lnTo>
                <a:lnTo>
                  <a:pt x="735" y="67"/>
                </a:lnTo>
                <a:lnTo>
                  <a:pt x="737" y="69"/>
                </a:lnTo>
                <a:lnTo>
                  <a:pt x="733" y="73"/>
                </a:lnTo>
                <a:lnTo>
                  <a:pt x="747" y="83"/>
                </a:lnTo>
                <a:lnTo>
                  <a:pt x="743" y="101"/>
                </a:lnTo>
                <a:lnTo>
                  <a:pt x="739" y="119"/>
                </a:lnTo>
                <a:lnTo>
                  <a:pt x="730" y="131"/>
                </a:lnTo>
                <a:lnTo>
                  <a:pt x="718" y="142"/>
                </a:lnTo>
                <a:lnTo>
                  <a:pt x="712" y="150"/>
                </a:lnTo>
                <a:lnTo>
                  <a:pt x="711" y="152"/>
                </a:lnTo>
                <a:lnTo>
                  <a:pt x="712" y="155"/>
                </a:lnTo>
                <a:lnTo>
                  <a:pt x="716" y="158"/>
                </a:lnTo>
                <a:lnTo>
                  <a:pt x="720" y="158"/>
                </a:lnTo>
                <a:lnTo>
                  <a:pt x="744" y="147"/>
                </a:lnTo>
                <a:lnTo>
                  <a:pt x="762" y="144"/>
                </a:lnTo>
                <a:lnTo>
                  <a:pt x="788" y="133"/>
                </a:lnTo>
                <a:lnTo>
                  <a:pt x="789" y="132"/>
                </a:lnTo>
                <a:lnTo>
                  <a:pt x="789" y="125"/>
                </a:lnTo>
                <a:lnTo>
                  <a:pt x="788" y="121"/>
                </a:lnTo>
                <a:lnTo>
                  <a:pt x="797" y="118"/>
                </a:lnTo>
                <a:lnTo>
                  <a:pt x="813" y="118"/>
                </a:lnTo>
                <a:lnTo>
                  <a:pt x="828" y="118"/>
                </a:lnTo>
                <a:lnTo>
                  <a:pt x="836" y="110"/>
                </a:lnTo>
                <a:lnTo>
                  <a:pt x="839" y="108"/>
                </a:lnTo>
                <a:lnTo>
                  <a:pt x="862" y="93"/>
                </a:lnTo>
                <a:lnTo>
                  <a:pt x="870" y="90"/>
                </a:lnTo>
                <a:lnTo>
                  <a:pt x="896" y="90"/>
                </a:lnTo>
                <a:lnTo>
                  <a:pt x="926" y="90"/>
                </a:lnTo>
                <a:lnTo>
                  <a:pt x="929" y="84"/>
                </a:lnTo>
                <a:lnTo>
                  <a:pt x="935" y="83"/>
                </a:lnTo>
                <a:lnTo>
                  <a:pt x="943" y="80"/>
                </a:lnTo>
                <a:lnTo>
                  <a:pt x="952" y="71"/>
                </a:lnTo>
                <a:lnTo>
                  <a:pt x="962" y="55"/>
                </a:lnTo>
                <a:lnTo>
                  <a:pt x="980" y="40"/>
                </a:lnTo>
                <a:lnTo>
                  <a:pt x="984" y="45"/>
                </a:lnTo>
                <a:lnTo>
                  <a:pt x="996" y="42"/>
                </a:lnTo>
                <a:lnTo>
                  <a:pt x="1001" y="48"/>
                </a:lnTo>
                <a:lnTo>
                  <a:pt x="992" y="75"/>
                </a:lnTo>
                <a:lnTo>
                  <a:pt x="999" y="87"/>
                </a:lnTo>
                <a:lnTo>
                  <a:pt x="999" y="94"/>
                </a:lnTo>
                <a:lnTo>
                  <a:pt x="979" y="103"/>
                </a:lnTo>
                <a:lnTo>
                  <a:pt x="959" y="111"/>
                </a:lnTo>
                <a:lnTo>
                  <a:pt x="940" y="117"/>
                </a:lnTo>
                <a:lnTo>
                  <a:pt x="927" y="129"/>
                </a:lnTo>
                <a:lnTo>
                  <a:pt x="923" y="133"/>
                </a:lnTo>
                <a:lnTo>
                  <a:pt x="920" y="144"/>
                </a:lnTo>
                <a:lnTo>
                  <a:pt x="922" y="155"/>
                </a:lnTo>
                <a:lnTo>
                  <a:pt x="929" y="156"/>
                </a:lnTo>
                <a:lnTo>
                  <a:pt x="929" y="148"/>
                </a:lnTo>
                <a:lnTo>
                  <a:pt x="933" y="153"/>
                </a:lnTo>
                <a:lnTo>
                  <a:pt x="930" y="159"/>
                </a:lnTo>
                <a:lnTo>
                  <a:pt x="917" y="162"/>
                </a:lnTo>
                <a:lnTo>
                  <a:pt x="909" y="162"/>
                </a:lnTo>
                <a:lnTo>
                  <a:pt x="896" y="165"/>
                </a:lnTo>
                <a:lnTo>
                  <a:pt x="888" y="166"/>
                </a:lnTo>
                <a:lnTo>
                  <a:pt x="878" y="167"/>
                </a:lnTo>
                <a:lnTo>
                  <a:pt x="862" y="173"/>
                </a:lnTo>
                <a:lnTo>
                  <a:pt x="888" y="169"/>
                </a:lnTo>
                <a:lnTo>
                  <a:pt x="892" y="173"/>
                </a:lnTo>
                <a:lnTo>
                  <a:pt x="867" y="179"/>
                </a:lnTo>
                <a:lnTo>
                  <a:pt x="856" y="179"/>
                </a:lnTo>
                <a:lnTo>
                  <a:pt x="857" y="177"/>
                </a:lnTo>
                <a:lnTo>
                  <a:pt x="850" y="183"/>
                </a:lnTo>
                <a:lnTo>
                  <a:pt x="855" y="183"/>
                </a:lnTo>
                <a:lnTo>
                  <a:pt x="847" y="198"/>
                </a:lnTo>
                <a:lnTo>
                  <a:pt x="830" y="214"/>
                </a:lnTo>
                <a:lnTo>
                  <a:pt x="830" y="209"/>
                </a:lnTo>
                <a:lnTo>
                  <a:pt x="827" y="208"/>
                </a:lnTo>
                <a:lnTo>
                  <a:pt x="823" y="203"/>
                </a:lnTo>
                <a:lnTo>
                  <a:pt x="823" y="214"/>
                </a:lnTo>
                <a:lnTo>
                  <a:pt x="826" y="217"/>
                </a:lnTo>
                <a:lnTo>
                  <a:pt x="824" y="225"/>
                </a:lnTo>
                <a:lnTo>
                  <a:pt x="817" y="233"/>
                </a:lnTo>
                <a:lnTo>
                  <a:pt x="802" y="250"/>
                </a:lnTo>
                <a:lnTo>
                  <a:pt x="801" y="249"/>
                </a:lnTo>
                <a:lnTo>
                  <a:pt x="810" y="235"/>
                </a:lnTo>
                <a:lnTo>
                  <a:pt x="804" y="227"/>
                </a:lnTo>
                <a:lnTo>
                  <a:pt x="807" y="210"/>
                </a:lnTo>
                <a:lnTo>
                  <a:pt x="801" y="219"/>
                </a:lnTo>
                <a:lnTo>
                  <a:pt x="801" y="232"/>
                </a:lnTo>
                <a:lnTo>
                  <a:pt x="791" y="229"/>
                </a:lnTo>
                <a:lnTo>
                  <a:pt x="800" y="235"/>
                </a:lnTo>
                <a:lnTo>
                  <a:pt x="796" y="255"/>
                </a:lnTo>
                <a:lnTo>
                  <a:pt x="800" y="256"/>
                </a:lnTo>
                <a:lnTo>
                  <a:pt x="800" y="264"/>
                </a:lnTo>
                <a:lnTo>
                  <a:pt x="797" y="284"/>
                </a:lnTo>
                <a:lnTo>
                  <a:pt x="782" y="300"/>
                </a:lnTo>
                <a:lnTo>
                  <a:pt x="763" y="306"/>
                </a:lnTo>
                <a:lnTo>
                  <a:pt x="748" y="318"/>
                </a:lnTo>
                <a:lnTo>
                  <a:pt x="739" y="319"/>
                </a:lnTo>
                <a:lnTo>
                  <a:pt x="729" y="327"/>
                </a:lnTo>
                <a:lnTo>
                  <a:pt x="725" y="334"/>
                </a:lnTo>
                <a:lnTo>
                  <a:pt x="702" y="347"/>
                </a:lnTo>
                <a:lnTo>
                  <a:pt x="690" y="357"/>
                </a:lnTo>
                <a:lnTo>
                  <a:pt x="679" y="369"/>
                </a:lnTo>
                <a:lnTo>
                  <a:pt x="673" y="384"/>
                </a:lnTo>
                <a:lnTo>
                  <a:pt x="673" y="398"/>
                </a:lnTo>
                <a:lnTo>
                  <a:pt x="675" y="416"/>
                </a:lnTo>
                <a:lnTo>
                  <a:pt x="680" y="431"/>
                </a:lnTo>
                <a:lnTo>
                  <a:pt x="678" y="440"/>
                </a:lnTo>
                <a:lnTo>
                  <a:pt x="682" y="464"/>
                </a:lnTo>
                <a:lnTo>
                  <a:pt x="679" y="478"/>
                </a:lnTo>
                <a:lnTo>
                  <a:pt x="676" y="486"/>
                </a:lnTo>
                <a:lnTo>
                  <a:pt x="670" y="499"/>
                </a:lnTo>
                <a:lnTo>
                  <a:pt x="664" y="501"/>
                </a:lnTo>
                <a:lnTo>
                  <a:pt x="656" y="499"/>
                </a:lnTo>
                <a:lnTo>
                  <a:pt x="654" y="490"/>
                </a:lnTo>
                <a:lnTo>
                  <a:pt x="648" y="485"/>
                </a:lnTo>
                <a:lnTo>
                  <a:pt x="642" y="467"/>
                </a:lnTo>
                <a:lnTo>
                  <a:pt x="637" y="451"/>
                </a:lnTo>
                <a:lnTo>
                  <a:pt x="636" y="443"/>
                </a:lnTo>
                <a:lnTo>
                  <a:pt x="643" y="429"/>
                </a:lnTo>
                <a:lnTo>
                  <a:pt x="640" y="418"/>
                </a:lnTo>
                <a:lnTo>
                  <a:pt x="630" y="401"/>
                </a:lnTo>
                <a:lnTo>
                  <a:pt x="624" y="397"/>
                </a:lnTo>
                <a:lnTo>
                  <a:pt x="604" y="407"/>
                </a:lnTo>
                <a:lnTo>
                  <a:pt x="601" y="406"/>
                </a:lnTo>
                <a:lnTo>
                  <a:pt x="595" y="396"/>
                </a:lnTo>
                <a:lnTo>
                  <a:pt x="585" y="391"/>
                </a:lnTo>
                <a:lnTo>
                  <a:pt x="564" y="394"/>
                </a:lnTo>
                <a:lnTo>
                  <a:pt x="549" y="391"/>
                </a:lnTo>
                <a:lnTo>
                  <a:pt x="536" y="393"/>
                </a:lnTo>
                <a:lnTo>
                  <a:pt x="528" y="396"/>
                </a:lnTo>
                <a:lnTo>
                  <a:pt x="529" y="401"/>
                </a:lnTo>
                <a:lnTo>
                  <a:pt x="527" y="410"/>
                </a:lnTo>
                <a:lnTo>
                  <a:pt x="530" y="414"/>
                </a:lnTo>
                <a:lnTo>
                  <a:pt x="526" y="417"/>
                </a:lnTo>
                <a:lnTo>
                  <a:pt x="520" y="414"/>
                </a:lnTo>
                <a:lnTo>
                  <a:pt x="512" y="417"/>
                </a:lnTo>
                <a:lnTo>
                  <a:pt x="500" y="417"/>
                </a:lnTo>
                <a:lnTo>
                  <a:pt x="489" y="406"/>
                </a:lnTo>
                <a:lnTo>
                  <a:pt x="473" y="408"/>
                </a:lnTo>
                <a:lnTo>
                  <a:pt x="462" y="404"/>
                </a:lnTo>
                <a:lnTo>
                  <a:pt x="450" y="405"/>
                </a:lnTo>
                <a:lnTo>
                  <a:pt x="434" y="410"/>
                </a:lnTo>
                <a:lnTo>
                  <a:pt x="415" y="426"/>
                </a:lnTo>
                <a:lnTo>
                  <a:pt x="395" y="434"/>
                </a:lnTo>
                <a:lnTo>
                  <a:pt x="383" y="444"/>
                </a:lnTo>
                <a:lnTo>
                  <a:pt x="376" y="454"/>
                </a:lnTo>
                <a:lnTo>
                  <a:pt x="373" y="468"/>
                </a:lnTo>
                <a:lnTo>
                  <a:pt x="372" y="478"/>
                </a:lnTo>
                <a:lnTo>
                  <a:pt x="374" y="485"/>
                </a:lnTo>
                <a:lnTo>
                  <a:pt x="366" y="486"/>
                </a:lnTo>
                <a:lnTo>
                  <a:pt x="355" y="481"/>
                </a:lnTo>
                <a:lnTo>
                  <a:pt x="342" y="475"/>
                </a:lnTo>
                <a:lnTo>
                  <a:pt x="340" y="465"/>
                </a:lnTo>
                <a:lnTo>
                  <a:pt x="339" y="450"/>
                </a:lnTo>
                <a:lnTo>
                  <a:pt x="332" y="438"/>
                </a:lnTo>
                <a:lnTo>
                  <a:pt x="328" y="426"/>
                </a:lnTo>
                <a:lnTo>
                  <a:pt x="323" y="412"/>
                </a:lnTo>
                <a:lnTo>
                  <a:pt x="313" y="404"/>
                </a:lnTo>
                <a:lnTo>
                  <a:pt x="299" y="404"/>
                </a:lnTo>
                <a:lnTo>
                  <a:pt x="283" y="421"/>
                </a:lnTo>
                <a:lnTo>
                  <a:pt x="270" y="414"/>
                </a:lnTo>
                <a:lnTo>
                  <a:pt x="262" y="408"/>
                </a:lnTo>
                <a:lnTo>
                  <a:pt x="261" y="397"/>
                </a:lnTo>
                <a:lnTo>
                  <a:pt x="259" y="386"/>
                </a:lnTo>
                <a:lnTo>
                  <a:pt x="251" y="377"/>
                </a:lnTo>
                <a:lnTo>
                  <a:pt x="244" y="370"/>
                </a:lnTo>
                <a:lnTo>
                  <a:pt x="240" y="363"/>
                </a:lnTo>
                <a:lnTo>
                  <a:pt x="209" y="363"/>
                </a:lnTo>
                <a:lnTo>
                  <a:pt x="207" y="371"/>
                </a:lnTo>
                <a:lnTo>
                  <a:pt x="193" y="371"/>
                </a:lnTo>
                <a:lnTo>
                  <a:pt x="158" y="372"/>
                </a:lnTo>
                <a:lnTo>
                  <a:pt x="123" y="357"/>
                </a:lnTo>
                <a:lnTo>
                  <a:pt x="100" y="347"/>
                </a:lnTo>
                <a:lnTo>
                  <a:pt x="102" y="343"/>
                </a:lnTo>
                <a:lnTo>
                  <a:pt x="80" y="345"/>
                </a:lnTo>
                <a:lnTo>
                  <a:pt x="59" y="347"/>
                </a:lnTo>
                <a:lnTo>
                  <a:pt x="60" y="336"/>
                </a:lnTo>
                <a:lnTo>
                  <a:pt x="53" y="324"/>
                </a:lnTo>
                <a:lnTo>
                  <a:pt x="46" y="322"/>
                </a:lnTo>
                <a:lnTo>
                  <a:pt x="46" y="316"/>
                </a:lnTo>
                <a:lnTo>
                  <a:pt x="37" y="315"/>
                </a:lnTo>
                <a:lnTo>
                  <a:pt x="33" y="309"/>
                </a:lnTo>
                <a:lnTo>
                  <a:pt x="18" y="307"/>
                </a:lnTo>
                <a:lnTo>
                  <a:pt x="14" y="304"/>
                </a:lnTo>
                <a:lnTo>
                  <a:pt x="17" y="292"/>
                </a:lnTo>
                <a:lnTo>
                  <a:pt x="8" y="272"/>
                </a:lnTo>
                <a:lnTo>
                  <a:pt x="7" y="243"/>
                </a:lnTo>
                <a:lnTo>
                  <a:pt x="9" y="238"/>
                </a:lnTo>
                <a:lnTo>
                  <a:pt x="5" y="231"/>
                </a:lnTo>
                <a:lnTo>
                  <a:pt x="0" y="214"/>
                </a:lnTo>
                <a:lnTo>
                  <a:pt x="5" y="197"/>
                </a:lnTo>
                <a:lnTo>
                  <a:pt x="2" y="186"/>
                </a:lnTo>
                <a:lnTo>
                  <a:pt x="14" y="169"/>
                </a:lnTo>
                <a:lnTo>
                  <a:pt x="23" y="151"/>
                </a:lnTo>
                <a:lnTo>
                  <a:pt x="26" y="135"/>
                </a:lnTo>
                <a:lnTo>
                  <a:pt x="43" y="116"/>
                </a:lnTo>
                <a:lnTo>
                  <a:pt x="56" y="98"/>
                </a:lnTo>
                <a:lnTo>
                  <a:pt x="69" y="79"/>
                </a:lnTo>
                <a:lnTo>
                  <a:pt x="82" y="52"/>
                </a:lnTo>
                <a:lnTo>
                  <a:pt x="88" y="34"/>
                </a:lnTo>
                <a:lnTo>
                  <a:pt x="89" y="25"/>
                </a:lnTo>
                <a:lnTo>
                  <a:pt x="94" y="21"/>
                </a:lnTo>
                <a:lnTo>
                  <a:pt x="113" y="28"/>
                </a:lnTo>
                <a:lnTo>
                  <a:pt x="109" y="47"/>
                </a:lnTo>
                <a:lnTo>
                  <a:pt x="117" y="41"/>
                </a:lnTo>
                <a:lnTo>
                  <a:pt x="124" y="25"/>
                </a:lnTo>
                <a:lnTo>
                  <a:pt x="130" y="8"/>
                </a:lnTo>
                <a:lnTo>
                  <a:pt x="175" y="8"/>
                </a:lnTo>
                <a:lnTo>
                  <a:pt x="223" y="8"/>
                </a:lnTo>
                <a:lnTo>
                  <a:pt x="239" y="8"/>
                </a:lnTo>
                <a:lnTo>
                  <a:pt x="288" y="8"/>
                </a:lnTo>
                <a:lnTo>
                  <a:pt x="335" y="8"/>
                </a:lnTo>
                <a:lnTo>
                  <a:pt x="384" y="8"/>
                </a:lnTo>
                <a:lnTo>
                  <a:pt x="432" y="8"/>
                </a:lnTo>
                <a:lnTo>
                  <a:pt x="487" y="8"/>
                </a:lnTo>
                <a:lnTo>
                  <a:pt x="541" y="8"/>
                </a:lnTo>
                <a:lnTo>
                  <a:pt x="575" y="8"/>
                </a:lnTo>
                <a:lnTo>
                  <a:pt x="579" y="0"/>
                </a:lnTo>
                <a:lnTo>
                  <a:pt x="58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211">
            <a:extLst>
              <a:ext uri="{FF2B5EF4-FFF2-40B4-BE49-F238E27FC236}">
                <a16:creationId xmlns:a16="http://schemas.microsoft.com/office/drawing/2014/main" id="{7837CDC5-EEE5-42DD-A873-8999B0C18F68}"/>
              </a:ext>
            </a:extLst>
          </p:cNvPr>
          <p:cNvSpPr>
            <a:spLocks/>
          </p:cNvSpPr>
          <p:nvPr/>
        </p:nvSpPr>
        <p:spPr bwMode="auto">
          <a:xfrm>
            <a:off x="9535621" y="3513715"/>
            <a:ext cx="380052" cy="212094"/>
          </a:xfrm>
          <a:custGeom>
            <a:avLst/>
            <a:gdLst>
              <a:gd name="T0" fmla="*/ 218 w 310"/>
              <a:gd name="T1" fmla="*/ 169 h 173"/>
              <a:gd name="T2" fmla="*/ 215 w 310"/>
              <a:gd name="T3" fmla="*/ 156 h 173"/>
              <a:gd name="T4" fmla="*/ 190 w 310"/>
              <a:gd name="T5" fmla="*/ 147 h 173"/>
              <a:gd name="T6" fmla="*/ 170 w 310"/>
              <a:gd name="T7" fmla="*/ 137 h 173"/>
              <a:gd name="T8" fmla="*/ 157 w 310"/>
              <a:gd name="T9" fmla="*/ 127 h 173"/>
              <a:gd name="T10" fmla="*/ 134 w 310"/>
              <a:gd name="T11" fmla="*/ 113 h 173"/>
              <a:gd name="T12" fmla="*/ 120 w 310"/>
              <a:gd name="T13" fmla="*/ 92 h 173"/>
              <a:gd name="T14" fmla="*/ 114 w 310"/>
              <a:gd name="T15" fmla="*/ 88 h 173"/>
              <a:gd name="T16" fmla="*/ 96 w 310"/>
              <a:gd name="T17" fmla="*/ 89 h 173"/>
              <a:gd name="T18" fmla="*/ 88 w 310"/>
              <a:gd name="T19" fmla="*/ 85 h 173"/>
              <a:gd name="T20" fmla="*/ 82 w 310"/>
              <a:gd name="T21" fmla="*/ 69 h 173"/>
              <a:gd name="T22" fmla="*/ 57 w 310"/>
              <a:gd name="T23" fmla="*/ 58 h 173"/>
              <a:gd name="T24" fmla="*/ 46 w 310"/>
              <a:gd name="T25" fmla="*/ 70 h 173"/>
              <a:gd name="T26" fmla="*/ 33 w 310"/>
              <a:gd name="T27" fmla="*/ 77 h 173"/>
              <a:gd name="T28" fmla="*/ 39 w 310"/>
              <a:gd name="T29" fmla="*/ 87 h 173"/>
              <a:gd name="T30" fmla="*/ 20 w 310"/>
              <a:gd name="T31" fmla="*/ 87 h 173"/>
              <a:gd name="T32" fmla="*/ 0 w 310"/>
              <a:gd name="T33" fmla="*/ 12 h 173"/>
              <a:gd name="T34" fmla="*/ 39 w 310"/>
              <a:gd name="T35" fmla="*/ 0 h 173"/>
              <a:gd name="T36" fmla="*/ 43 w 310"/>
              <a:gd name="T37" fmla="*/ 2 h 173"/>
              <a:gd name="T38" fmla="*/ 73 w 310"/>
              <a:gd name="T39" fmla="*/ 16 h 173"/>
              <a:gd name="T40" fmla="*/ 88 w 310"/>
              <a:gd name="T41" fmla="*/ 24 h 173"/>
              <a:gd name="T42" fmla="*/ 109 w 310"/>
              <a:gd name="T43" fmla="*/ 42 h 173"/>
              <a:gd name="T44" fmla="*/ 128 w 310"/>
              <a:gd name="T45" fmla="*/ 39 h 173"/>
              <a:gd name="T46" fmla="*/ 156 w 310"/>
              <a:gd name="T47" fmla="*/ 38 h 173"/>
              <a:gd name="T48" fmla="*/ 180 w 310"/>
              <a:gd name="T49" fmla="*/ 53 h 173"/>
              <a:gd name="T50" fmla="*/ 185 w 310"/>
              <a:gd name="T51" fmla="*/ 73 h 173"/>
              <a:gd name="T52" fmla="*/ 193 w 310"/>
              <a:gd name="T53" fmla="*/ 74 h 173"/>
              <a:gd name="T54" fmla="*/ 201 w 310"/>
              <a:gd name="T55" fmla="*/ 90 h 173"/>
              <a:gd name="T56" fmla="*/ 223 w 310"/>
              <a:gd name="T57" fmla="*/ 91 h 173"/>
              <a:gd name="T58" fmla="*/ 230 w 310"/>
              <a:gd name="T59" fmla="*/ 101 h 173"/>
              <a:gd name="T60" fmla="*/ 236 w 310"/>
              <a:gd name="T61" fmla="*/ 101 h 173"/>
              <a:gd name="T62" fmla="*/ 240 w 310"/>
              <a:gd name="T63" fmla="*/ 86 h 173"/>
              <a:gd name="T64" fmla="*/ 257 w 310"/>
              <a:gd name="T65" fmla="*/ 72 h 173"/>
              <a:gd name="T66" fmla="*/ 266 w 310"/>
              <a:gd name="T67" fmla="*/ 68 h 173"/>
              <a:gd name="T68" fmla="*/ 271 w 310"/>
              <a:gd name="T69" fmla="*/ 70 h 173"/>
              <a:gd name="T70" fmla="*/ 261 w 310"/>
              <a:gd name="T71" fmla="*/ 83 h 173"/>
              <a:gd name="T72" fmla="*/ 276 w 310"/>
              <a:gd name="T73" fmla="*/ 91 h 173"/>
              <a:gd name="T74" fmla="*/ 286 w 310"/>
              <a:gd name="T75" fmla="*/ 86 h 173"/>
              <a:gd name="T76" fmla="*/ 310 w 310"/>
              <a:gd name="T77" fmla="*/ 96 h 173"/>
              <a:gd name="T78" fmla="*/ 292 w 310"/>
              <a:gd name="T79" fmla="*/ 111 h 173"/>
              <a:gd name="T80" fmla="*/ 279 w 310"/>
              <a:gd name="T81" fmla="*/ 109 h 173"/>
              <a:gd name="T82" fmla="*/ 272 w 310"/>
              <a:gd name="T83" fmla="*/ 110 h 173"/>
              <a:gd name="T84" fmla="*/ 268 w 310"/>
              <a:gd name="T85" fmla="*/ 104 h 173"/>
              <a:gd name="T86" fmla="*/ 269 w 310"/>
              <a:gd name="T87" fmla="*/ 94 h 173"/>
              <a:gd name="T88" fmla="*/ 248 w 310"/>
              <a:gd name="T89" fmla="*/ 99 h 173"/>
              <a:gd name="T90" fmla="*/ 246 w 310"/>
              <a:gd name="T91" fmla="*/ 113 h 173"/>
              <a:gd name="T92" fmla="*/ 241 w 310"/>
              <a:gd name="T93" fmla="*/ 124 h 173"/>
              <a:gd name="T94" fmla="*/ 227 w 310"/>
              <a:gd name="T95" fmla="*/ 123 h 173"/>
              <a:gd name="T96" fmla="*/ 225 w 310"/>
              <a:gd name="T97" fmla="*/ 132 h 173"/>
              <a:gd name="T98" fmla="*/ 238 w 310"/>
              <a:gd name="T99" fmla="*/ 137 h 173"/>
              <a:gd name="T100" fmla="*/ 246 w 310"/>
              <a:gd name="T101" fmla="*/ 152 h 173"/>
              <a:gd name="T102" fmla="*/ 241 w 310"/>
              <a:gd name="T103" fmla="*/ 173 h 173"/>
              <a:gd name="T104" fmla="*/ 228 w 310"/>
              <a:gd name="T105" fmla="*/ 169 h 173"/>
              <a:gd name="T106" fmla="*/ 218 w 310"/>
              <a:gd name="T107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10" h="173">
                <a:moveTo>
                  <a:pt x="218" y="169"/>
                </a:moveTo>
                <a:lnTo>
                  <a:pt x="215" y="156"/>
                </a:lnTo>
                <a:lnTo>
                  <a:pt x="190" y="147"/>
                </a:lnTo>
                <a:lnTo>
                  <a:pt x="170" y="137"/>
                </a:lnTo>
                <a:lnTo>
                  <a:pt x="157" y="127"/>
                </a:lnTo>
                <a:lnTo>
                  <a:pt x="134" y="113"/>
                </a:lnTo>
                <a:lnTo>
                  <a:pt x="120" y="92"/>
                </a:lnTo>
                <a:lnTo>
                  <a:pt x="114" y="88"/>
                </a:lnTo>
                <a:lnTo>
                  <a:pt x="96" y="89"/>
                </a:lnTo>
                <a:lnTo>
                  <a:pt x="88" y="85"/>
                </a:lnTo>
                <a:lnTo>
                  <a:pt x="82" y="69"/>
                </a:lnTo>
                <a:lnTo>
                  <a:pt x="57" y="58"/>
                </a:lnTo>
                <a:lnTo>
                  <a:pt x="46" y="70"/>
                </a:lnTo>
                <a:lnTo>
                  <a:pt x="33" y="77"/>
                </a:lnTo>
                <a:lnTo>
                  <a:pt x="39" y="87"/>
                </a:lnTo>
                <a:lnTo>
                  <a:pt x="20" y="87"/>
                </a:lnTo>
                <a:lnTo>
                  <a:pt x="0" y="12"/>
                </a:lnTo>
                <a:lnTo>
                  <a:pt x="39" y="0"/>
                </a:lnTo>
                <a:lnTo>
                  <a:pt x="43" y="2"/>
                </a:lnTo>
                <a:lnTo>
                  <a:pt x="73" y="16"/>
                </a:lnTo>
                <a:lnTo>
                  <a:pt x="88" y="24"/>
                </a:lnTo>
                <a:lnTo>
                  <a:pt x="109" y="42"/>
                </a:lnTo>
                <a:lnTo>
                  <a:pt x="128" y="39"/>
                </a:lnTo>
                <a:lnTo>
                  <a:pt x="156" y="38"/>
                </a:lnTo>
                <a:lnTo>
                  <a:pt x="180" y="53"/>
                </a:lnTo>
                <a:lnTo>
                  <a:pt x="185" y="73"/>
                </a:lnTo>
                <a:lnTo>
                  <a:pt x="193" y="74"/>
                </a:lnTo>
                <a:lnTo>
                  <a:pt x="201" y="90"/>
                </a:lnTo>
                <a:lnTo>
                  <a:pt x="223" y="91"/>
                </a:lnTo>
                <a:lnTo>
                  <a:pt x="230" y="101"/>
                </a:lnTo>
                <a:lnTo>
                  <a:pt x="236" y="101"/>
                </a:lnTo>
                <a:lnTo>
                  <a:pt x="240" y="86"/>
                </a:lnTo>
                <a:lnTo>
                  <a:pt x="257" y="72"/>
                </a:lnTo>
                <a:lnTo>
                  <a:pt x="266" y="68"/>
                </a:lnTo>
                <a:lnTo>
                  <a:pt x="271" y="70"/>
                </a:lnTo>
                <a:lnTo>
                  <a:pt x="261" y="83"/>
                </a:lnTo>
                <a:lnTo>
                  <a:pt x="276" y="91"/>
                </a:lnTo>
                <a:lnTo>
                  <a:pt x="286" y="86"/>
                </a:lnTo>
                <a:lnTo>
                  <a:pt x="310" y="96"/>
                </a:lnTo>
                <a:lnTo>
                  <a:pt x="292" y="111"/>
                </a:lnTo>
                <a:lnTo>
                  <a:pt x="279" y="109"/>
                </a:lnTo>
                <a:lnTo>
                  <a:pt x="272" y="110"/>
                </a:lnTo>
                <a:lnTo>
                  <a:pt x="268" y="104"/>
                </a:lnTo>
                <a:lnTo>
                  <a:pt x="269" y="94"/>
                </a:lnTo>
                <a:lnTo>
                  <a:pt x="248" y="99"/>
                </a:lnTo>
                <a:lnTo>
                  <a:pt x="246" y="113"/>
                </a:lnTo>
                <a:lnTo>
                  <a:pt x="241" y="124"/>
                </a:lnTo>
                <a:lnTo>
                  <a:pt x="227" y="123"/>
                </a:lnTo>
                <a:lnTo>
                  <a:pt x="225" y="132"/>
                </a:lnTo>
                <a:lnTo>
                  <a:pt x="238" y="137"/>
                </a:lnTo>
                <a:lnTo>
                  <a:pt x="246" y="152"/>
                </a:lnTo>
                <a:lnTo>
                  <a:pt x="241" y="173"/>
                </a:lnTo>
                <a:lnTo>
                  <a:pt x="228" y="169"/>
                </a:lnTo>
                <a:lnTo>
                  <a:pt x="218" y="16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Freeform 212">
            <a:extLst>
              <a:ext uri="{FF2B5EF4-FFF2-40B4-BE49-F238E27FC236}">
                <a16:creationId xmlns:a16="http://schemas.microsoft.com/office/drawing/2014/main" id="{E209EFAF-83C0-455F-83EF-9164A1E6364F}"/>
              </a:ext>
            </a:extLst>
          </p:cNvPr>
          <p:cNvSpPr>
            <a:spLocks/>
          </p:cNvSpPr>
          <p:nvPr/>
        </p:nvSpPr>
        <p:spPr bwMode="auto">
          <a:xfrm>
            <a:off x="6760019" y="4362088"/>
            <a:ext cx="304041" cy="290556"/>
          </a:xfrm>
          <a:custGeom>
            <a:avLst/>
            <a:gdLst>
              <a:gd name="T0" fmla="*/ 39 w 248"/>
              <a:gd name="T1" fmla="*/ 13 h 237"/>
              <a:gd name="T2" fmla="*/ 33 w 248"/>
              <a:gd name="T3" fmla="*/ 24 h 237"/>
              <a:gd name="T4" fmla="*/ 23 w 248"/>
              <a:gd name="T5" fmla="*/ 47 h 237"/>
              <a:gd name="T6" fmla="*/ 38 w 248"/>
              <a:gd name="T7" fmla="*/ 62 h 237"/>
              <a:gd name="T8" fmla="*/ 37 w 248"/>
              <a:gd name="T9" fmla="*/ 40 h 237"/>
              <a:gd name="T10" fmla="*/ 61 w 248"/>
              <a:gd name="T11" fmla="*/ 16 h 237"/>
              <a:gd name="T12" fmla="*/ 65 w 248"/>
              <a:gd name="T13" fmla="*/ 0 h 237"/>
              <a:gd name="T14" fmla="*/ 84 w 248"/>
              <a:gd name="T15" fmla="*/ 15 h 237"/>
              <a:gd name="T16" fmla="*/ 95 w 248"/>
              <a:gd name="T17" fmla="*/ 33 h 237"/>
              <a:gd name="T18" fmla="*/ 131 w 248"/>
              <a:gd name="T19" fmla="*/ 31 h 237"/>
              <a:gd name="T20" fmla="*/ 155 w 248"/>
              <a:gd name="T21" fmla="*/ 43 h 237"/>
              <a:gd name="T22" fmla="*/ 166 w 248"/>
              <a:gd name="T23" fmla="*/ 31 h 237"/>
              <a:gd name="T24" fmla="*/ 211 w 248"/>
              <a:gd name="T25" fmla="*/ 30 h 237"/>
              <a:gd name="T26" fmla="*/ 201 w 248"/>
              <a:gd name="T27" fmla="*/ 46 h 237"/>
              <a:gd name="T28" fmla="*/ 229 w 248"/>
              <a:gd name="T29" fmla="*/ 58 h 237"/>
              <a:gd name="T30" fmla="*/ 241 w 248"/>
              <a:gd name="T31" fmla="*/ 74 h 237"/>
              <a:gd name="T32" fmla="*/ 233 w 248"/>
              <a:gd name="T33" fmla="*/ 91 h 237"/>
              <a:gd name="T34" fmla="*/ 237 w 248"/>
              <a:gd name="T35" fmla="*/ 106 h 237"/>
              <a:gd name="T36" fmla="*/ 221 w 248"/>
              <a:gd name="T37" fmla="*/ 113 h 237"/>
              <a:gd name="T38" fmla="*/ 216 w 248"/>
              <a:gd name="T39" fmla="*/ 129 h 237"/>
              <a:gd name="T40" fmla="*/ 230 w 248"/>
              <a:gd name="T41" fmla="*/ 150 h 237"/>
              <a:gd name="T42" fmla="*/ 202 w 248"/>
              <a:gd name="T43" fmla="*/ 166 h 237"/>
              <a:gd name="T44" fmla="*/ 184 w 248"/>
              <a:gd name="T45" fmla="*/ 174 h 237"/>
              <a:gd name="T46" fmla="*/ 156 w 248"/>
              <a:gd name="T47" fmla="*/ 166 h 237"/>
              <a:gd name="T48" fmla="*/ 160 w 248"/>
              <a:gd name="T49" fmla="*/ 173 h 237"/>
              <a:gd name="T50" fmla="*/ 162 w 248"/>
              <a:gd name="T51" fmla="*/ 201 h 237"/>
              <a:gd name="T52" fmla="*/ 178 w 248"/>
              <a:gd name="T53" fmla="*/ 207 h 237"/>
              <a:gd name="T54" fmla="*/ 163 w 248"/>
              <a:gd name="T55" fmla="*/ 221 h 237"/>
              <a:gd name="T56" fmla="*/ 142 w 248"/>
              <a:gd name="T57" fmla="*/ 230 h 237"/>
              <a:gd name="T58" fmla="*/ 124 w 248"/>
              <a:gd name="T59" fmla="*/ 237 h 237"/>
              <a:gd name="T60" fmla="*/ 108 w 248"/>
              <a:gd name="T61" fmla="*/ 206 h 237"/>
              <a:gd name="T62" fmla="*/ 97 w 248"/>
              <a:gd name="T63" fmla="*/ 194 h 237"/>
              <a:gd name="T64" fmla="*/ 106 w 248"/>
              <a:gd name="T65" fmla="*/ 179 h 237"/>
              <a:gd name="T66" fmla="*/ 97 w 248"/>
              <a:gd name="T67" fmla="*/ 159 h 237"/>
              <a:gd name="T68" fmla="*/ 103 w 248"/>
              <a:gd name="T69" fmla="*/ 137 h 237"/>
              <a:gd name="T70" fmla="*/ 101 w 248"/>
              <a:gd name="T71" fmla="*/ 122 h 237"/>
              <a:gd name="T72" fmla="*/ 77 w 248"/>
              <a:gd name="T73" fmla="*/ 123 h 237"/>
              <a:gd name="T74" fmla="*/ 57 w 248"/>
              <a:gd name="T75" fmla="*/ 108 h 237"/>
              <a:gd name="T76" fmla="*/ 23 w 248"/>
              <a:gd name="T77" fmla="*/ 107 h 237"/>
              <a:gd name="T78" fmla="*/ 14 w 248"/>
              <a:gd name="T79" fmla="*/ 98 h 237"/>
              <a:gd name="T80" fmla="*/ 16 w 248"/>
              <a:gd name="T81" fmla="*/ 86 h 237"/>
              <a:gd name="T82" fmla="*/ 11 w 248"/>
              <a:gd name="T83" fmla="*/ 73 h 237"/>
              <a:gd name="T84" fmla="*/ 0 w 248"/>
              <a:gd name="T85" fmla="*/ 62 h 237"/>
              <a:gd name="T86" fmla="*/ 9 w 248"/>
              <a:gd name="T87" fmla="*/ 35 h 237"/>
              <a:gd name="T88" fmla="*/ 22 w 248"/>
              <a:gd name="T89" fmla="*/ 22 h 237"/>
              <a:gd name="T90" fmla="*/ 40 w 248"/>
              <a:gd name="T91" fmla="*/ 8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8" h="237">
                <a:moveTo>
                  <a:pt x="40" y="8"/>
                </a:moveTo>
                <a:lnTo>
                  <a:pt x="39" y="13"/>
                </a:lnTo>
                <a:lnTo>
                  <a:pt x="28" y="15"/>
                </a:lnTo>
                <a:lnTo>
                  <a:pt x="33" y="24"/>
                </a:lnTo>
                <a:lnTo>
                  <a:pt x="32" y="35"/>
                </a:lnTo>
                <a:lnTo>
                  <a:pt x="23" y="47"/>
                </a:lnTo>
                <a:lnTo>
                  <a:pt x="29" y="64"/>
                </a:lnTo>
                <a:lnTo>
                  <a:pt x="38" y="62"/>
                </a:lnTo>
                <a:lnTo>
                  <a:pt x="42" y="48"/>
                </a:lnTo>
                <a:lnTo>
                  <a:pt x="37" y="40"/>
                </a:lnTo>
                <a:lnTo>
                  <a:pt x="37" y="24"/>
                </a:lnTo>
                <a:lnTo>
                  <a:pt x="61" y="16"/>
                </a:lnTo>
                <a:lnTo>
                  <a:pt x="59" y="6"/>
                </a:lnTo>
                <a:lnTo>
                  <a:pt x="65" y="0"/>
                </a:lnTo>
                <a:lnTo>
                  <a:pt x="71" y="14"/>
                </a:lnTo>
                <a:lnTo>
                  <a:pt x="84" y="15"/>
                </a:lnTo>
                <a:lnTo>
                  <a:pt x="95" y="26"/>
                </a:lnTo>
                <a:lnTo>
                  <a:pt x="95" y="33"/>
                </a:lnTo>
                <a:lnTo>
                  <a:pt x="112" y="33"/>
                </a:lnTo>
                <a:lnTo>
                  <a:pt x="131" y="31"/>
                </a:lnTo>
                <a:lnTo>
                  <a:pt x="141" y="41"/>
                </a:lnTo>
                <a:lnTo>
                  <a:pt x="155" y="43"/>
                </a:lnTo>
                <a:lnTo>
                  <a:pt x="166" y="37"/>
                </a:lnTo>
                <a:lnTo>
                  <a:pt x="166" y="31"/>
                </a:lnTo>
                <a:lnTo>
                  <a:pt x="189" y="30"/>
                </a:lnTo>
                <a:lnTo>
                  <a:pt x="211" y="30"/>
                </a:lnTo>
                <a:lnTo>
                  <a:pt x="195" y="36"/>
                </a:lnTo>
                <a:lnTo>
                  <a:pt x="201" y="46"/>
                </a:lnTo>
                <a:lnTo>
                  <a:pt x="215" y="47"/>
                </a:lnTo>
                <a:lnTo>
                  <a:pt x="229" y="58"/>
                </a:lnTo>
                <a:lnTo>
                  <a:pt x="231" y="74"/>
                </a:lnTo>
                <a:lnTo>
                  <a:pt x="241" y="74"/>
                </a:lnTo>
                <a:lnTo>
                  <a:pt x="248" y="79"/>
                </a:lnTo>
                <a:lnTo>
                  <a:pt x="233" y="91"/>
                </a:lnTo>
                <a:lnTo>
                  <a:pt x="231" y="98"/>
                </a:lnTo>
                <a:lnTo>
                  <a:pt x="237" y="106"/>
                </a:lnTo>
                <a:lnTo>
                  <a:pt x="232" y="110"/>
                </a:lnTo>
                <a:lnTo>
                  <a:pt x="221" y="113"/>
                </a:lnTo>
                <a:lnTo>
                  <a:pt x="221" y="123"/>
                </a:lnTo>
                <a:lnTo>
                  <a:pt x="216" y="129"/>
                </a:lnTo>
                <a:lnTo>
                  <a:pt x="228" y="144"/>
                </a:lnTo>
                <a:lnTo>
                  <a:pt x="230" y="150"/>
                </a:lnTo>
                <a:lnTo>
                  <a:pt x="223" y="158"/>
                </a:lnTo>
                <a:lnTo>
                  <a:pt x="202" y="166"/>
                </a:lnTo>
                <a:lnTo>
                  <a:pt x="189" y="169"/>
                </a:lnTo>
                <a:lnTo>
                  <a:pt x="184" y="174"/>
                </a:lnTo>
                <a:lnTo>
                  <a:pt x="169" y="169"/>
                </a:lnTo>
                <a:lnTo>
                  <a:pt x="156" y="166"/>
                </a:lnTo>
                <a:lnTo>
                  <a:pt x="152" y="168"/>
                </a:lnTo>
                <a:lnTo>
                  <a:pt x="160" y="173"/>
                </a:lnTo>
                <a:lnTo>
                  <a:pt x="159" y="187"/>
                </a:lnTo>
                <a:lnTo>
                  <a:pt x="162" y="201"/>
                </a:lnTo>
                <a:lnTo>
                  <a:pt x="177" y="202"/>
                </a:lnTo>
                <a:lnTo>
                  <a:pt x="178" y="207"/>
                </a:lnTo>
                <a:lnTo>
                  <a:pt x="165" y="213"/>
                </a:lnTo>
                <a:lnTo>
                  <a:pt x="163" y="221"/>
                </a:lnTo>
                <a:lnTo>
                  <a:pt x="155" y="225"/>
                </a:lnTo>
                <a:lnTo>
                  <a:pt x="142" y="230"/>
                </a:lnTo>
                <a:lnTo>
                  <a:pt x="138" y="236"/>
                </a:lnTo>
                <a:lnTo>
                  <a:pt x="124" y="237"/>
                </a:lnTo>
                <a:lnTo>
                  <a:pt x="114" y="226"/>
                </a:lnTo>
                <a:lnTo>
                  <a:pt x="108" y="206"/>
                </a:lnTo>
                <a:lnTo>
                  <a:pt x="103" y="198"/>
                </a:lnTo>
                <a:lnTo>
                  <a:pt x="97" y="194"/>
                </a:lnTo>
                <a:lnTo>
                  <a:pt x="106" y="183"/>
                </a:lnTo>
                <a:lnTo>
                  <a:pt x="106" y="179"/>
                </a:lnTo>
                <a:lnTo>
                  <a:pt x="101" y="173"/>
                </a:lnTo>
                <a:lnTo>
                  <a:pt x="97" y="159"/>
                </a:lnTo>
                <a:lnTo>
                  <a:pt x="99" y="144"/>
                </a:lnTo>
                <a:lnTo>
                  <a:pt x="103" y="137"/>
                </a:lnTo>
                <a:lnTo>
                  <a:pt x="107" y="126"/>
                </a:lnTo>
                <a:lnTo>
                  <a:pt x="101" y="122"/>
                </a:lnTo>
                <a:lnTo>
                  <a:pt x="90" y="125"/>
                </a:lnTo>
                <a:lnTo>
                  <a:pt x="77" y="123"/>
                </a:lnTo>
                <a:lnTo>
                  <a:pt x="69" y="126"/>
                </a:lnTo>
                <a:lnTo>
                  <a:pt x="57" y="108"/>
                </a:lnTo>
                <a:lnTo>
                  <a:pt x="47" y="105"/>
                </a:lnTo>
                <a:lnTo>
                  <a:pt x="23" y="107"/>
                </a:lnTo>
                <a:lnTo>
                  <a:pt x="19" y="100"/>
                </a:lnTo>
                <a:lnTo>
                  <a:pt x="14" y="98"/>
                </a:lnTo>
                <a:lnTo>
                  <a:pt x="14" y="94"/>
                </a:lnTo>
                <a:lnTo>
                  <a:pt x="16" y="86"/>
                </a:lnTo>
                <a:lnTo>
                  <a:pt x="15" y="78"/>
                </a:lnTo>
                <a:lnTo>
                  <a:pt x="11" y="73"/>
                </a:lnTo>
                <a:lnTo>
                  <a:pt x="9" y="64"/>
                </a:lnTo>
                <a:lnTo>
                  <a:pt x="0" y="62"/>
                </a:lnTo>
                <a:lnTo>
                  <a:pt x="6" y="50"/>
                </a:lnTo>
                <a:lnTo>
                  <a:pt x="9" y="35"/>
                </a:lnTo>
                <a:lnTo>
                  <a:pt x="15" y="28"/>
                </a:lnTo>
                <a:lnTo>
                  <a:pt x="22" y="22"/>
                </a:lnTo>
                <a:lnTo>
                  <a:pt x="28" y="11"/>
                </a:lnTo>
                <a:lnTo>
                  <a:pt x="40" y="8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213">
            <a:extLst>
              <a:ext uri="{FF2B5EF4-FFF2-40B4-BE49-F238E27FC236}">
                <a16:creationId xmlns:a16="http://schemas.microsoft.com/office/drawing/2014/main" id="{2656EB17-E06D-4E85-B8C9-1543989922D2}"/>
              </a:ext>
            </a:extLst>
          </p:cNvPr>
          <p:cNvSpPr>
            <a:spLocks/>
          </p:cNvSpPr>
          <p:nvPr/>
        </p:nvSpPr>
        <p:spPr bwMode="auto">
          <a:xfrm>
            <a:off x="10656161" y="4076436"/>
            <a:ext cx="194930" cy="376374"/>
          </a:xfrm>
          <a:custGeom>
            <a:avLst/>
            <a:gdLst>
              <a:gd name="T0" fmla="*/ 109 w 159"/>
              <a:gd name="T1" fmla="*/ 38 h 307"/>
              <a:gd name="T2" fmla="*/ 88 w 159"/>
              <a:gd name="T3" fmla="*/ 55 h 307"/>
              <a:gd name="T4" fmla="*/ 77 w 159"/>
              <a:gd name="T5" fmla="*/ 75 h 307"/>
              <a:gd name="T6" fmla="*/ 75 w 159"/>
              <a:gd name="T7" fmla="*/ 90 h 307"/>
              <a:gd name="T8" fmla="*/ 92 w 159"/>
              <a:gd name="T9" fmla="*/ 111 h 307"/>
              <a:gd name="T10" fmla="*/ 113 w 159"/>
              <a:gd name="T11" fmla="*/ 139 h 307"/>
              <a:gd name="T12" fmla="*/ 131 w 159"/>
              <a:gd name="T13" fmla="*/ 151 h 307"/>
              <a:gd name="T14" fmla="*/ 145 w 159"/>
              <a:gd name="T15" fmla="*/ 168 h 307"/>
              <a:gd name="T16" fmla="*/ 158 w 159"/>
              <a:gd name="T17" fmla="*/ 206 h 307"/>
              <a:gd name="T18" fmla="*/ 159 w 159"/>
              <a:gd name="T19" fmla="*/ 243 h 307"/>
              <a:gd name="T20" fmla="*/ 145 w 159"/>
              <a:gd name="T21" fmla="*/ 257 h 307"/>
              <a:gd name="T22" fmla="*/ 125 w 159"/>
              <a:gd name="T23" fmla="*/ 270 h 307"/>
              <a:gd name="T24" fmla="*/ 112 w 159"/>
              <a:gd name="T25" fmla="*/ 287 h 307"/>
              <a:gd name="T26" fmla="*/ 90 w 159"/>
              <a:gd name="T27" fmla="*/ 307 h 307"/>
              <a:gd name="T28" fmla="*/ 83 w 159"/>
              <a:gd name="T29" fmla="*/ 294 h 307"/>
              <a:gd name="T30" fmla="*/ 87 w 159"/>
              <a:gd name="T31" fmla="*/ 279 h 307"/>
              <a:gd name="T32" fmla="*/ 72 w 159"/>
              <a:gd name="T33" fmla="*/ 268 h 307"/>
              <a:gd name="T34" fmla="*/ 88 w 159"/>
              <a:gd name="T35" fmla="*/ 259 h 307"/>
              <a:gd name="T36" fmla="*/ 107 w 159"/>
              <a:gd name="T37" fmla="*/ 258 h 307"/>
              <a:gd name="T38" fmla="*/ 98 w 159"/>
              <a:gd name="T39" fmla="*/ 245 h 307"/>
              <a:gd name="T40" fmla="*/ 127 w 159"/>
              <a:gd name="T41" fmla="*/ 229 h 307"/>
              <a:gd name="T42" fmla="*/ 126 w 159"/>
              <a:gd name="T43" fmla="*/ 204 h 307"/>
              <a:gd name="T44" fmla="*/ 120 w 159"/>
              <a:gd name="T45" fmla="*/ 190 h 307"/>
              <a:gd name="T46" fmla="*/ 121 w 159"/>
              <a:gd name="T47" fmla="*/ 170 h 307"/>
              <a:gd name="T48" fmla="*/ 115 w 159"/>
              <a:gd name="T49" fmla="*/ 155 h 307"/>
              <a:gd name="T50" fmla="*/ 99 w 159"/>
              <a:gd name="T51" fmla="*/ 141 h 307"/>
              <a:gd name="T52" fmla="*/ 85 w 159"/>
              <a:gd name="T53" fmla="*/ 122 h 307"/>
              <a:gd name="T54" fmla="*/ 66 w 159"/>
              <a:gd name="T55" fmla="*/ 98 h 307"/>
              <a:gd name="T56" fmla="*/ 42 w 159"/>
              <a:gd name="T57" fmla="*/ 85 h 307"/>
              <a:gd name="T58" fmla="*/ 46 w 159"/>
              <a:gd name="T59" fmla="*/ 78 h 307"/>
              <a:gd name="T60" fmla="*/ 57 w 159"/>
              <a:gd name="T61" fmla="*/ 72 h 307"/>
              <a:gd name="T62" fmla="*/ 47 w 159"/>
              <a:gd name="T63" fmla="*/ 54 h 307"/>
              <a:gd name="T64" fmla="*/ 25 w 159"/>
              <a:gd name="T65" fmla="*/ 54 h 307"/>
              <a:gd name="T66" fmla="*/ 13 w 159"/>
              <a:gd name="T67" fmla="*/ 35 h 307"/>
              <a:gd name="T68" fmla="*/ 0 w 159"/>
              <a:gd name="T69" fmla="*/ 19 h 307"/>
              <a:gd name="T70" fmla="*/ 8 w 159"/>
              <a:gd name="T71" fmla="*/ 14 h 307"/>
              <a:gd name="T72" fmla="*/ 23 w 159"/>
              <a:gd name="T73" fmla="*/ 14 h 307"/>
              <a:gd name="T74" fmla="*/ 39 w 159"/>
              <a:gd name="T75" fmla="*/ 11 h 307"/>
              <a:gd name="T76" fmla="*/ 53 w 159"/>
              <a:gd name="T77" fmla="*/ 0 h 307"/>
              <a:gd name="T78" fmla="*/ 63 w 159"/>
              <a:gd name="T79" fmla="*/ 8 h 307"/>
              <a:gd name="T80" fmla="*/ 80 w 159"/>
              <a:gd name="T81" fmla="*/ 12 h 307"/>
              <a:gd name="T82" fmla="*/ 79 w 159"/>
              <a:gd name="T83" fmla="*/ 24 h 307"/>
              <a:gd name="T84" fmla="*/ 90 w 159"/>
              <a:gd name="T85" fmla="*/ 32 h 307"/>
              <a:gd name="T86" fmla="*/ 109 w 159"/>
              <a:gd name="T87" fmla="*/ 3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" h="307">
                <a:moveTo>
                  <a:pt x="109" y="38"/>
                </a:moveTo>
                <a:lnTo>
                  <a:pt x="88" y="55"/>
                </a:lnTo>
                <a:lnTo>
                  <a:pt x="77" y="75"/>
                </a:lnTo>
                <a:lnTo>
                  <a:pt x="75" y="90"/>
                </a:lnTo>
                <a:lnTo>
                  <a:pt x="92" y="111"/>
                </a:lnTo>
                <a:lnTo>
                  <a:pt x="113" y="139"/>
                </a:lnTo>
                <a:lnTo>
                  <a:pt x="131" y="151"/>
                </a:lnTo>
                <a:lnTo>
                  <a:pt x="145" y="168"/>
                </a:lnTo>
                <a:lnTo>
                  <a:pt x="158" y="206"/>
                </a:lnTo>
                <a:lnTo>
                  <a:pt x="159" y="243"/>
                </a:lnTo>
                <a:lnTo>
                  <a:pt x="145" y="257"/>
                </a:lnTo>
                <a:lnTo>
                  <a:pt x="125" y="270"/>
                </a:lnTo>
                <a:lnTo>
                  <a:pt x="112" y="287"/>
                </a:lnTo>
                <a:lnTo>
                  <a:pt x="90" y="307"/>
                </a:lnTo>
                <a:lnTo>
                  <a:pt x="83" y="294"/>
                </a:lnTo>
                <a:lnTo>
                  <a:pt x="87" y="279"/>
                </a:lnTo>
                <a:lnTo>
                  <a:pt x="72" y="268"/>
                </a:lnTo>
                <a:lnTo>
                  <a:pt x="88" y="259"/>
                </a:lnTo>
                <a:lnTo>
                  <a:pt x="107" y="258"/>
                </a:lnTo>
                <a:lnTo>
                  <a:pt x="98" y="245"/>
                </a:lnTo>
                <a:lnTo>
                  <a:pt x="127" y="229"/>
                </a:lnTo>
                <a:lnTo>
                  <a:pt x="126" y="204"/>
                </a:lnTo>
                <a:lnTo>
                  <a:pt x="120" y="190"/>
                </a:lnTo>
                <a:lnTo>
                  <a:pt x="121" y="170"/>
                </a:lnTo>
                <a:lnTo>
                  <a:pt x="115" y="155"/>
                </a:lnTo>
                <a:lnTo>
                  <a:pt x="99" y="141"/>
                </a:lnTo>
                <a:lnTo>
                  <a:pt x="85" y="122"/>
                </a:lnTo>
                <a:lnTo>
                  <a:pt x="66" y="98"/>
                </a:lnTo>
                <a:lnTo>
                  <a:pt x="42" y="85"/>
                </a:lnTo>
                <a:lnTo>
                  <a:pt x="46" y="78"/>
                </a:lnTo>
                <a:lnTo>
                  <a:pt x="57" y="72"/>
                </a:lnTo>
                <a:lnTo>
                  <a:pt x="47" y="54"/>
                </a:lnTo>
                <a:lnTo>
                  <a:pt x="25" y="54"/>
                </a:lnTo>
                <a:lnTo>
                  <a:pt x="13" y="35"/>
                </a:lnTo>
                <a:lnTo>
                  <a:pt x="0" y="19"/>
                </a:lnTo>
                <a:lnTo>
                  <a:pt x="8" y="14"/>
                </a:lnTo>
                <a:lnTo>
                  <a:pt x="23" y="14"/>
                </a:lnTo>
                <a:lnTo>
                  <a:pt x="39" y="11"/>
                </a:lnTo>
                <a:lnTo>
                  <a:pt x="53" y="0"/>
                </a:lnTo>
                <a:lnTo>
                  <a:pt x="63" y="8"/>
                </a:lnTo>
                <a:lnTo>
                  <a:pt x="80" y="12"/>
                </a:lnTo>
                <a:lnTo>
                  <a:pt x="79" y="24"/>
                </a:lnTo>
                <a:lnTo>
                  <a:pt x="90" y="32"/>
                </a:lnTo>
                <a:lnTo>
                  <a:pt x="109" y="38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Freeform 216">
            <a:extLst>
              <a:ext uri="{FF2B5EF4-FFF2-40B4-BE49-F238E27FC236}">
                <a16:creationId xmlns:a16="http://schemas.microsoft.com/office/drawing/2014/main" id="{C16684C5-5D2E-4BD1-A989-B3EBFA2DB366}"/>
              </a:ext>
            </a:extLst>
          </p:cNvPr>
          <p:cNvSpPr>
            <a:spLocks/>
          </p:cNvSpPr>
          <p:nvPr/>
        </p:nvSpPr>
        <p:spPr bwMode="auto">
          <a:xfrm>
            <a:off x="9355403" y="4188000"/>
            <a:ext cx="231710" cy="163055"/>
          </a:xfrm>
          <a:custGeom>
            <a:avLst/>
            <a:gdLst>
              <a:gd name="T0" fmla="*/ 189 w 189"/>
              <a:gd name="T1" fmla="*/ 49 h 133"/>
              <a:gd name="T2" fmla="*/ 177 w 189"/>
              <a:gd name="T3" fmla="*/ 54 h 133"/>
              <a:gd name="T4" fmla="*/ 174 w 189"/>
              <a:gd name="T5" fmla="*/ 63 h 133"/>
              <a:gd name="T6" fmla="*/ 174 w 189"/>
              <a:gd name="T7" fmla="*/ 70 h 133"/>
              <a:gd name="T8" fmla="*/ 156 w 189"/>
              <a:gd name="T9" fmla="*/ 79 h 133"/>
              <a:gd name="T10" fmla="*/ 128 w 189"/>
              <a:gd name="T11" fmla="*/ 89 h 133"/>
              <a:gd name="T12" fmla="*/ 112 w 189"/>
              <a:gd name="T13" fmla="*/ 103 h 133"/>
              <a:gd name="T14" fmla="*/ 104 w 189"/>
              <a:gd name="T15" fmla="*/ 105 h 133"/>
              <a:gd name="T16" fmla="*/ 99 w 189"/>
              <a:gd name="T17" fmla="*/ 103 h 133"/>
              <a:gd name="T18" fmla="*/ 89 w 189"/>
              <a:gd name="T19" fmla="*/ 112 h 133"/>
              <a:gd name="T20" fmla="*/ 77 w 189"/>
              <a:gd name="T21" fmla="*/ 116 h 133"/>
              <a:gd name="T22" fmla="*/ 62 w 189"/>
              <a:gd name="T23" fmla="*/ 117 h 133"/>
              <a:gd name="T24" fmla="*/ 57 w 189"/>
              <a:gd name="T25" fmla="*/ 118 h 133"/>
              <a:gd name="T26" fmla="*/ 53 w 189"/>
              <a:gd name="T27" fmla="*/ 124 h 133"/>
              <a:gd name="T28" fmla="*/ 49 w 189"/>
              <a:gd name="T29" fmla="*/ 125 h 133"/>
              <a:gd name="T30" fmla="*/ 46 w 189"/>
              <a:gd name="T31" fmla="*/ 131 h 133"/>
              <a:gd name="T32" fmla="*/ 37 w 189"/>
              <a:gd name="T33" fmla="*/ 130 h 133"/>
              <a:gd name="T34" fmla="*/ 32 w 189"/>
              <a:gd name="T35" fmla="*/ 133 h 133"/>
              <a:gd name="T36" fmla="*/ 19 w 189"/>
              <a:gd name="T37" fmla="*/ 132 h 133"/>
              <a:gd name="T38" fmla="*/ 14 w 189"/>
              <a:gd name="T39" fmla="*/ 120 h 133"/>
              <a:gd name="T40" fmla="*/ 14 w 189"/>
              <a:gd name="T41" fmla="*/ 108 h 133"/>
              <a:gd name="T42" fmla="*/ 10 w 189"/>
              <a:gd name="T43" fmla="*/ 102 h 133"/>
              <a:gd name="T44" fmla="*/ 6 w 189"/>
              <a:gd name="T45" fmla="*/ 87 h 133"/>
              <a:gd name="T46" fmla="*/ 0 w 189"/>
              <a:gd name="T47" fmla="*/ 78 h 133"/>
              <a:gd name="T48" fmla="*/ 4 w 189"/>
              <a:gd name="T49" fmla="*/ 77 h 133"/>
              <a:gd name="T50" fmla="*/ 2 w 189"/>
              <a:gd name="T51" fmla="*/ 68 h 133"/>
              <a:gd name="T52" fmla="*/ 4 w 189"/>
              <a:gd name="T53" fmla="*/ 64 h 133"/>
              <a:gd name="T54" fmla="*/ 2 w 189"/>
              <a:gd name="T55" fmla="*/ 55 h 133"/>
              <a:gd name="T56" fmla="*/ 10 w 189"/>
              <a:gd name="T57" fmla="*/ 48 h 133"/>
              <a:gd name="T58" fmla="*/ 8 w 189"/>
              <a:gd name="T59" fmla="*/ 39 h 133"/>
              <a:gd name="T60" fmla="*/ 12 w 189"/>
              <a:gd name="T61" fmla="*/ 29 h 133"/>
              <a:gd name="T62" fmla="*/ 20 w 189"/>
              <a:gd name="T63" fmla="*/ 35 h 133"/>
              <a:gd name="T64" fmla="*/ 24 w 189"/>
              <a:gd name="T65" fmla="*/ 33 h 133"/>
              <a:gd name="T66" fmla="*/ 45 w 189"/>
              <a:gd name="T67" fmla="*/ 32 h 133"/>
              <a:gd name="T68" fmla="*/ 49 w 189"/>
              <a:gd name="T69" fmla="*/ 34 h 133"/>
              <a:gd name="T70" fmla="*/ 66 w 189"/>
              <a:gd name="T71" fmla="*/ 36 h 133"/>
              <a:gd name="T72" fmla="*/ 73 w 189"/>
              <a:gd name="T73" fmla="*/ 35 h 133"/>
              <a:gd name="T74" fmla="*/ 78 w 189"/>
              <a:gd name="T75" fmla="*/ 42 h 133"/>
              <a:gd name="T76" fmla="*/ 86 w 189"/>
              <a:gd name="T77" fmla="*/ 39 h 133"/>
              <a:gd name="T78" fmla="*/ 98 w 189"/>
              <a:gd name="T79" fmla="*/ 17 h 133"/>
              <a:gd name="T80" fmla="*/ 114 w 189"/>
              <a:gd name="T81" fmla="*/ 8 h 133"/>
              <a:gd name="T82" fmla="*/ 166 w 189"/>
              <a:gd name="T83" fmla="*/ 0 h 133"/>
              <a:gd name="T84" fmla="*/ 182 w 189"/>
              <a:gd name="T85" fmla="*/ 34 h 133"/>
              <a:gd name="T86" fmla="*/ 189 w 189"/>
              <a:gd name="T87" fmla="*/ 4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9" h="133">
                <a:moveTo>
                  <a:pt x="189" y="49"/>
                </a:moveTo>
                <a:lnTo>
                  <a:pt x="177" y="54"/>
                </a:lnTo>
                <a:lnTo>
                  <a:pt x="174" y="63"/>
                </a:lnTo>
                <a:lnTo>
                  <a:pt x="174" y="70"/>
                </a:lnTo>
                <a:lnTo>
                  <a:pt x="156" y="79"/>
                </a:lnTo>
                <a:lnTo>
                  <a:pt x="128" y="89"/>
                </a:lnTo>
                <a:lnTo>
                  <a:pt x="112" y="103"/>
                </a:lnTo>
                <a:lnTo>
                  <a:pt x="104" y="105"/>
                </a:lnTo>
                <a:lnTo>
                  <a:pt x="99" y="103"/>
                </a:lnTo>
                <a:lnTo>
                  <a:pt x="89" y="112"/>
                </a:lnTo>
                <a:lnTo>
                  <a:pt x="77" y="116"/>
                </a:lnTo>
                <a:lnTo>
                  <a:pt x="62" y="117"/>
                </a:lnTo>
                <a:lnTo>
                  <a:pt x="57" y="118"/>
                </a:lnTo>
                <a:lnTo>
                  <a:pt x="53" y="124"/>
                </a:lnTo>
                <a:lnTo>
                  <a:pt x="49" y="125"/>
                </a:lnTo>
                <a:lnTo>
                  <a:pt x="46" y="131"/>
                </a:lnTo>
                <a:lnTo>
                  <a:pt x="37" y="130"/>
                </a:lnTo>
                <a:lnTo>
                  <a:pt x="32" y="133"/>
                </a:lnTo>
                <a:lnTo>
                  <a:pt x="19" y="132"/>
                </a:lnTo>
                <a:lnTo>
                  <a:pt x="14" y="120"/>
                </a:lnTo>
                <a:lnTo>
                  <a:pt x="14" y="108"/>
                </a:lnTo>
                <a:lnTo>
                  <a:pt x="10" y="102"/>
                </a:lnTo>
                <a:lnTo>
                  <a:pt x="6" y="87"/>
                </a:lnTo>
                <a:lnTo>
                  <a:pt x="0" y="78"/>
                </a:lnTo>
                <a:lnTo>
                  <a:pt x="4" y="77"/>
                </a:lnTo>
                <a:lnTo>
                  <a:pt x="2" y="68"/>
                </a:lnTo>
                <a:lnTo>
                  <a:pt x="4" y="64"/>
                </a:lnTo>
                <a:lnTo>
                  <a:pt x="2" y="55"/>
                </a:lnTo>
                <a:lnTo>
                  <a:pt x="10" y="48"/>
                </a:lnTo>
                <a:lnTo>
                  <a:pt x="8" y="39"/>
                </a:lnTo>
                <a:lnTo>
                  <a:pt x="12" y="29"/>
                </a:lnTo>
                <a:lnTo>
                  <a:pt x="20" y="35"/>
                </a:lnTo>
                <a:lnTo>
                  <a:pt x="24" y="33"/>
                </a:lnTo>
                <a:lnTo>
                  <a:pt x="45" y="32"/>
                </a:lnTo>
                <a:lnTo>
                  <a:pt x="49" y="34"/>
                </a:lnTo>
                <a:lnTo>
                  <a:pt x="66" y="36"/>
                </a:lnTo>
                <a:lnTo>
                  <a:pt x="73" y="35"/>
                </a:lnTo>
                <a:lnTo>
                  <a:pt x="78" y="42"/>
                </a:lnTo>
                <a:lnTo>
                  <a:pt x="86" y="39"/>
                </a:lnTo>
                <a:lnTo>
                  <a:pt x="98" y="17"/>
                </a:lnTo>
                <a:lnTo>
                  <a:pt x="114" y="8"/>
                </a:lnTo>
                <a:lnTo>
                  <a:pt x="166" y="0"/>
                </a:lnTo>
                <a:lnTo>
                  <a:pt x="182" y="34"/>
                </a:lnTo>
                <a:lnTo>
                  <a:pt x="189" y="4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217">
            <a:extLst>
              <a:ext uri="{FF2B5EF4-FFF2-40B4-BE49-F238E27FC236}">
                <a16:creationId xmlns:a16="http://schemas.microsoft.com/office/drawing/2014/main" id="{B8F894DD-6B61-4578-A053-8BC903864F0C}"/>
              </a:ext>
            </a:extLst>
          </p:cNvPr>
          <p:cNvSpPr>
            <a:spLocks/>
          </p:cNvSpPr>
          <p:nvPr/>
        </p:nvSpPr>
        <p:spPr bwMode="auto">
          <a:xfrm>
            <a:off x="8759580" y="5233755"/>
            <a:ext cx="361662" cy="323657"/>
          </a:xfrm>
          <a:custGeom>
            <a:avLst/>
            <a:gdLst>
              <a:gd name="T0" fmla="*/ 264 w 295"/>
              <a:gd name="T1" fmla="*/ 152 h 264"/>
              <a:gd name="T2" fmla="*/ 250 w 295"/>
              <a:gd name="T3" fmla="*/ 173 h 264"/>
              <a:gd name="T4" fmla="*/ 217 w 295"/>
              <a:gd name="T5" fmla="*/ 210 h 264"/>
              <a:gd name="T6" fmla="*/ 190 w 295"/>
              <a:gd name="T7" fmla="*/ 232 h 264"/>
              <a:gd name="T8" fmla="*/ 162 w 295"/>
              <a:gd name="T9" fmla="*/ 241 h 264"/>
              <a:gd name="T10" fmla="*/ 149 w 295"/>
              <a:gd name="T11" fmla="*/ 243 h 264"/>
              <a:gd name="T12" fmla="*/ 121 w 295"/>
              <a:gd name="T13" fmla="*/ 243 h 264"/>
              <a:gd name="T14" fmla="*/ 104 w 295"/>
              <a:gd name="T15" fmla="*/ 245 h 264"/>
              <a:gd name="T16" fmla="*/ 70 w 295"/>
              <a:gd name="T17" fmla="*/ 256 h 264"/>
              <a:gd name="T18" fmla="*/ 51 w 295"/>
              <a:gd name="T19" fmla="*/ 264 h 264"/>
              <a:gd name="T20" fmla="*/ 38 w 295"/>
              <a:gd name="T21" fmla="*/ 257 h 264"/>
              <a:gd name="T22" fmla="*/ 30 w 295"/>
              <a:gd name="T23" fmla="*/ 250 h 264"/>
              <a:gd name="T24" fmla="*/ 29 w 295"/>
              <a:gd name="T25" fmla="*/ 232 h 264"/>
              <a:gd name="T26" fmla="*/ 30 w 295"/>
              <a:gd name="T27" fmla="*/ 215 h 264"/>
              <a:gd name="T28" fmla="*/ 20 w 295"/>
              <a:gd name="T29" fmla="*/ 180 h 264"/>
              <a:gd name="T30" fmla="*/ 12 w 295"/>
              <a:gd name="T31" fmla="*/ 162 h 264"/>
              <a:gd name="T32" fmla="*/ 9 w 295"/>
              <a:gd name="T33" fmla="*/ 125 h 264"/>
              <a:gd name="T34" fmla="*/ 19 w 295"/>
              <a:gd name="T35" fmla="*/ 139 h 264"/>
              <a:gd name="T36" fmla="*/ 38 w 295"/>
              <a:gd name="T37" fmla="*/ 145 h 264"/>
              <a:gd name="T38" fmla="*/ 63 w 295"/>
              <a:gd name="T39" fmla="*/ 133 h 264"/>
              <a:gd name="T40" fmla="*/ 71 w 295"/>
              <a:gd name="T41" fmla="*/ 59 h 264"/>
              <a:gd name="T42" fmla="*/ 79 w 295"/>
              <a:gd name="T43" fmla="*/ 91 h 264"/>
              <a:gd name="T44" fmla="*/ 95 w 295"/>
              <a:gd name="T45" fmla="*/ 97 h 264"/>
              <a:gd name="T46" fmla="*/ 113 w 295"/>
              <a:gd name="T47" fmla="*/ 81 h 264"/>
              <a:gd name="T48" fmla="*/ 127 w 295"/>
              <a:gd name="T49" fmla="*/ 66 h 264"/>
              <a:gd name="T50" fmla="*/ 143 w 295"/>
              <a:gd name="T51" fmla="*/ 75 h 264"/>
              <a:gd name="T52" fmla="*/ 169 w 295"/>
              <a:gd name="T53" fmla="*/ 71 h 264"/>
              <a:gd name="T54" fmla="*/ 175 w 295"/>
              <a:gd name="T55" fmla="*/ 54 h 264"/>
              <a:gd name="T56" fmla="*/ 191 w 295"/>
              <a:gd name="T57" fmla="*/ 45 h 264"/>
              <a:gd name="T58" fmla="*/ 214 w 295"/>
              <a:gd name="T59" fmla="*/ 16 h 264"/>
              <a:gd name="T60" fmla="*/ 248 w 295"/>
              <a:gd name="T61" fmla="*/ 1 h 264"/>
              <a:gd name="T62" fmla="*/ 262 w 295"/>
              <a:gd name="T63" fmla="*/ 2 h 264"/>
              <a:gd name="T64" fmla="*/ 279 w 295"/>
              <a:gd name="T65" fmla="*/ 33 h 264"/>
              <a:gd name="T66" fmla="*/ 278 w 295"/>
              <a:gd name="T67" fmla="*/ 71 h 264"/>
              <a:gd name="T68" fmla="*/ 270 w 295"/>
              <a:gd name="T69" fmla="*/ 74 h 264"/>
              <a:gd name="T70" fmla="*/ 263 w 295"/>
              <a:gd name="T71" fmla="*/ 82 h 264"/>
              <a:gd name="T72" fmla="*/ 257 w 295"/>
              <a:gd name="T73" fmla="*/ 97 h 264"/>
              <a:gd name="T74" fmla="*/ 277 w 295"/>
              <a:gd name="T75" fmla="*/ 106 h 264"/>
              <a:gd name="T76" fmla="*/ 295 w 295"/>
              <a:gd name="T77" fmla="*/ 97 h 264"/>
              <a:gd name="T78" fmla="*/ 286 w 295"/>
              <a:gd name="T79" fmla="*/ 129 h 264"/>
              <a:gd name="T80" fmla="*/ 268 w 295"/>
              <a:gd name="T81" fmla="*/ 149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5" h="264">
                <a:moveTo>
                  <a:pt x="268" y="149"/>
                </a:moveTo>
                <a:lnTo>
                  <a:pt x="264" y="152"/>
                </a:lnTo>
                <a:lnTo>
                  <a:pt x="256" y="163"/>
                </a:lnTo>
                <a:lnTo>
                  <a:pt x="250" y="173"/>
                </a:lnTo>
                <a:lnTo>
                  <a:pt x="239" y="188"/>
                </a:lnTo>
                <a:lnTo>
                  <a:pt x="217" y="210"/>
                </a:lnTo>
                <a:lnTo>
                  <a:pt x="204" y="222"/>
                </a:lnTo>
                <a:lnTo>
                  <a:pt x="190" y="232"/>
                </a:lnTo>
                <a:lnTo>
                  <a:pt x="171" y="240"/>
                </a:lnTo>
                <a:lnTo>
                  <a:pt x="162" y="241"/>
                </a:lnTo>
                <a:lnTo>
                  <a:pt x="159" y="246"/>
                </a:lnTo>
                <a:lnTo>
                  <a:pt x="149" y="243"/>
                </a:lnTo>
                <a:lnTo>
                  <a:pt x="140" y="247"/>
                </a:lnTo>
                <a:lnTo>
                  <a:pt x="121" y="243"/>
                </a:lnTo>
                <a:lnTo>
                  <a:pt x="111" y="246"/>
                </a:lnTo>
                <a:lnTo>
                  <a:pt x="104" y="245"/>
                </a:lnTo>
                <a:lnTo>
                  <a:pt x="85" y="253"/>
                </a:lnTo>
                <a:lnTo>
                  <a:pt x="70" y="256"/>
                </a:lnTo>
                <a:lnTo>
                  <a:pt x="59" y="264"/>
                </a:lnTo>
                <a:lnTo>
                  <a:pt x="51" y="264"/>
                </a:lnTo>
                <a:lnTo>
                  <a:pt x="44" y="257"/>
                </a:lnTo>
                <a:lnTo>
                  <a:pt x="38" y="257"/>
                </a:lnTo>
                <a:lnTo>
                  <a:pt x="31" y="247"/>
                </a:lnTo>
                <a:lnTo>
                  <a:pt x="30" y="250"/>
                </a:lnTo>
                <a:lnTo>
                  <a:pt x="28" y="245"/>
                </a:lnTo>
                <a:lnTo>
                  <a:pt x="29" y="232"/>
                </a:lnTo>
                <a:lnTo>
                  <a:pt x="24" y="219"/>
                </a:lnTo>
                <a:lnTo>
                  <a:pt x="30" y="215"/>
                </a:lnTo>
                <a:lnTo>
                  <a:pt x="30" y="199"/>
                </a:lnTo>
                <a:lnTo>
                  <a:pt x="20" y="180"/>
                </a:lnTo>
                <a:lnTo>
                  <a:pt x="12" y="162"/>
                </a:lnTo>
                <a:lnTo>
                  <a:pt x="12" y="162"/>
                </a:lnTo>
                <a:lnTo>
                  <a:pt x="0" y="135"/>
                </a:lnTo>
                <a:lnTo>
                  <a:pt x="9" y="125"/>
                </a:lnTo>
                <a:lnTo>
                  <a:pt x="16" y="131"/>
                </a:lnTo>
                <a:lnTo>
                  <a:pt x="19" y="139"/>
                </a:lnTo>
                <a:lnTo>
                  <a:pt x="27" y="141"/>
                </a:lnTo>
                <a:lnTo>
                  <a:pt x="38" y="145"/>
                </a:lnTo>
                <a:lnTo>
                  <a:pt x="47" y="143"/>
                </a:lnTo>
                <a:lnTo>
                  <a:pt x="63" y="133"/>
                </a:lnTo>
                <a:lnTo>
                  <a:pt x="67" y="56"/>
                </a:lnTo>
                <a:lnTo>
                  <a:pt x="71" y="59"/>
                </a:lnTo>
                <a:lnTo>
                  <a:pt x="81" y="79"/>
                </a:lnTo>
                <a:lnTo>
                  <a:pt x="79" y="91"/>
                </a:lnTo>
                <a:lnTo>
                  <a:pt x="83" y="99"/>
                </a:lnTo>
                <a:lnTo>
                  <a:pt x="95" y="97"/>
                </a:lnTo>
                <a:lnTo>
                  <a:pt x="105" y="87"/>
                </a:lnTo>
                <a:lnTo>
                  <a:pt x="113" y="81"/>
                </a:lnTo>
                <a:lnTo>
                  <a:pt x="118" y="71"/>
                </a:lnTo>
                <a:lnTo>
                  <a:pt x="127" y="66"/>
                </a:lnTo>
                <a:lnTo>
                  <a:pt x="135" y="69"/>
                </a:lnTo>
                <a:lnTo>
                  <a:pt x="143" y="75"/>
                </a:lnTo>
                <a:lnTo>
                  <a:pt x="157" y="76"/>
                </a:lnTo>
                <a:lnTo>
                  <a:pt x="169" y="71"/>
                </a:lnTo>
                <a:lnTo>
                  <a:pt x="171" y="64"/>
                </a:lnTo>
                <a:lnTo>
                  <a:pt x="175" y="54"/>
                </a:lnTo>
                <a:lnTo>
                  <a:pt x="185" y="53"/>
                </a:lnTo>
                <a:lnTo>
                  <a:pt x="191" y="45"/>
                </a:lnTo>
                <a:lnTo>
                  <a:pt x="197" y="31"/>
                </a:lnTo>
                <a:lnTo>
                  <a:pt x="214" y="16"/>
                </a:lnTo>
                <a:lnTo>
                  <a:pt x="240" y="0"/>
                </a:lnTo>
                <a:lnTo>
                  <a:pt x="248" y="1"/>
                </a:lnTo>
                <a:lnTo>
                  <a:pt x="256" y="4"/>
                </a:lnTo>
                <a:lnTo>
                  <a:pt x="262" y="2"/>
                </a:lnTo>
                <a:lnTo>
                  <a:pt x="272" y="4"/>
                </a:lnTo>
                <a:lnTo>
                  <a:pt x="279" y="33"/>
                </a:lnTo>
                <a:lnTo>
                  <a:pt x="282" y="48"/>
                </a:lnTo>
                <a:lnTo>
                  <a:pt x="278" y="71"/>
                </a:lnTo>
                <a:lnTo>
                  <a:pt x="279" y="78"/>
                </a:lnTo>
                <a:lnTo>
                  <a:pt x="270" y="74"/>
                </a:lnTo>
                <a:lnTo>
                  <a:pt x="265" y="76"/>
                </a:lnTo>
                <a:lnTo>
                  <a:pt x="263" y="82"/>
                </a:lnTo>
                <a:lnTo>
                  <a:pt x="257" y="90"/>
                </a:lnTo>
                <a:lnTo>
                  <a:pt x="257" y="97"/>
                </a:lnTo>
                <a:lnTo>
                  <a:pt x="267" y="108"/>
                </a:lnTo>
                <a:lnTo>
                  <a:pt x="277" y="106"/>
                </a:lnTo>
                <a:lnTo>
                  <a:pt x="281" y="97"/>
                </a:lnTo>
                <a:lnTo>
                  <a:pt x="295" y="97"/>
                </a:lnTo>
                <a:lnTo>
                  <a:pt x="289" y="112"/>
                </a:lnTo>
                <a:lnTo>
                  <a:pt x="286" y="129"/>
                </a:lnTo>
                <a:lnTo>
                  <a:pt x="281" y="139"/>
                </a:lnTo>
                <a:lnTo>
                  <a:pt x="268" y="149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Freeform 218">
            <a:extLst>
              <a:ext uri="{FF2B5EF4-FFF2-40B4-BE49-F238E27FC236}">
                <a16:creationId xmlns:a16="http://schemas.microsoft.com/office/drawing/2014/main" id="{0CE05839-9CE7-41E2-8F0D-554DAEEE19E4}"/>
              </a:ext>
            </a:extLst>
          </p:cNvPr>
          <p:cNvSpPr>
            <a:spLocks/>
          </p:cNvSpPr>
          <p:nvPr/>
        </p:nvSpPr>
        <p:spPr bwMode="auto">
          <a:xfrm>
            <a:off x="8988838" y="5401712"/>
            <a:ext cx="51491" cy="50265"/>
          </a:xfrm>
          <a:custGeom>
            <a:avLst/>
            <a:gdLst>
              <a:gd name="T0" fmla="*/ 36 w 42"/>
              <a:gd name="T1" fmla="*/ 6 h 41"/>
              <a:gd name="T2" fmla="*/ 29 w 42"/>
              <a:gd name="T3" fmla="*/ 0 h 41"/>
              <a:gd name="T4" fmla="*/ 20 w 42"/>
              <a:gd name="T5" fmla="*/ 4 h 41"/>
              <a:gd name="T6" fmla="*/ 10 w 42"/>
              <a:gd name="T7" fmla="*/ 12 h 41"/>
              <a:gd name="T8" fmla="*/ 0 w 42"/>
              <a:gd name="T9" fmla="*/ 25 h 41"/>
              <a:gd name="T10" fmla="*/ 12 w 42"/>
              <a:gd name="T11" fmla="*/ 41 h 41"/>
              <a:gd name="T12" fmla="*/ 18 w 42"/>
              <a:gd name="T13" fmla="*/ 39 h 41"/>
              <a:gd name="T14" fmla="*/ 22 w 42"/>
              <a:gd name="T15" fmla="*/ 32 h 41"/>
              <a:gd name="T16" fmla="*/ 32 w 42"/>
              <a:gd name="T17" fmla="*/ 29 h 41"/>
              <a:gd name="T18" fmla="*/ 36 w 42"/>
              <a:gd name="T19" fmla="*/ 22 h 41"/>
              <a:gd name="T20" fmla="*/ 42 w 42"/>
              <a:gd name="T21" fmla="*/ 12 h 41"/>
              <a:gd name="T22" fmla="*/ 36 w 42"/>
              <a:gd name="T23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41">
                <a:moveTo>
                  <a:pt x="36" y="6"/>
                </a:moveTo>
                <a:lnTo>
                  <a:pt x="29" y="0"/>
                </a:lnTo>
                <a:lnTo>
                  <a:pt x="20" y="4"/>
                </a:lnTo>
                <a:lnTo>
                  <a:pt x="10" y="12"/>
                </a:lnTo>
                <a:lnTo>
                  <a:pt x="0" y="25"/>
                </a:lnTo>
                <a:lnTo>
                  <a:pt x="12" y="41"/>
                </a:lnTo>
                <a:lnTo>
                  <a:pt x="18" y="39"/>
                </a:lnTo>
                <a:lnTo>
                  <a:pt x="22" y="32"/>
                </a:lnTo>
                <a:lnTo>
                  <a:pt x="32" y="29"/>
                </a:lnTo>
                <a:lnTo>
                  <a:pt x="36" y="22"/>
                </a:lnTo>
                <a:lnTo>
                  <a:pt x="42" y="12"/>
                </a:lnTo>
                <a:lnTo>
                  <a:pt x="36" y="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219">
            <a:extLst>
              <a:ext uri="{FF2B5EF4-FFF2-40B4-BE49-F238E27FC236}">
                <a16:creationId xmlns:a16="http://schemas.microsoft.com/office/drawing/2014/main" id="{126A07C2-184E-46CD-92E9-2FA9CE3E65B7}"/>
              </a:ext>
            </a:extLst>
          </p:cNvPr>
          <p:cNvSpPr>
            <a:spLocks/>
          </p:cNvSpPr>
          <p:nvPr/>
        </p:nvSpPr>
        <p:spPr bwMode="auto">
          <a:xfrm>
            <a:off x="8893211" y="4881900"/>
            <a:ext cx="263585" cy="247646"/>
          </a:xfrm>
          <a:custGeom>
            <a:avLst/>
            <a:gdLst>
              <a:gd name="T0" fmla="*/ 202 w 215"/>
              <a:gd name="T1" fmla="*/ 20 h 202"/>
              <a:gd name="T2" fmla="*/ 211 w 215"/>
              <a:gd name="T3" fmla="*/ 30 h 202"/>
              <a:gd name="T4" fmla="*/ 215 w 215"/>
              <a:gd name="T5" fmla="*/ 47 h 202"/>
              <a:gd name="T6" fmla="*/ 211 w 215"/>
              <a:gd name="T7" fmla="*/ 53 h 202"/>
              <a:gd name="T8" fmla="*/ 207 w 215"/>
              <a:gd name="T9" fmla="*/ 70 h 202"/>
              <a:gd name="T10" fmla="*/ 210 w 215"/>
              <a:gd name="T11" fmla="*/ 87 h 202"/>
              <a:gd name="T12" fmla="*/ 204 w 215"/>
              <a:gd name="T13" fmla="*/ 94 h 202"/>
              <a:gd name="T14" fmla="*/ 198 w 215"/>
              <a:gd name="T15" fmla="*/ 113 h 202"/>
              <a:gd name="T16" fmla="*/ 208 w 215"/>
              <a:gd name="T17" fmla="*/ 119 h 202"/>
              <a:gd name="T18" fmla="*/ 152 w 215"/>
              <a:gd name="T19" fmla="*/ 136 h 202"/>
              <a:gd name="T20" fmla="*/ 153 w 215"/>
              <a:gd name="T21" fmla="*/ 151 h 202"/>
              <a:gd name="T22" fmla="*/ 139 w 215"/>
              <a:gd name="T23" fmla="*/ 154 h 202"/>
              <a:gd name="T24" fmla="*/ 128 w 215"/>
              <a:gd name="T25" fmla="*/ 162 h 202"/>
              <a:gd name="T26" fmla="*/ 126 w 215"/>
              <a:gd name="T27" fmla="*/ 169 h 202"/>
              <a:gd name="T28" fmla="*/ 119 w 215"/>
              <a:gd name="T29" fmla="*/ 171 h 202"/>
              <a:gd name="T30" fmla="*/ 103 w 215"/>
              <a:gd name="T31" fmla="*/ 188 h 202"/>
              <a:gd name="T32" fmla="*/ 92 w 215"/>
              <a:gd name="T33" fmla="*/ 201 h 202"/>
              <a:gd name="T34" fmla="*/ 86 w 215"/>
              <a:gd name="T35" fmla="*/ 202 h 202"/>
              <a:gd name="T36" fmla="*/ 80 w 215"/>
              <a:gd name="T37" fmla="*/ 199 h 202"/>
              <a:gd name="T38" fmla="*/ 60 w 215"/>
              <a:gd name="T39" fmla="*/ 197 h 202"/>
              <a:gd name="T40" fmla="*/ 57 w 215"/>
              <a:gd name="T41" fmla="*/ 195 h 202"/>
              <a:gd name="T42" fmla="*/ 57 w 215"/>
              <a:gd name="T43" fmla="*/ 194 h 202"/>
              <a:gd name="T44" fmla="*/ 50 w 215"/>
              <a:gd name="T45" fmla="*/ 189 h 202"/>
              <a:gd name="T46" fmla="*/ 38 w 215"/>
              <a:gd name="T47" fmla="*/ 188 h 202"/>
              <a:gd name="T48" fmla="*/ 23 w 215"/>
              <a:gd name="T49" fmla="*/ 193 h 202"/>
              <a:gd name="T50" fmla="*/ 12 w 215"/>
              <a:gd name="T51" fmla="*/ 180 h 202"/>
              <a:gd name="T52" fmla="*/ 0 w 215"/>
              <a:gd name="T53" fmla="*/ 163 h 202"/>
              <a:gd name="T54" fmla="*/ 2 w 215"/>
              <a:gd name="T55" fmla="*/ 96 h 202"/>
              <a:gd name="T56" fmla="*/ 41 w 215"/>
              <a:gd name="T57" fmla="*/ 97 h 202"/>
              <a:gd name="T58" fmla="*/ 39 w 215"/>
              <a:gd name="T59" fmla="*/ 90 h 202"/>
              <a:gd name="T60" fmla="*/ 42 w 215"/>
              <a:gd name="T61" fmla="*/ 82 h 202"/>
              <a:gd name="T62" fmla="*/ 39 w 215"/>
              <a:gd name="T63" fmla="*/ 72 h 202"/>
              <a:gd name="T64" fmla="*/ 41 w 215"/>
              <a:gd name="T65" fmla="*/ 62 h 202"/>
              <a:gd name="T66" fmla="*/ 40 w 215"/>
              <a:gd name="T67" fmla="*/ 55 h 202"/>
              <a:gd name="T68" fmla="*/ 46 w 215"/>
              <a:gd name="T69" fmla="*/ 56 h 202"/>
              <a:gd name="T70" fmla="*/ 47 w 215"/>
              <a:gd name="T71" fmla="*/ 63 h 202"/>
              <a:gd name="T72" fmla="*/ 55 w 215"/>
              <a:gd name="T73" fmla="*/ 62 h 202"/>
              <a:gd name="T74" fmla="*/ 67 w 215"/>
              <a:gd name="T75" fmla="*/ 64 h 202"/>
              <a:gd name="T76" fmla="*/ 73 w 215"/>
              <a:gd name="T77" fmla="*/ 73 h 202"/>
              <a:gd name="T78" fmla="*/ 87 w 215"/>
              <a:gd name="T79" fmla="*/ 76 h 202"/>
              <a:gd name="T80" fmla="*/ 99 w 215"/>
              <a:gd name="T81" fmla="*/ 70 h 202"/>
              <a:gd name="T82" fmla="*/ 102 w 215"/>
              <a:gd name="T83" fmla="*/ 81 h 202"/>
              <a:gd name="T84" fmla="*/ 116 w 215"/>
              <a:gd name="T85" fmla="*/ 83 h 202"/>
              <a:gd name="T86" fmla="*/ 123 w 215"/>
              <a:gd name="T87" fmla="*/ 92 h 202"/>
              <a:gd name="T88" fmla="*/ 130 w 215"/>
              <a:gd name="T89" fmla="*/ 104 h 202"/>
              <a:gd name="T90" fmla="*/ 144 w 215"/>
              <a:gd name="T91" fmla="*/ 104 h 202"/>
              <a:gd name="T92" fmla="*/ 143 w 215"/>
              <a:gd name="T93" fmla="*/ 82 h 202"/>
              <a:gd name="T94" fmla="*/ 138 w 215"/>
              <a:gd name="T95" fmla="*/ 85 h 202"/>
              <a:gd name="T96" fmla="*/ 126 w 215"/>
              <a:gd name="T97" fmla="*/ 77 h 202"/>
              <a:gd name="T98" fmla="*/ 121 w 215"/>
              <a:gd name="T99" fmla="*/ 73 h 202"/>
              <a:gd name="T100" fmla="*/ 123 w 215"/>
              <a:gd name="T101" fmla="*/ 53 h 202"/>
              <a:gd name="T102" fmla="*/ 127 w 215"/>
              <a:gd name="T103" fmla="*/ 28 h 202"/>
              <a:gd name="T104" fmla="*/ 123 w 215"/>
              <a:gd name="T105" fmla="*/ 19 h 202"/>
              <a:gd name="T106" fmla="*/ 129 w 215"/>
              <a:gd name="T107" fmla="*/ 6 h 202"/>
              <a:gd name="T108" fmla="*/ 134 w 215"/>
              <a:gd name="T109" fmla="*/ 3 h 202"/>
              <a:gd name="T110" fmla="*/ 158 w 215"/>
              <a:gd name="T111" fmla="*/ 0 h 202"/>
              <a:gd name="T112" fmla="*/ 166 w 215"/>
              <a:gd name="T113" fmla="*/ 2 h 202"/>
              <a:gd name="T114" fmla="*/ 173 w 215"/>
              <a:gd name="T115" fmla="*/ 7 h 202"/>
              <a:gd name="T116" fmla="*/ 180 w 215"/>
              <a:gd name="T117" fmla="*/ 11 h 202"/>
              <a:gd name="T118" fmla="*/ 192 w 215"/>
              <a:gd name="T119" fmla="*/ 14 h 202"/>
              <a:gd name="T120" fmla="*/ 202 w 215"/>
              <a:gd name="T121" fmla="*/ 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5" h="202">
                <a:moveTo>
                  <a:pt x="202" y="20"/>
                </a:moveTo>
                <a:lnTo>
                  <a:pt x="211" y="30"/>
                </a:lnTo>
                <a:lnTo>
                  <a:pt x="215" y="47"/>
                </a:lnTo>
                <a:lnTo>
                  <a:pt x="211" y="53"/>
                </a:lnTo>
                <a:lnTo>
                  <a:pt x="207" y="70"/>
                </a:lnTo>
                <a:lnTo>
                  <a:pt x="210" y="87"/>
                </a:lnTo>
                <a:lnTo>
                  <a:pt x="204" y="94"/>
                </a:lnTo>
                <a:lnTo>
                  <a:pt x="198" y="113"/>
                </a:lnTo>
                <a:lnTo>
                  <a:pt x="208" y="119"/>
                </a:lnTo>
                <a:lnTo>
                  <a:pt x="152" y="136"/>
                </a:lnTo>
                <a:lnTo>
                  <a:pt x="153" y="151"/>
                </a:lnTo>
                <a:lnTo>
                  <a:pt x="139" y="154"/>
                </a:lnTo>
                <a:lnTo>
                  <a:pt x="128" y="162"/>
                </a:lnTo>
                <a:lnTo>
                  <a:pt x="126" y="169"/>
                </a:lnTo>
                <a:lnTo>
                  <a:pt x="119" y="171"/>
                </a:lnTo>
                <a:lnTo>
                  <a:pt x="103" y="188"/>
                </a:lnTo>
                <a:lnTo>
                  <a:pt x="92" y="201"/>
                </a:lnTo>
                <a:lnTo>
                  <a:pt x="86" y="202"/>
                </a:lnTo>
                <a:lnTo>
                  <a:pt x="80" y="199"/>
                </a:lnTo>
                <a:lnTo>
                  <a:pt x="60" y="197"/>
                </a:lnTo>
                <a:lnTo>
                  <a:pt x="57" y="195"/>
                </a:lnTo>
                <a:lnTo>
                  <a:pt x="57" y="194"/>
                </a:lnTo>
                <a:lnTo>
                  <a:pt x="50" y="189"/>
                </a:lnTo>
                <a:lnTo>
                  <a:pt x="38" y="188"/>
                </a:lnTo>
                <a:lnTo>
                  <a:pt x="23" y="193"/>
                </a:lnTo>
                <a:lnTo>
                  <a:pt x="12" y="180"/>
                </a:lnTo>
                <a:lnTo>
                  <a:pt x="0" y="163"/>
                </a:lnTo>
                <a:lnTo>
                  <a:pt x="2" y="96"/>
                </a:lnTo>
                <a:lnTo>
                  <a:pt x="41" y="97"/>
                </a:lnTo>
                <a:lnTo>
                  <a:pt x="39" y="90"/>
                </a:lnTo>
                <a:lnTo>
                  <a:pt x="42" y="82"/>
                </a:lnTo>
                <a:lnTo>
                  <a:pt x="39" y="72"/>
                </a:lnTo>
                <a:lnTo>
                  <a:pt x="41" y="62"/>
                </a:lnTo>
                <a:lnTo>
                  <a:pt x="40" y="55"/>
                </a:lnTo>
                <a:lnTo>
                  <a:pt x="46" y="56"/>
                </a:lnTo>
                <a:lnTo>
                  <a:pt x="47" y="63"/>
                </a:lnTo>
                <a:lnTo>
                  <a:pt x="55" y="62"/>
                </a:lnTo>
                <a:lnTo>
                  <a:pt x="67" y="64"/>
                </a:lnTo>
                <a:lnTo>
                  <a:pt x="73" y="73"/>
                </a:lnTo>
                <a:lnTo>
                  <a:pt x="87" y="76"/>
                </a:lnTo>
                <a:lnTo>
                  <a:pt x="99" y="70"/>
                </a:lnTo>
                <a:lnTo>
                  <a:pt x="102" y="81"/>
                </a:lnTo>
                <a:lnTo>
                  <a:pt x="116" y="83"/>
                </a:lnTo>
                <a:lnTo>
                  <a:pt x="123" y="92"/>
                </a:lnTo>
                <a:lnTo>
                  <a:pt x="130" y="104"/>
                </a:lnTo>
                <a:lnTo>
                  <a:pt x="144" y="104"/>
                </a:lnTo>
                <a:lnTo>
                  <a:pt x="143" y="82"/>
                </a:lnTo>
                <a:lnTo>
                  <a:pt x="138" y="85"/>
                </a:lnTo>
                <a:lnTo>
                  <a:pt x="126" y="77"/>
                </a:lnTo>
                <a:lnTo>
                  <a:pt x="121" y="73"/>
                </a:lnTo>
                <a:lnTo>
                  <a:pt x="123" y="53"/>
                </a:lnTo>
                <a:lnTo>
                  <a:pt x="127" y="28"/>
                </a:lnTo>
                <a:lnTo>
                  <a:pt x="123" y="19"/>
                </a:lnTo>
                <a:lnTo>
                  <a:pt x="129" y="6"/>
                </a:lnTo>
                <a:lnTo>
                  <a:pt x="134" y="3"/>
                </a:lnTo>
                <a:lnTo>
                  <a:pt x="158" y="0"/>
                </a:lnTo>
                <a:lnTo>
                  <a:pt x="166" y="2"/>
                </a:lnTo>
                <a:lnTo>
                  <a:pt x="173" y="7"/>
                </a:lnTo>
                <a:lnTo>
                  <a:pt x="180" y="11"/>
                </a:lnTo>
                <a:lnTo>
                  <a:pt x="192" y="14"/>
                </a:lnTo>
                <a:lnTo>
                  <a:pt x="202" y="2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Freeform 220">
            <a:extLst>
              <a:ext uri="{FF2B5EF4-FFF2-40B4-BE49-F238E27FC236}">
                <a16:creationId xmlns:a16="http://schemas.microsoft.com/office/drawing/2014/main" id="{9063F749-3F9E-4DF9-B6BB-DAE15767C424}"/>
              </a:ext>
            </a:extLst>
          </p:cNvPr>
          <p:cNvSpPr>
            <a:spLocks/>
          </p:cNvSpPr>
          <p:nvPr/>
        </p:nvSpPr>
        <p:spPr bwMode="auto">
          <a:xfrm>
            <a:off x="8966770" y="5067022"/>
            <a:ext cx="170411" cy="171636"/>
          </a:xfrm>
          <a:custGeom>
            <a:avLst/>
            <a:gdLst>
              <a:gd name="T0" fmla="*/ 103 w 139"/>
              <a:gd name="T1" fmla="*/ 140 h 140"/>
              <a:gd name="T2" fmla="*/ 93 w 139"/>
              <a:gd name="T3" fmla="*/ 138 h 140"/>
              <a:gd name="T4" fmla="*/ 87 w 139"/>
              <a:gd name="T5" fmla="*/ 140 h 140"/>
              <a:gd name="T6" fmla="*/ 79 w 139"/>
              <a:gd name="T7" fmla="*/ 137 h 140"/>
              <a:gd name="T8" fmla="*/ 71 w 139"/>
              <a:gd name="T9" fmla="*/ 136 h 140"/>
              <a:gd name="T10" fmla="*/ 60 w 139"/>
              <a:gd name="T11" fmla="*/ 127 h 140"/>
              <a:gd name="T12" fmla="*/ 47 w 139"/>
              <a:gd name="T13" fmla="*/ 124 h 140"/>
              <a:gd name="T14" fmla="*/ 42 w 139"/>
              <a:gd name="T15" fmla="*/ 111 h 140"/>
              <a:gd name="T16" fmla="*/ 42 w 139"/>
              <a:gd name="T17" fmla="*/ 103 h 140"/>
              <a:gd name="T18" fmla="*/ 35 w 139"/>
              <a:gd name="T19" fmla="*/ 101 h 140"/>
              <a:gd name="T20" fmla="*/ 15 w 139"/>
              <a:gd name="T21" fmla="*/ 78 h 140"/>
              <a:gd name="T22" fmla="*/ 10 w 139"/>
              <a:gd name="T23" fmla="*/ 66 h 140"/>
              <a:gd name="T24" fmla="*/ 6 w 139"/>
              <a:gd name="T25" fmla="*/ 63 h 140"/>
              <a:gd name="T26" fmla="*/ 0 w 139"/>
              <a:gd name="T27" fmla="*/ 46 h 140"/>
              <a:gd name="T28" fmla="*/ 20 w 139"/>
              <a:gd name="T29" fmla="*/ 48 h 140"/>
              <a:gd name="T30" fmla="*/ 26 w 139"/>
              <a:gd name="T31" fmla="*/ 51 h 140"/>
              <a:gd name="T32" fmla="*/ 32 w 139"/>
              <a:gd name="T33" fmla="*/ 50 h 140"/>
              <a:gd name="T34" fmla="*/ 43 w 139"/>
              <a:gd name="T35" fmla="*/ 37 h 140"/>
              <a:gd name="T36" fmla="*/ 59 w 139"/>
              <a:gd name="T37" fmla="*/ 20 h 140"/>
              <a:gd name="T38" fmla="*/ 66 w 139"/>
              <a:gd name="T39" fmla="*/ 18 h 140"/>
              <a:gd name="T40" fmla="*/ 68 w 139"/>
              <a:gd name="T41" fmla="*/ 11 h 140"/>
              <a:gd name="T42" fmla="*/ 79 w 139"/>
              <a:gd name="T43" fmla="*/ 3 h 140"/>
              <a:gd name="T44" fmla="*/ 93 w 139"/>
              <a:gd name="T45" fmla="*/ 0 h 140"/>
              <a:gd name="T46" fmla="*/ 94 w 139"/>
              <a:gd name="T47" fmla="*/ 7 h 140"/>
              <a:gd name="T48" fmla="*/ 109 w 139"/>
              <a:gd name="T49" fmla="*/ 7 h 140"/>
              <a:gd name="T50" fmla="*/ 117 w 139"/>
              <a:gd name="T51" fmla="*/ 11 h 140"/>
              <a:gd name="T52" fmla="*/ 121 w 139"/>
              <a:gd name="T53" fmla="*/ 16 h 140"/>
              <a:gd name="T54" fmla="*/ 130 w 139"/>
              <a:gd name="T55" fmla="*/ 18 h 140"/>
              <a:gd name="T56" fmla="*/ 139 w 139"/>
              <a:gd name="T57" fmla="*/ 25 h 140"/>
              <a:gd name="T58" fmla="*/ 138 w 139"/>
              <a:gd name="T59" fmla="*/ 51 h 140"/>
              <a:gd name="T60" fmla="*/ 133 w 139"/>
              <a:gd name="T61" fmla="*/ 65 h 140"/>
              <a:gd name="T62" fmla="*/ 132 w 139"/>
              <a:gd name="T63" fmla="*/ 81 h 140"/>
              <a:gd name="T64" fmla="*/ 134 w 139"/>
              <a:gd name="T65" fmla="*/ 87 h 140"/>
              <a:gd name="T66" fmla="*/ 131 w 139"/>
              <a:gd name="T67" fmla="*/ 99 h 140"/>
              <a:gd name="T68" fmla="*/ 129 w 139"/>
              <a:gd name="T69" fmla="*/ 101 h 140"/>
              <a:gd name="T70" fmla="*/ 123 w 139"/>
              <a:gd name="T71" fmla="*/ 116 h 140"/>
              <a:gd name="T72" fmla="*/ 103 w 139"/>
              <a:gd name="T7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40">
                <a:moveTo>
                  <a:pt x="103" y="140"/>
                </a:moveTo>
                <a:lnTo>
                  <a:pt x="93" y="138"/>
                </a:lnTo>
                <a:lnTo>
                  <a:pt x="87" y="140"/>
                </a:lnTo>
                <a:lnTo>
                  <a:pt x="79" y="137"/>
                </a:lnTo>
                <a:lnTo>
                  <a:pt x="71" y="136"/>
                </a:lnTo>
                <a:lnTo>
                  <a:pt x="60" y="127"/>
                </a:lnTo>
                <a:lnTo>
                  <a:pt x="47" y="124"/>
                </a:lnTo>
                <a:lnTo>
                  <a:pt x="42" y="111"/>
                </a:lnTo>
                <a:lnTo>
                  <a:pt x="42" y="103"/>
                </a:lnTo>
                <a:lnTo>
                  <a:pt x="35" y="101"/>
                </a:lnTo>
                <a:lnTo>
                  <a:pt x="15" y="78"/>
                </a:lnTo>
                <a:lnTo>
                  <a:pt x="10" y="66"/>
                </a:lnTo>
                <a:lnTo>
                  <a:pt x="6" y="63"/>
                </a:lnTo>
                <a:lnTo>
                  <a:pt x="0" y="46"/>
                </a:lnTo>
                <a:lnTo>
                  <a:pt x="20" y="48"/>
                </a:lnTo>
                <a:lnTo>
                  <a:pt x="26" y="51"/>
                </a:lnTo>
                <a:lnTo>
                  <a:pt x="32" y="50"/>
                </a:lnTo>
                <a:lnTo>
                  <a:pt x="43" y="37"/>
                </a:lnTo>
                <a:lnTo>
                  <a:pt x="59" y="20"/>
                </a:lnTo>
                <a:lnTo>
                  <a:pt x="66" y="18"/>
                </a:lnTo>
                <a:lnTo>
                  <a:pt x="68" y="11"/>
                </a:lnTo>
                <a:lnTo>
                  <a:pt x="79" y="3"/>
                </a:lnTo>
                <a:lnTo>
                  <a:pt x="93" y="0"/>
                </a:lnTo>
                <a:lnTo>
                  <a:pt x="94" y="7"/>
                </a:lnTo>
                <a:lnTo>
                  <a:pt x="109" y="7"/>
                </a:lnTo>
                <a:lnTo>
                  <a:pt x="117" y="11"/>
                </a:lnTo>
                <a:lnTo>
                  <a:pt x="121" y="16"/>
                </a:lnTo>
                <a:lnTo>
                  <a:pt x="130" y="18"/>
                </a:lnTo>
                <a:lnTo>
                  <a:pt x="139" y="25"/>
                </a:lnTo>
                <a:lnTo>
                  <a:pt x="138" y="51"/>
                </a:lnTo>
                <a:lnTo>
                  <a:pt x="133" y="65"/>
                </a:lnTo>
                <a:lnTo>
                  <a:pt x="132" y="81"/>
                </a:lnTo>
                <a:lnTo>
                  <a:pt x="134" y="87"/>
                </a:lnTo>
                <a:lnTo>
                  <a:pt x="131" y="99"/>
                </a:lnTo>
                <a:lnTo>
                  <a:pt x="129" y="101"/>
                </a:lnTo>
                <a:lnTo>
                  <a:pt x="123" y="116"/>
                </a:lnTo>
                <a:lnTo>
                  <a:pt x="103" y="140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221">
            <a:extLst>
              <a:ext uri="{FF2B5EF4-FFF2-40B4-BE49-F238E27FC236}">
                <a16:creationId xmlns:a16="http://schemas.microsoft.com/office/drawing/2014/main" id="{B06C9723-C07B-4D42-A697-B5141D982621}"/>
              </a:ext>
            </a:extLst>
          </p:cNvPr>
          <p:cNvSpPr>
            <a:spLocks/>
          </p:cNvSpPr>
          <p:nvPr/>
        </p:nvSpPr>
        <p:spPr bwMode="auto">
          <a:xfrm>
            <a:off x="8872370" y="2784260"/>
            <a:ext cx="2691011" cy="841017"/>
          </a:xfrm>
          <a:custGeom>
            <a:avLst/>
            <a:gdLst>
              <a:gd name="T0" fmla="*/ 751 w 2195"/>
              <a:gd name="T1" fmla="*/ 25 h 686"/>
              <a:gd name="T2" fmla="*/ 649 w 2195"/>
              <a:gd name="T3" fmla="*/ 59 h 686"/>
              <a:gd name="T4" fmla="*/ 594 w 2195"/>
              <a:gd name="T5" fmla="*/ 101 h 686"/>
              <a:gd name="T6" fmla="*/ 603 w 2195"/>
              <a:gd name="T7" fmla="*/ 140 h 686"/>
              <a:gd name="T8" fmla="*/ 600 w 2195"/>
              <a:gd name="T9" fmla="*/ 189 h 686"/>
              <a:gd name="T10" fmla="*/ 541 w 2195"/>
              <a:gd name="T11" fmla="*/ 77 h 686"/>
              <a:gd name="T12" fmla="*/ 524 w 2195"/>
              <a:gd name="T13" fmla="*/ 135 h 686"/>
              <a:gd name="T14" fmla="*/ 434 w 2195"/>
              <a:gd name="T15" fmla="*/ 142 h 686"/>
              <a:gd name="T16" fmla="*/ 337 w 2195"/>
              <a:gd name="T17" fmla="*/ 143 h 686"/>
              <a:gd name="T18" fmla="*/ 241 w 2195"/>
              <a:gd name="T19" fmla="*/ 154 h 686"/>
              <a:gd name="T20" fmla="*/ 172 w 2195"/>
              <a:gd name="T21" fmla="*/ 204 h 686"/>
              <a:gd name="T22" fmla="*/ 111 w 2195"/>
              <a:gd name="T23" fmla="*/ 223 h 686"/>
              <a:gd name="T24" fmla="*/ 177 w 2195"/>
              <a:gd name="T25" fmla="*/ 168 h 686"/>
              <a:gd name="T26" fmla="*/ 1 w 2195"/>
              <a:gd name="T27" fmla="*/ 152 h 686"/>
              <a:gd name="T28" fmla="*/ 67 w 2195"/>
              <a:gd name="T29" fmla="*/ 262 h 686"/>
              <a:gd name="T30" fmla="*/ 30 w 2195"/>
              <a:gd name="T31" fmla="*/ 356 h 686"/>
              <a:gd name="T32" fmla="*/ 95 w 2195"/>
              <a:gd name="T33" fmla="*/ 403 h 686"/>
              <a:gd name="T34" fmla="*/ 111 w 2195"/>
              <a:gd name="T35" fmla="*/ 441 h 686"/>
              <a:gd name="T36" fmla="*/ 161 w 2195"/>
              <a:gd name="T37" fmla="*/ 469 h 686"/>
              <a:gd name="T38" fmla="*/ 227 w 2195"/>
              <a:gd name="T39" fmla="*/ 507 h 686"/>
              <a:gd name="T40" fmla="*/ 240 w 2195"/>
              <a:gd name="T41" fmla="*/ 555 h 686"/>
              <a:gd name="T42" fmla="*/ 239 w 2195"/>
              <a:gd name="T43" fmla="*/ 614 h 686"/>
              <a:gd name="T44" fmla="*/ 363 w 2195"/>
              <a:gd name="T45" fmla="*/ 654 h 686"/>
              <a:gd name="T46" fmla="*/ 434 w 2195"/>
              <a:gd name="T47" fmla="*/ 672 h 686"/>
              <a:gd name="T48" fmla="*/ 412 w 2195"/>
              <a:gd name="T49" fmla="*/ 564 h 686"/>
              <a:gd name="T50" fmla="*/ 394 w 2195"/>
              <a:gd name="T51" fmla="*/ 493 h 686"/>
              <a:gd name="T52" fmla="*/ 571 w 2195"/>
              <a:gd name="T53" fmla="*/ 488 h 686"/>
              <a:gd name="T54" fmla="*/ 571 w 2195"/>
              <a:gd name="T55" fmla="*/ 425 h 686"/>
              <a:gd name="T56" fmla="*/ 758 w 2195"/>
              <a:gd name="T57" fmla="*/ 424 h 686"/>
              <a:gd name="T58" fmla="*/ 920 w 2195"/>
              <a:gd name="T59" fmla="*/ 489 h 686"/>
              <a:gd name="T60" fmla="*/ 1027 w 2195"/>
              <a:gd name="T61" fmla="*/ 519 h 686"/>
              <a:gd name="T62" fmla="*/ 1175 w 2195"/>
              <a:gd name="T63" fmla="*/ 510 h 686"/>
              <a:gd name="T64" fmla="*/ 1273 w 2195"/>
              <a:gd name="T65" fmla="*/ 503 h 686"/>
              <a:gd name="T66" fmla="*/ 1408 w 2195"/>
              <a:gd name="T67" fmla="*/ 518 h 686"/>
              <a:gd name="T68" fmla="*/ 1516 w 2195"/>
              <a:gd name="T69" fmla="*/ 493 h 686"/>
              <a:gd name="T70" fmla="*/ 1570 w 2195"/>
              <a:gd name="T71" fmla="*/ 441 h 686"/>
              <a:gd name="T72" fmla="*/ 1742 w 2195"/>
              <a:gd name="T73" fmla="*/ 550 h 686"/>
              <a:gd name="T74" fmla="*/ 1789 w 2195"/>
              <a:gd name="T75" fmla="*/ 600 h 686"/>
              <a:gd name="T76" fmla="*/ 1821 w 2195"/>
              <a:gd name="T77" fmla="*/ 642 h 686"/>
              <a:gd name="T78" fmla="*/ 1879 w 2195"/>
              <a:gd name="T79" fmla="*/ 536 h 686"/>
              <a:gd name="T80" fmla="*/ 1746 w 2195"/>
              <a:gd name="T81" fmla="*/ 425 h 686"/>
              <a:gd name="T82" fmla="*/ 1855 w 2195"/>
              <a:gd name="T83" fmla="*/ 317 h 686"/>
              <a:gd name="T84" fmla="*/ 1972 w 2195"/>
              <a:gd name="T85" fmla="*/ 275 h 686"/>
              <a:gd name="T86" fmla="*/ 1981 w 2195"/>
              <a:gd name="T87" fmla="*/ 358 h 686"/>
              <a:gd name="T88" fmla="*/ 2115 w 2195"/>
              <a:gd name="T89" fmla="*/ 441 h 686"/>
              <a:gd name="T90" fmla="*/ 2041 w 2195"/>
              <a:gd name="T91" fmla="*/ 341 h 686"/>
              <a:gd name="T92" fmla="*/ 2121 w 2195"/>
              <a:gd name="T93" fmla="*/ 301 h 686"/>
              <a:gd name="T94" fmla="*/ 2165 w 2195"/>
              <a:gd name="T95" fmla="*/ 245 h 686"/>
              <a:gd name="T96" fmla="*/ 2127 w 2195"/>
              <a:gd name="T97" fmla="*/ 194 h 686"/>
              <a:gd name="T98" fmla="*/ 2155 w 2195"/>
              <a:gd name="T99" fmla="*/ 143 h 686"/>
              <a:gd name="T100" fmla="*/ 2081 w 2195"/>
              <a:gd name="T101" fmla="*/ 119 h 686"/>
              <a:gd name="T102" fmla="*/ 1867 w 2195"/>
              <a:gd name="T103" fmla="*/ 130 h 686"/>
              <a:gd name="T104" fmla="*/ 1729 w 2195"/>
              <a:gd name="T105" fmla="*/ 128 h 686"/>
              <a:gd name="T106" fmla="*/ 1395 w 2195"/>
              <a:gd name="T107" fmla="*/ 82 h 686"/>
              <a:gd name="T108" fmla="*/ 1301 w 2195"/>
              <a:gd name="T109" fmla="*/ 103 h 686"/>
              <a:gd name="T110" fmla="*/ 1124 w 2195"/>
              <a:gd name="T111" fmla="*/ 71 h 686"/>
              <a:gd name="T112" fmla="*/ 983 w 2195"/>
              <a:gd name="T113" fmla="*/ 54 h 686"/>
              <a:gd name="T114" fmla="*/ 913 w 2195"/>
              <a:gd name="T115" fmla="*/ 1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95" h="686">
                <a:moveTo>
                  <a:pt x="856" y="0"/>
                </a:moveTo>
                <a:lnTo>
                  <a:pt x="836" y="6"/>
                </a:lnTo>
                <a:lnTo>
                  <a:pt x="832" y="12"/>
                </a:lnTo>
                <a:lnTo>
                  <a:pt x="836" y="19"/>
                </a:lnTo>
                <a:lnTo>
                  <a:pt x="813" y="18"/>
                </a:lnTo>
                <a:lnTo>
                  <a:pt x="795" y="27"/>
                </a:lnTo>
                <a:lnTo>
                  <a:pt x="781" y="23"/>
                </a:lnTo>
                <a:lnTo>
                  <a:pt x="751" y="25"/>
                </a:lnTo>
                <a:lnTo>
                  <a:pt x="752" y="29"/>
                </a:lnTo>
                <a:lnTo>
                  <a:pt x="721" y="31"/>
                </a:lnTo>
                <a:lnTo>
                  <a:pt x="705" y="39"/>
                </a:lnTo>
                <a:lnTo>
                  <a:pt x="692" y="39"/>
                </a:lnTo>
                <a:lnTo>
                  <a:pt x="687" y="49"/>
                </a:lnTo>
                <a:lnTo>
                  <a:pt x="705" y="58"/>
                </a:lnTo>
                <a:lnTo>
                  <a:pt x="680" y="60"/>
                </a:lnTo>
                <a:lnTo>
                  <a:pt x="649" y="59"/>
                </a:lnTo>
                <a:lnTo>
                  <a:pt x="630" y="62"/>
                </a:lnTo>
                <a:lnTo>
                  <a:pt x="646" y="80"/>
                </a:lnTo>
                <a:lnTo>
                  <a:pt x="669" y="93"/>
                </a:lnTo>
                <a:lnTo>
                  <a:pt x="637" y="84"/>
                </a:lnTo>
                <a:lnTo>
                  <a:pt x="611" y="85"/>
                </a:lnTo>
                <a:lnTo>
                  <a:pt x="595" y="91"/>
                </a:lnTo>
                <a:lnTo>
                  <a:pt x="610" y="104"/>
                </a:lnTo>
                <a:lnTo>
                  <a:pt x="594" y="101"/>
                </a:lnTo>
                <a:lnTo>
                  <a:pt x="587" y="84"/>
                </a:lnTo>
                <a:lnTo>
                  <a:pt x="573" y="75"/>
                </a:lnTo>
                <a:lnTo>
                  <a:pt x="567" y="76"/>
                </a:lnTo>
                <a:lnTo>
                  <a:pt x="579" y="87"/>
                </a:lnTo>
                <a:lnTo>
                  <a:pt x="564" y="99"/>
                </a:lnTo>
                <a:lnTo>
                  <a:pt x="591" y="112"/>
                </a:lnTo>
                <a:lnTo>
                  <a:pt x="593" y="130"/>
                </a:lnTo>
                <a:lnTo>
                  <a:pt x="603" y="140"/>
                </a:lnTo>
                <a:lnTo>
                  <a:pt x="618" y="141"/>
                </a:lnTo>
                <a:lnTo>
                  <a:pt x="620" y="152"/>
                </a:lnTo>
                <a:lnTo>
                  <a:pt x="635" y="162"/>
                </a:lnTo>
                <a:lnTo>
                  <a:pt x="629" y="171"/>
                </a:lnTo>
                <a:lnTo>
                  <a:pt x="631" y="180"/>
                </a:lnTo>
                <a:lnTo>
                  <a:pt x="619" y="185"/>
                </a:lnTo>
                <a:lnTo>
                  <a:pt x="617" y="191"/>
                </a:lnTo>
                <a:lnTo>
                  <a:pt x="600" y="189"/>
                </a:lnTo>
                <a:lnTo>
                  <a:pt x="611" y="163"/>
                </a:lnTo>
                <a:lnTo>
                  <a:pt x="608" y="151"/>
                </a:lnTo>
                <a:lnTo>
                  <a:pt x="586" y="141"/>
                </a:lnTo>
                <a:lnTo>
                  <a:pt x="573" y="117"/>
                </a:lnTo>
                <a:lnTo>
                  <a:pt x="560" y="105"/>
                </a:lnTo>
                <a:lnTo>
                  <a:pt x="549" y="99"/>
                </a:lnTo>
                <a:lnTo>
                  <a:pt x="551" y="86"/>
                </a:lnTo>
                <a:lnTo>
                  <a:pt x="541" y="77"/>
                </a:lnTo>
                <a:lnTo>
                  <a:pt x="505" y="72"/>
                </a:lnTo>
                <a:lnTo>
                  <a:pt x="498" y="75"/>
                </a:lnTo>
                <a:lnTo>
                  <a:pt x="500" y="91"/>
                </a:lnTo>
                <a:lnTo>
                  <a:pt x="486" y="106"/>
                </a:lnTo>
                <a:lnTo>
                  <a:pt x="490" y="111"/>
                </a:lnTo>
                <a:lnTo>
                  <a:pt x="506" y="124"/>
                </a:lnTo>
                <a:lnTo>
                  <a:pt x="507" y="133"/>
                </a:lnTo>
                <a:lnTo>
                  <a:pt x="524" y="135"/>
                </a:lnTo>
                <a:lnTo>
                  <a:pt x="526" y="138"/>
                </a:lnTo>
                <a:lnTo>
                  <a:pt x="546" y="148"/>
                </a:lnTo>
                <a:lnTo>
                  <a:pt x="543" y="157"/>
                </a:lnTo>
                <a:lnTo>
                  <a:pt x="482" y="137"/>
                </a:lnTo>
                <a:lnTo>
                  <a:pt x="460" y="131"/>
                </a:lnTo>
                <a:lnTo>
                  <a:pt x="418" y="126"/>
                </a:lnTo>
                <a:lnTo>
                  <a:pt x="414" y="132"/>
                </a:lnTo>
                <a:lnTo>
                  <a:pt x="434" y="142"/>
                </a:lnTo>
                <a:lnTo>
                  <a:pt x="425" y="153"/>
                </a:lnTo>
                <a:lnTo>
                  <a:pt x="404" y="143"/>
                </a:lnTo>
                <a:lnTo>
                  <a:pt x="388" y="150"/>
                </a:lnTo>
                <a:lnTo>
                  <a:pt x="363" y="151"/>
                </a:lnTo>
                <a:lnTo>
                  <a:pt x="357" y="157"/>
                </a:lnTo>
                <a:lnTo>
                  <a:pt x="339" y="155"/>
                </a:lnTo>
                <a:lnTo>
                  <a:pt x="347" y="144"/>
                </a:lnTo>
                <a:lnTo>
                  <a:pt x="337" y="143"/>
                </a:lnTo>
                <a:lnTo>
                  <a:pt x="297" y="159"/>
                </a:lnTo>
                <a:lnTo>
                  <a:pt x="272" y="167"/>
                </a:lnTo>
                <a:lnTo>
                  <a:pt x="274" y="178"/>
                </a:lnTo>
                <a:lnTo>
                  <a:pt x="255" y="183"/>
                </a:lnTo>
                <a:lnTo>
                  <a:pt x="241" y="176"/>
                </a:lnTo>
                <a:lnTo>
                  <a:pt x="237" y="166"/>
                </a:lnTo>
                <a:lnTo>
                  <a:pt x="253" y="164"/>
                </a:lnTo>
                <a:lnTo>
                  <a:pt x="241" y="154"/>
                </a:lnTo>
                <a:lnTo>
                  <a:pt x="202" y="148"/>
                </a:lnTo>
                <a:lnTo>
                  <a:pt x="216" y="159"/>
                </a:lnTo>
                <a:lnTo>
                  <a:pt x="214" y="170"/>
                </a:lnTo>
                <a:lnTo>
                  <a:pt x="229" y="181"/>
                </a:lnTo>
                <a:lnTo>
                  <a:pt x="226" y="193"/>
                </a:lnTo>
                <a:lnTo>
                  <a:pt x="210" y="187"/>
                </a:lnTo>
                <a:lnTo>
                  <a:pt x="197" y="186"/>
                </a:lnTo>
                <a:lnTo>
                  <a:pt x="172" y="204"/>
                </a:lnTo>
                <a:lnTo>
                  <a:pt x="186" y="217"/>
                </a:lnTo>
                <a:lnTo>
                  <a:pt x="175" y="222"/>
                </a:lnTo>
                <a:lnTo>
                  <a:pt x="138" y="210"/>
                </a:lnTo>
                <a:lnTo>
                  <a:pt x="131" y="217"/>
                </a:lnTo>
                <a:lnTo>
                  <a:pt x="142" y="225"/>
                </a:lnTo>
                <a:lnTo>
                  <a:pt x="143" y="234"/>
                </a:lnTo>
                <a:lnTo>
                  <a:pt x="130" y="229"/>
                </a:lnTo>
                <a:lnTo>
                  <a:pt x="111" y="223"/>
                </a:lnTo>
                <a:lnTo>
                  <a:pt x="104" y="205"/>
                </a:lnTo>
                <a:lnTo>
                  <a:pt x="101" y="196"/>
                </a:lnTo>
                <a:lnTo>
                  <a:pt x="74" y="183"/>
                </a:lnTo>
                <a:lnTo>
                  <a:pt x="84" y="181"/>
                </a:lnTo>
                <a:lnTo>
                  <a:pt x="149" y="194"/>
                </a:lnTo>
                <a:lnTo>
                  <a:pt x="170" y="190"/>
                </a:lnTo>
                <a:lnTo>
                  <a:pt x="182" y="180"/>
                </a:lnTo>
                <a:lnTo>
                  <a:pt x="177" y="168"/>
                </a:lnTo>
                <a:lnTo>
                  <a:pt x="163" y="160"/>
                </a:lnTo>
                <a:lnTo>
                  <a:pt x="106" y="140"/>
                </a:lnTo>
                <a:lnTo>
                  <a:pt x="68" y="135"/>
                </a:lnTo>
                <a:lnTo>
                  <a:pt x="43" y="125"/>
                </a:lnTo>
                <a:lnTo>
                  <a:pt x="31" y="131"/>
                </a:lnTo>
                <a:lnTo>
                  <a:pt x="10" y="138"/>
                </a:lnTo>
                <a:lnTo>
                  <a:pt x="0" y="140"/>
                </a:lnTo>
                <a:lnTo>
                  <a:pt x="1" y="152"/>
                </a:lnTo>
                <a:lnTo>
                  <a:pt x="25" y="164"/>
                </a:lnTo>
                <a:lnTo>
                  <a:pt x="16" y="177"/>
                </a:lnTo>
                <a:lnTo>
                  <a:pt x="38" y="198"/>
                </a:lnTo>
                <a:lnTo>
                  <a:pt x="32" y="213"/>
                </a:lnTo>
                <a:lnTo>
                  <a:pt x="48" y="228"/>
                </a:lnTo>
                <a:lnTo>
                  <a:pt x="45" y="240"/>
                </a:lnTo>
                <a:lnTo>
                  <a:pt x="70" y="253"/>
                </a:lnTo>
                <a:lnTo>
                  <a:pt x="67" y="262"/>
                </a:lnTo>
                <a:lnTo>
                  <a:pt x="56" y="273"/>
                </a:lnTo>
                <a:lnTo>
                  <a:pt x="30" y="297"/>
                </a:lnTo>
                <a:lnTo>
                  <a:pt x="47" y="306"/>
                </a:lnTo>
                <a:lnTo>
                  <a:pt x="33" y="317"/>
                </a:lnTo>
                <a:lnTo>
                  <a:pt x="36" y="321"/>
                </a:lnTo>
                <a:lnTo>
                  <a:pt x="28" y="332"/>
                </a:lnTo>
                <a:lnTo>
                  <a:pt x="35" y="350"/>
                </a:lnTo>
                <a:lnTo>
                  <a:pt x="30" y="356"/>
                </a:lnTo>
                <a:lnTo>
                  <a:pt x="38" y="361"/>
                </a:lnTo>
                <a:lnTo>
                  <a:pt x="41" y="370"/>
                </a:lnTo>
                <a:lnTo>
                  <a:pt x="48" y="382"/>
                </a:lnTo>
                <a:lnTo>
                  <a:pt x="65" y="386"/>
                </a:lnTo>
                <a:lnTo>
                  <a:pt x="68" y="392"/>
                </a:lnTo>
                <a:lnTo>
                  <a:pt x="76" y="389"/>
                </a:lnTo>
                <a:lnTo>
                  <a:pt x="92" y="394"/>
                </a:lnTo>
                <a:lnTo>
                  <a:pt x="95" y="403"/>
                </a:lnTo>
                <a:lnTo>
                  <a:pt x="93" y="408"/>
                </a:lnTo>
                <a:lnTo>
                  <a:pt x="105" y="422"/>
                </a:lnTo>
                <a:lnTo>
                  <a:pt x="112" y="425"/>
                </a:lnTo>
                <a:lnTo>
                  <a:pt x="112" y="429"/>
                </a:lnTo>
                <a:lnTo>
                  <a:pt x="123" y="432"/>
                </a:lnTo>
                <a:lnTo>
                  <a:pt x="129" y="438"/>
                </a:lnTo>
                <a:lnTo>
                  <a:pt x="123" y="442"/>
                </a:lnTo>
                <a:lnTo>
                  <a:pt x="111" y="441"/>
                </a:lnTo>
                <a:lnTo>
                  <a:pt x="108" y="443"/>
                </a:lnTo>
                <a:lnTo>
                  <a:pt x="113" y="450"/>
                </a:lnTo>
                <a:lnTo>
                  <a:pt x="119" y="463"/>
                </a:lnTo>
                <a:lnTo>
                  <a:pt x="125" y="463"/>
                </a:lnTo>
                <a:lnTo>
                  <a:pt x="128" y="459"/>
                </a:lnTo>
                <a:lnTo>
                  <a:pt x="133" y="460"/>
                </a:lnTo>
                <a:lnTo>
                  <a:pt x="149" y="458"/>
                </a:lnTo>
                <a:lnTo>
                  <a:pt x="161" y="469"/>
                </a:lnTo>
                <a:lnTo>
                  <a:pt x="158" y="474"/>
                </a:lnTo>
                <a:lnTo>
                  <a:pt x="161" y="480"/>
                </a:lnTo>
                <a:lnTo>
                  <a:pt x="174" y="481"/>
                </a:lnTo>
                <a:lnTo>
                  <a:pt x="181" y="489"/>
                </a:lnTo>
                <a:lnTo>
                  <a:pt x="182" y="493"/>
                </a:lnTo>
                <a:lnTo>
                  <a:pt x="203" y="500"/>
                </a:lnTo>
                <a:lnTo>
                  <a:pt x="215" y="497"/>
                </a:lnTo>
                <a:lnTo>
                  <a:pt x="227" y="507"/>
                </a:lnTo>
                <a:lnTo>
                  <a:pt x="236" y="507"/>
                </a:lnTo>
                <a:lnTo>
                  <a:pt x="261" y="513"/>
                </a:lnTo>
                <a:lnTo>
                  <a:pt x="262" y="519"/>
                </a:lnTo>
                <a:lnTo>
                  <a:pt x="258" y="530"/>
                </a:lnTo>
                <a:lnTo>
                  <a:pt x="264" y="541"/>
                </a:lnTo>
                <a:lnTo>
                  <a:pt x="263" y="547"/>
                </a:lnTo>
                <a:lnTo>
                  <a:pt x="248" y="549"/>
                </a:lnTo>
                <a:lnTo>
                  <a:pt x="240" y="555"/>
                </a:lnTo>
                <a:lnTo>
                  <a:pt x="241" y="564"/>
                </a:lnTo>
                <a:lnTo>
                  <a:pt x="255" y="560"/>
                </a:lnTo>
                <a:lnTo>
                  <a:pt x="257" y="565"/>
                </a:lnTo>
                <a:lnTo>
                  <a:pt x="234" y="573"/>
                </a:lnTo>
                <a:lnTo>
                  <a:pt x="245" y="581"/>
                </a:lnTo>
                <a:lnTo>
                  <a:pt x="234" y="598"/>
                </a:lnTo>
                <a:lnTo>
                  <a:pt x="223" y="602"/>
                </a:lnTo>
                <a:lnTo>
                  <a:pt x="239" y="614"/>
                </a:lnTo>
                <a:lnTo>
                  <a:pt x="259" y="621"/>
                </a:lnTo>
                <a:lnTo>
                  <a:pt x="284" y="639"/>
                </a:lnTo>
                <a:lnTo>
                  <a:pt x="285" y="636"/>
                </a:lnTo>
                <a:lnTo>
                  <a:pt x="300" y="640"/>
                </a:lnTo>
                <a:lnTo>
                  <a:pt x="325" y="643"/>
                </a:lnTo>
                <a:lnTo>
                  <a:pt x="350" y="653"/>
                </a:lnTo>
                <a:lnTo>
                  <a:pt x="353" y="657"/>
                </a:lnTo>
                <a:lnTo>
                  <a:pt x="363" y="654"/>
                </a:lnTo>
                <a:lnTo>
                  <a:pt x="379" y="658"/>
                </a:lnTo>
                <a:lnTo>
                  <a:pt x="386" y="666"/>
                </a:lnTo>
                <a:lnTo>
                  <a:pt x="398" y="671"/>
                </a:lnTo>
                <a:lnTo>
                  <a:pt x="402" y="672"/>
                </a:lnTo>
                <a:lnTo>
                  <a:pt x="416" y="684"/>
                </a:lnTo>
                <a:lnTo>
                  <a:pt x="424" y="686"/>
                </a:lnTo>
                <a:lnTo>
                  <a:pt x="426" y="680"/>
                </a:lnTo>
                <a:lnTo>
                  <a:pt x="434" y="672"/>
                </a:lnTo>
                <a:lnTo>
                  <a:pt x="411" y="648"/>
                </a:lnTo>
                <a:lnTo>
                  <a:pt x="410" y="634"/>
                </a:lnTo>
                <a:lnTo>
                  <a:pt x="391" y="615"/>
                </a:lnTo>
                <a:lnTo>
                  <a:pt x="402" y="594"/>
                </a:lnTo>
                <a:lnTo>
                  <a:pt x="417" y="590"/>
                </a:lnTo>
                <a:lnTo>
                  <a:pt x="422" y="578"/>
                </a:lnTo>
                <a:lnTo>
                  <a:pt x="413" y="575"/>
                </a:lnTo>
                <a:lnTo>
                  <a:pt x="412" y="564"/>
                </a:lnTo>
                <a:lnTo>
                  <a:pt x="398" y="551"/>
                </a:lnTo>
                <a:lnTo>
                  <a:pt x="386" y="551"/>
                </a:lnTo>
                <a:lnTo>
                  <a:pt x="369" y="537"/>
                </a:lnTo>
                <a:lnTo>
                  <a:pt x="375" y="522"/>
                </a:lnTo>
                <a:lnTo>
                  <a:pt x="369" y="518"/>
                </a:lnTo>
                <a:lnTo>
                  <a:pt x="376" y="496"/>
                </a:lnTo>
                <a:lnTo>
                  <a:pt x="396" y="507"/>
                </a:lnTo>
                <a:lnTo>
                  <a:pt x="394" y="493"/>
                </a:lnTo>
                <a:lnTo>
                  <a:pt x="420" y="471"/>
                </a:lnTo>
                <a:lnTo>
                  <a:pt x="445" y="470"/>
                </a:lnTo>
                <a:lnTo>
                  <a:pt x="484" y="484"/>
                </a:lnTo>
                <a:lnTo>
                  <a:pt x="505" y="492"/>
                </a:lnTo>
                <a:lnTo>
                  <a:pt x="519" y="484"/>
                </a:lnTo>
                <a:lnTo>
                  <a:pt x="544" y="484"/>
                </a:lnTo>
                <a:lnTo>
                  <a:pt x="568" y="494"/>
                </a:lnTo>
                <a:lnTo>
                  <a:pt x="571" y="488"/>
                </a:lnTo>
                <a:lnTo>
                  <a:pt x="593" y="489"/>
                </a:lnTo>
                <a:lnTo>
                  <a:pt x="594" y="479"/>
                </a:lnTo>
                <a:lnTo>
                  <a:pt x="563" y="466"/>
                </a:lnTo>
                <a:lnTo>
                  <a:pt x="575" y="456"/>
                </a:lnTo>
                <a:lnTo>
                  <a:pt x="570" y="450"/>
                </a:lnTo>
                <a:lnTo>
                  <a:pt x="583" y="445"/>
                </a:lnTo>
                <a:lnTo>
                  <a:pt x="567" y="431"/>
                </a:lnTo>
                <a:lnTo>
                  <a:pt x="571" y="425"/>
                </a:lnTo>
                <a:lnTo>
                  <a:pt x="626" y="417"/>
                </a:lnTo>
                <a:lnTo>
                  <a:pt x="632" y="413"/>
                </a:lnTo>
                <a:lnTo>
                  <a:pt x="667" y="406"/>
                </a:lnTo>
                <a:lnTo>
                  <a:pt x="677" y="397"/>
                </a:lnTo>
                <a:lnTo>
                  <a:pt x="707" y="401"/>
                </a:lnTo>
                <a:lnTo>
                  <a:pt x="721" y="422"/>
                </a:lnTo>
                <a:lnTo>
                  <a:pt x="735" y="417"/>
                </a:lnTo>
                <a:lnTo>
                  <a:pt x="758" y="424"/>
                </a:lnTo>
                <a:lnTo>
                  <a:pt x="762" y="435"/>
                </a:lnTo>
                <a:lnTo>
                  <a:pt x="776" y="434"/>
                </a:lnTo>
                <a:lnTo>
                  <a:pt x="806" y="415"/>
                </a:lnTo>
                <a:lnTo>
                  <a:pt x="803" y="421"/>
                </a:lnTo>
                <a:lnTo>
                  <a:pt x="831" y="436"/>
                </a:lnTo>
                <a:lnTo>
                  <a:pt x="889" y="487"/>
                </a:lnTo>
                <a:lnTo>
                  <a:pt x="893" y="477"/>
                </a:lnTo>
                <a:lnTo>
                  <a:pt x="920" y="489"/>
                </a:lnTo>
                <a:lnTo>
                  <a:pt x="940" y="483"/>
                </a:lnTo>
                <a:lnTo>
                  <a:pt x="951" y="487"/>
                </a:lnTo>
                <a:lnTo>
                  <a:pt x="964" y="499"/>
                </a:lnTo>
                <a:lnTo>
                  <a:pt x="977" y="503"/>
                </a:lnTo>
                <a:lnTo>
                  <a:pt x="988" y="511"/>
                </a:lnTo>
                <a:lnTo>
                  <a:pt x="1007" y="509"/>
                </a:lnTo>
                <a:lnTo>
                  <a:pt x="1022" y="521"/>
                </a:lnTo>
                <a:lnTo>
                  <a:pt x="1027" y="519"/>
                </a:lnTo>
                <a:lnTo>
                  <a:pt x="1042" y="516"/>
                </a:lnTo>
                <a:lnTo>
                  <a:pt x="1064" y="498"/>
                </a:lnTo>
                <a:lnTo>
                  <a:pt x="1084" y="489"/>
                </a:lnTo>
                <a:lnTo>
                  <a:pt x="1101" y="495"/>
                </a:lnTo>
                <a:lnTo>
                  <a:pt x="1117" y="495"/>
                </a:lnTo>
                <a:lnTo>
                  <a:pt x="1133" y="505"/>
                </a:lnTo>
                <a:lnTo>
                  <a:pt x="1149" y="505"/>
                </a:lnTo>
                <a:lnTo>
                  <a:pt x="1175" y="510"/>
                </a:lnTo>
                <a:lnTo>
                  <a:pt x="1183" y="497"/>
                </a:lnTo>
                <a:lnTo>
                  <a:pt x="1170" y="485"/>
                </a:lnTo>
                <a:lnTo>
                  <a:pt x="1175" y="464"/>
                </a:lnTo>
                <a:lnTo>
                  <a:pt x="1197" y="472"/>
                </a:lnTo>
                <a:lnTo>
                  <a:pt x="1213" y="474"/>
                </a:lnTo>
                <a:lnTo>
                  <a:pt x="1234" y="479"/>
                </a:lnTo>
                <a:lnTo>
                  <a:pt x="1246" y="495"/>
                </a:lnTo>
                <a:lnTo>
                  <a:pt x="1273" y="503"/>
                </a:lnTo>
                <a:lnTo>
                  <a:pt x="1286" y="499"/>
                </a:lnTo>
                <a:lnTo>
                  <a:pt x="1305" y="497"/>
                </a:lnTo>
                <a:lnTo>
                  <a:pt x="1323" y="500"/>
                </a:lnTo>
                <a:lnTo>
                  <a:pt x="1344" y="509"/>
                </a:lnTo>
                <a:lnTo>
                  <a:pt x="1360" y="520"/>
                </a:lnTo>
                <a:lnTo>
                  <a:pt x="1374" y="519"/>
                </a:lnTo>
                <a:lnTo>
                  <a:pt x="1397" y="523"/>
                </a:lnTo>
                <a:lnTo>
                  <a:pt x="1408" y="518"/>
                </a:lnTo>
                <a:lnTo>
                  <a:pt x="1427" y="514"/>
                </a:lnTo>
                <a:lnTo>
                  <a:pt x="1442" y="500"/>
                </a:lnTo>
                <a:lnTo>
                  <a:pt x="1453" y="502"/>
                </a:lnTo>
                <a:lnTo>
                  <a:pt x="1465" y="509"/>
                </a:lnTo>
                <a:lnTo>
                  <a:pt x="1483" y="507"/>
                </a:lnTo>
                <a:lnTo>
                  <a:pt x="1508" y="515"/>
                </a:lnTo>
                <a:lnTo>
                  <a:pt x="1522" y="502"/>
                </a:lnTo>
                <a:lnTo>
                  <a:pt x="1516" y="493"/>
                </a:lnTo>
                <a:lnTo>
                  <a:pt x="1516" y="472"/>
                </a:lnTo>
                <a:lnTo>
                  <a:pt x="1520" y="465"/>
                </a:lnTo>
                <a:lnTo>
                  <a:pt x="1512" y="454"/>
                </a:lnTo>
                <a:lnTo>
                  <a:pt x="1500" y="450"/>
                </a:lnTo>
                <a:lnTo>
                  <a:pt x="1505" y="440"/>
                </a:lnTo>
                <a:lnTo>
                  <a:pt x="1522" y="436"/>
                </a:lnTo>
                <a:lnTo>
                  <a:pt x="1542" y="436"/>
                </a:lnTo>
                <a:lnTo>
                  <a:pt x="1570" y="441"/>
                </a:lnTo>
                <a:lnTo>
                  <a:pt x="1589" y="449"/>
                </a:lnTo>
                <a:lnTo>
                  <a:pt x="1614" y="469"/>
                </a:lnTo>
                <a:lnTo>
                  <a:pt x="1627" y="478"/>
                </a:lnTo>
                <a:lnTo>
                  <a:pt x="1641" y="490"/>
                </a:lnTo>
                <a:lnTo>
                  <a:pt x="1661" y="510"/>
                </a:lnTo>
                <a:lnTo>
                  <a:pt x="1693" y="516"/>
                </a:lnTo>
                <a:lnTo>
                  <a:pt x="1722" y="531"/>
                </a:lnTo>
                <a:lnTo>
                  <a:pt x="1742" y="550"/>
                </a:lnTo>
                <a:lnTo>
                  <a:pt x="1766" y="550"/>
                </a:lnTo>
                <a:lnTo>
                  <a:pt x="1775" y="542"/>
                </a:lnTo>
                <a:lnTo>
                  <a:pt x="1797" y="536"/>
                </a:lnTo>
                <a:lnTo>
                  <a:pt x="1802" y="554"/>
                </a:lnTo>
                <a:lnTo>
                  <a:pt x="1801" y="562"/>
                </a:lnTo>
                <a:lnTo>
                  <a:pt x="1810" y="584"/>
                </a:lnTo>
                <a:lnTo>
                  <a:pt x="1811" y="604"/>
                </a:lnTo>
                <a:lnTo>
                  <a:pt x="1789" y="600"/>
                </a:lnTo>
                <a:lnTo>
                  <a:pt x="1779" y="607"/>
                </a:lnTo>
                <a:lnTo>
                  <a:pt x="1794" y="625"/>
                </a:lnTo>
                <a:lnTo>
                  <a:pt x="1806" y="649"/>
                </a:lnTo>
                <a:lnTo>
                  <a:pt x="1798" y="650"/>
                </a:lnTo>
                <a:lnTo>
                  <a:pt x="1804" y="660"/>
                </a:lnTo>
                <a:lnTo>
                  <a:pt x="1808" y="664"/>
                </a:lnTo>
                <a:lnTo>
                  <a:pt x="1807" y="657"/>
                </a:lnTo>
                <a:lnTo>
                  <a:pt x="1821" y="642"/>
                </a:lnTo>
                <a:lnTo>
                  <a:pt x="1837" y="652"/>
                </a:lnTo>
                <a:lnTo>
                  <a:pt x="1848" y="651"/>
                </a:lnTo>
                <a:lnTo>
                  <a:pt x="1863" y="639"/>
                </a:lnTo>
                <a:lnTo>
                  <a:pt x="1866" y="627"/>
                </a:lnTo>
                <a:lnTo>
                  <a:pt x="1873" y="604"/>
                </a:lnTo>
                <a:lnTo>
                  <a:pt x="1880" y="580"/>
                </a:lnTo>
                <a:lnTo>
                  <a:pt x="1876" y="566"/>
                </a:lnTo>
                <a:lnTo>
                  <a:pt x="1879" y="536"/>
                </a:lnTo>
                <a:lnTo>
                  <a:pt x="1862" y="504"/>
                </a:lnTo>
                <a:lnTo>
                  <a:pt x="1844" y="480"/>
                </a:lnTo>
                <a:lnTo>
                  <a:pt x="1840" y="460"/>
                </a:lnTo>
                <a:lnTo>
                  <a:pt x="1825" y="443"/>
                </a:lnTo>
                <a:lnTo>
                  <a:pt x="1784" y="421"/>
                </a:lnTo>
                <a:lnTo>
                  <a:pt x="1766" y="420"/>
                </a:lnTo>
                <a:lnTo>
                  <a:pt x="1764" y="430"/>
                </a:lnTo>
                <a:lnTo>
                  <a:pt x="1746" y="425"/>
                </a:lnTo>
                <a:lnTo>
                  <a:pt x="1728" y="413"/>
                </a:lnTo>
                <a:lnTo>
                  <a:pt x="1701" y="410"/>
                </a:lnTo>
                <a:lnTo>
                  <a:pt x="1718" y="364"/>
                </a:lnTo>
                <a:lnTo>
                  <a:pt x="1729" y="326"/>
                </a:lnTo>
                <a:lnTo>
                  <a:pt x="1772" y="320"/>
                </a:lnTo>
                <a:lnTo>
                  <a:pt x="1821" y="323"/>
                </a:lnTo>
                <a:lnTo>
                  <a:pt x="1829" y="314"/>
                </a:lnTo>
                <a:lnTo>
                  <a:pt x="1855" y="317"/>
                </a:lnTo>
                <a:lnTo>
                  <a:pt x="1869" y="331"/>
                </a:lnTo>
                <a:lnTo>
                  <a:pt x="1890" y="329"/>
                </a:lnTo>
                <a:lnTo>
                  <a:pt x="1917" y="324"/>
                </a:lnTo>
                <a:lnTo>
                  <a:pt x="1892" y="312"/>
                </a:lnTo>
                <a:lnTo>
                  <a:pt x="1892" y="280"/>
                </a:lnTo>
                <a:lnTo>
                  <a:pt x="1921" y="273"/>
                </a:lnTo>
                <a:lnTo>
                  <a:pt x="1961" y="297"/>
                </a:lnTo>
                <a:lnTo>
                  <a:pt x="1972" y="275"/>
                </a:lnTo>
                <a:lnTo>
                  <a:pt x="1961" y="260"/>
                </a:lnTo>
                <a:lnTo>
                  <a:pt x="1977" y="258"/>
                </a:lnTo>
                <a:lnTo>
                  <a:pt x="1999" y="285"/>
                </a:lnTo>
                <a:lnTo>
                  <a:pt x="1992" y="301"/>
                </a:lnTo>
                <a:lnTo>
                  <a:pt x="1989" y="320"/>
                </a:lnTo>
                <a:lnTo>
                  <a:pt x="1990" y="345"/>
                </a:lnTo>
                <a:lnTo>
                  <a:pt x="1972" y="349"/>
                </a:lnTo>
                <a:lnTo>
                  <a:pt x="1981" y="358"/>
                </a:lnTo>
                <a:lnTo>
                  <a:pt x="1980" y="370"/>
                </a:lnTo>
                <a:lnTo>
                  <a:pt x="2001" y="397"/>
                </a:lnTo>
                <a:lnTo>
                  <a:pt x="2053" y="441"/>
                </a:lnTo>
                <a:lnTo>
                  <a:pt x="2086" y="471"/>
                </a:lnTo>
                <a:lnTo>
                  <a:pt x="2105" y="485"/>
                </a:lnTo>
                <a:lnTo>
                  <a:pt x="2110" y="466"/>
                </a:lnTo>
                <a:lnTo>
                  <a:pt x="2096" y="446"/>
                </a:lnTo>
                <a:lnTo>
                  <a:pt x="2115" y="441"/>
                </a:lnTo>
                <a:lnTo>
                  <a:pt x="2098" y="418"/>
                </a:lnTo>
                <a:lnTo>
                  <a:pt x="2114" y="408"/>
                </a:lnTo>
                <a:lnTo>
                  <a:pt x="2099" y="399"/>
                </a:lnTo>
                <a:lnTo>
                  <a:pt x="2088" y="383"/>
                </a:lnTo>
                <a:lnTo>
                  <a:pt x="2102" y="382"/>
                </a:lnTo>
                <a:lnTo>
                  <a:pt x="2072" y="354"/>
                </a:lnTo>
                <a:lnTo>
                  <a:pt x="2050" y="349"/>
                </a:lnTo>
                <a:lnTo>
                  <a:pt x="2041" y="341"/>
                </a:lnTo>
                <a:lnTo>
                  <a:pt x="2037" y="322"/>
                </a:lnTo>
                <a:lnTo>
                  <a:pt x="2027" y="310"/>
                </a:lnTo>
                <a:lnTo>
                  <a:pt x="2050" y="312"/>
                </a:lnTo>
                <a:lnTo>
                  <a:pt x="2054" y="304"/>
                </a:lnTo>
                <a:lnTo>
                  <a:pt x="2069" y="311"/>
                </a:lnTo>
                <a:lnTo>
                  <a:pt x="2089" y="296"/>
                </a:lnTo>
                <a:lnTo>
                  <a:pt x="2127" y="309"/>
                </a:lnTo>
                <a:lnTo>
                  <a:pt x="2121" y="301"/>
                </a:lnTo>
                <a:lnTo>
                  <a:pt x="2127" y="289"/>
                </a:lnTo>
                <a:lnTo>
                  <a:pt x="2132" y="275"/>
                </a:lnTo>
                <a:lnTo>
                  <a:pt x="2142" y="273"/>
                </a:lnTo>
                <a:lnTo>
                  <a:pt x="2162" y="259"/>
                </a:lnTo>
                <a:lnTo>
                  <a:pt x="2195" y="263"/>
                </a:lnTo>
                <a:lnTo>
                  <a:pt x="2192" y="258"/>
                </a:lnTo>
                <a:lnTo>
                  <a:pt x="2179" y="250"/>
                </a:lnTo>
                <a:lnTo>
                  <a:pt x="2165" y="245"/>
                </a:lnTo>
                <a:lnTo>
                  <a:pt x="2135" y="230"/>
                </a:lnTo>
                <a:lnTo>
                  <a:pt x="2107" y="220"/>
                </a:lnTo>
                <a:lnTo>
                  <a:pt x="2128" y="221"/>
                </a:lnTo>
                <a:lnTo>
                  <a:pt x="2134" y="213"/>
                </a:lnTo>
                <a:lnTo>
                  <a:pt x="2128" y="210"/>
                </a:lnTo>
                <a:lnTo>
                  <a:pt x="2117" y="188"/>
                </a:lnTo>
                <a:lnTo>
                  <a:pt x="2124" y="183"/>
                </a:lnTo>
                <a:lnTo>
                  <a:pt x="2127" y="194"/>
                </a:lnTo>
                <a:lnTo>
                  <a:pt x="2139" y="195"/>
                </a:lnTo>
                <a:lnTo>
                  <a:pt x="2136" y="183"/>
                </a:lnTo>
                <a:lnTo>
                  <a:pt x="2149" y="185"/>
                </a:lnTo>
                <a:lnTo>
                  <a:pt x="2158" y="186"/>
                </a:lnTo>
                <a:lnTo>
                  <a:pt x="2154" y="172"/>
                </a:lnTo>
                <a:lnTo>
                  <a:pt x="2163" y="168"/>
                </a:lnTo>
                <a:lnTo>
                  <a:pt x="2150" y="158"/>
                </a:lnTo>
                <a:lnTo>
                  <a:pt x="2155" y="143"/>
                </a:lnTo>
                <a:lnTo>
                  <a:pt x="2167" y="151"/>
                </a:lnTo>
                <a:lnTo>
                  <a:pt x="2166" y="129"/>
                </a:lnTo>
                <a:lnTo>
                  <a:pt x="2163" y="113"/>
                </a:lnTo>
                <a:lnTo>
                  <a:pt x="2134" y="115"/>
                </a:lnTo>
                <a:lnTo>
                  <a:pt x="2116" y="123"/>
                </a:lnTo>
                <a:lnTo>
                  <a:pt x="2102" y="129"/>
                </a:lnTo>
                <a:lnTo>
                  <a:pt x="2098" y="133"/>
                </a:lnTo>
                <a:lnTo>
                  <a:pt x="2081" y="119"/>
                </a:lnTo>
                <a:lnTo>
                  <a:pt x="2021" y="141"/>
                </a:lnTo>
                <a:lnTo>
                  <a:pt x="2020" y="142"/>
                </a:lnTo>
                <a:lnTo>
                  <a:pt x="2020" y="142"/>
                </a:lnTo>
                <a:lnTo>
                  <a:pt x="1988" y="134"/>
                </a:lnTo>
                <a:lnTo>
                  <a:pt x="1936" y="126"/>
                </a:lnTo>
                <a:lnTo>
                  <a:pt x="1911" y="126"/>
                </a:lnTo>
                <a:lnTo>
                  <a:pt x="1861" y="122"/>
                </a:lnTo>
                <a:lnTo>
                  <a:pt x="1867" y="130"/>
                </a:lnTo>
                <a:lnTo>
                  <a:pt x="1896" y="141"/>
                </a:lnTo>
                <a:lnTo>
                  <a:pt x="1888" y="146"/>
                </a:lnTo>
                <a:lnTo>
                  <a:pt x="1841" y="131"/>
                </a:lnTo>
                <a:lnTo>
                  <a:pt x="1818" y="132"/>
                </a:lnTo>
                <a:lnTo>
                  <a:pt x="1788" y="129"/>
                </a:lnTo>
                <a:lnTo>
                  <a:pt x="1765" y="130"/>
                </a:lnTo>
                <a:lnTo>
                  <a:pt x="1753" y="133"/>
                </a:lnTo>
                <a:lnTo>
                  <a:pt x="1729" y="128"/>
                </a:lnTo>
                <a:lnTo>
                  <a:pt x="1711" y="115"/>
                </a:lnTo>
                <a:lnTo>
                  <a:pt x="1690" y="109"/>
                </a:lnTo>
                <a:lnTo>
                  <a:pt x="1660" y="106"/>
                </a:lnTo>
                <a:lnTo>
                  <a:pt x="1612" y="109"/>
                </a:lnTo>
                <a:lnTo>
                  <a:pt x="1559" y="96"/>
                </a:lnTo>
                <a:lnTo>
                  <a:pt x="1533" y="86"/>
                </a:lnTo>
                <a:lnTo>
                  <a:pt x="1402" y="75"/>
                </a:lnTo>
                <a:lnTo>
                  <a:pt x="1395" y="82"/>
                </a:lnTo>
                <a:lnTo>
                  <a:pt x="1426" y="98"/>
                </a:lnTo>
                <a:lnTo>
                  <a:pt x="1402" y="96"/>
                </a:lnTo>
                <a:lnTo>
                  <a:pt x="1399" y="101"/>
                </a:lnTo>
                <a:lnTo>
                  <a:pt x="1367" y="95"/>
                </a:lnTo>
                <a:lnTo>
                  <a:pt x="1351" y="100"/>
                </a:lnTo>
                <a:lnTo>
                  <a:pt x="1320" y="92"/>
                </a:lnTo>
                <a:lnTo>
                  <a:pt x="1331" y="110"/>
                </a:lnTo>
                <a:lnTo>
                  <a:pt x="1301" y="103"/>
                </a:lnTo>
                <a:lnTo>
                  <a:pt x="1268" y="90"/>
                </a:lnTo>
                <a:lnTo>
                  <a:pt x="1267" y="83"/>
                </a:lnTo>
                <a:lnTo>
                  <a:pt x="1247" y="72"/>
                </a:lnTo>
                <a:lnTo>
                  <a:pt x="1215" y="64"/>
                </a:lnTo>
                <a:lnTo>
                  <a:pt x="1195" y="64"/>
                </a:lnTo>
                <a:lnTo>
                  <a:pt x="1165" y="61"/>
                </a:lnTo>
                <a:lnTo>
                  <a:pt x="1180" y="73"/>
                </a:lnTo>
                <a:lnTo>
                  <a:pt x="1124" y="71"/>
                </a:lnTo>
                <a:lnTo>
                  <a:pt x="1111" y="63"/>
                </a:lnTo>
                <a:lnTo>
                  <a:pt x="1068" y="61"/>
                </a:lnTo>
                <a:lnTo>
                  <a:pt x="1051" y="63"/>
                </a:lnTo>
                <a:lnTo>
                  <a:pt x="1051" y="68"/>
                </a:lnTo>
                <a:lnTo>
                  <a:pt x="1032" y="57"/>
                </a:lnTo>
                <a:lnTo>
                  <a:pt x="1024" y="60"/>
                </a:lnTo>
                <a:lnTo>
                  <a:pt x="1001" y="56"/>
                </a:lnTo>
                <a:lnTo>
                  <a:pt x="983" y="54"/>
                </a:lnTo>
                <a:lnTo>
                  <a:pt x="986" y="49"/>
                </a:lnTo>
                <a:lnTo>
                  <a:pt x="1008" y="40"/>
                </a:lnTo>
                <a:lnTo>
                  <a:pt x="1016" y="36"/>
                </a:lnTo>
                <a:lnTo>
                  <a:pt x="1009" y="28"/>
                </a:lnTo>
                <a:lnTo>
                  <a:pt x="992" y="22"/>
                </a:lnTo>
                <a:lnTo>
                  <a:pt x="955" y="15"/>
                </a:lnTo>
                <a:lnTo>
                  <a:pt x="920" y="14"/>
                </a:lnTo>
                <a:lnTo>
                  <a:pt x="913" y="18"/>
                </a:lnTo>
                <a:lnTo>
                  <a:pt x="901" y="11"/>
                </a:lnTo>
                <a:lnTo>
                  <a:pt x="901" y="11"/>
                </a:lnTo>
                <a:lnTo>
                  <a:pt x="871" y="8"/>
                </a:lnTo>
                <a:lnTo>
                  <a:pt x="883" y="5"/>
                </a:lnTo>
                <a:lnTo>
                  <a:pt x="856" y="0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Freeform 222">
            <a:extLst>
              <a:ext uri="{FF2B5EF4-FFF2-40B4-BE49-F238E27FC236}">
                <a16:creationId xmlns:a16="http://schemas.microsoft.com/office/drawing/2014/main" id="{6552653C-9AF8-4747-8CC2-91544372FFE6}"/>
              </a:ext>
            </a:extLst>
          </p:cNvPr>
          <p:cNvSpPr>
            <a:spLocks/>
          </p:cNvSpPr>
          <p:nvPr/>
        </p:nvSpPr>
        <p:spPr bwMode="auto">
          <a:xfrm>
            <a:off x="8988838" y="5401712"/>
            <a:ext cx="51491" cy="50265"/>
          </a:xfrm>
          <a:custGeom>
            <a:avLst/>
            <a:gdLst>
              <a:gd name="T0" fmla="*/ 36 w 42"/>
              <a:gd name="T1" fmla="*/ 6 h 41"/>
              <a:gd name="T2" fmla="*/ 29 w 42"/>
              <a:gd name="T3" fmla="*/ 0 h 41"/>
              <a:gd name="T4" fmla="*/ 20 w 42"/>
              <a:gd name="T5" fmla="*/ 4 h 41"/>
              <a:gd name="T6" fmla="*/ 10 w 42"/>
              <a:gd name="T7" fmla="*/ 12 h 41"/>
              <a:gd name="T8" fmla="*/ 0 w 42"/>
              <a:gd name="T9" fmla="*/ 25 h 41"/>
              <a:gd name="T10" fmla="*/ 12 w 42"/>
              <a:gd name="T11" fmla="*/ 41 h 41"/>
              <a:gd name="T12" fmla="*/ 18 w 42"/>
              <a:gd name="T13" fmla="*/ 39 h 41"/>
              <a:gd name="T14" fmla="*/ 22 w 42"/>
              <a:gd name="T15" fmla="*/ 32 h 41"/>
              <a:gd name="T16" fmla="*/ 32 w 42"/>
              <a:gd name="T17" fmla="*/ 29 h 41"/>
              <a:gd name="T18" fmla="*/ 36 w 42"/>
              <a:gd name="T19" fmla="*/ 22 h 41"/>
              <a:gd name="T20" fmla="*/ 42 w 42"/>
              <a:gd name="T21" fmla="*/ 12 h 41"/>
              <a:gd name="T22" fmla="*/ 36 w 42"/>
              <a:gd name="T23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41">
                <a:moveTo>
                  <a:pt x="36" y="6"/>
                </a:moveTo>
                <a:lnTo>
                  <a:pt x="29" y="0"/>
                </a:lnTo>
                <a:lnTo>
                  <a:pt x="20" y="4"/>
                </a:lnTo>
                <a:lnTo>
                  <a:pt x="10" y="12"/>
                </a:lnTo>
                <a:lnTo>
                  <a:pt x="0" y="25"/>
                </a:lnTo>
                <a:lnTo>
                  <a:pt x="12" y="41"/>
                </a:lnTo>
                <a:lnTo>
                  <a:pt x="18" y="39"/>
                </a:lnTo>
                <a:lnTo>
                  <a:pt x="22" y="32"/>
                </a:lnTo>
                <a:lnTo>
                  <a:pt x="32" y="29"/>
                </a:lnTo>
                <a:lnTo>
                  <a:pt x="36" y="22"/>
                </a:lnTo>
                <a:lnTo>
                  <a:pt x="42" y="12"/>
                </a:lnTo>
                <a:lnTo>
                  <a:pt x="36" y="6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79">
            <a:extLst>
              <a:ext uri="{FF2B5EF4-FFF2-40B4-BE49-F238E27FC236}">
                <a16:creationId xmlns:a16="http://schemas.microsoft.com/office/drawing/2014/main" id="{8B0D3112-808A-4EB7-8497-51289D3595D9}"/>
              </a:ext>
            </a:extLst>
          </p:cNvPr>
          <p:cNvSpPr>
            <a:spLocks/>
          </p:cNvSpPr>
          <p:nvPr/>
        </p:nvSpPr>
        <p:spPr bwMode="auto">
          <a:xfrm>
            <a:off x="7346034" y="2688634"/>
            <a:ext cx="891283" cy="470774"/>
          </a:xfrm>
          <a:custGeom>
            <a:avLst/>
            <a:gdLst>
              <a:gd name="T0" fmla="*/ 429 w 727"/>
              <a:gd name="T1" fmla="*/ 5 h 384"/>
              <a:gd name="T2" fmla="*/ 571 w 727"/>
              <a:gd name="T3" fmla="*/ 1 h 384"/>
              <a:gd name="T4" fmla="*/ 571 w 727"/>
              <a:gd name="T5" fmla="*/ 16 h 384"/>
              <a:gd name="T6" fmla="*/ 556 w 727"/>
              <a:gd name="T7" fmla="*/ 18 h 384"/>
              <a:gd name="T8" fmla="*/ 618 w 727"/>
              <a:gd name="T9" fmla="*/ 23 h 384"/>
              <a:gd name="T10" fmla="*/ 689 w 727"/>
              <a:gd name="T11" fmla="*/ 20 h 384"/>
              <a:gd name="T12" fmla="*/ 679 w 727"/>
              <a:gd name="T13" fmla="*/ 38 h 384"/>
              <a:gd name="T14" fmla="*/ 662 w 727"/>
              <a:gd name="T15" fmla="*/ 44 h 384"/>
              <a:gd name="T16" fmla="*/ 631 w 727"/>
              <a:gd name="T17" fmla="*/ 79 h 384"/>
              <a:gd name="T18" fmla="*/ 603 w 727"/>
              <a:gd name="T19" fmla="*/ 94 h 384"/>
              <a:gd name="T20" fmla="*/ 610 w 727"/>
              <a:gd name="T21" fmla="*/ 116 h 384"/>
              <a:gd name="T22" fmla="*/ 608 w 727"/>
              <a:gd name="T23" fmla="*/ 138 h 384"/>
              <a:gd name="T24" fmla="*/ 567 w 727"/>
              <a:gd name="T25" fmla="*/ 146 h 384"/>
              <a:gd name="T26" fmla="*/ 555 w 727"/>
              <a:gd name="T27" fmla="*/ 158 h 384"/>
              <a:gd name="T28" fmla="*/ 578 w 727"/>
              <a:gd name="T29" fmla="*/ 176 h 384"/>
              <a:gd name="T30" fmla="*/ 548 w 727"/>
              <a:gd name="T31" fmla="*/ 187 h 384"/>
              <a:gd name="T32" fmla="*/ 518 w 727"/>
              <a:gd name="T33" fmla="*/ 198 h 384"/>
              <a:gd name="T34" fmla="*/ 532 w 727"/>
              <a:gd name="T35" fmla="*/ 214 h 384"/>
              <a:gd name="T36" fmla="*/ 436 w 727"/>
              <a:gd name="T37" fmla="*/ 234 h 384"/>
              <a:gd name="T38" fmla="*/ 362 w 727"/>
              <a:gd name="T39" fmla="*/ 273 h 384"/>
              <a:gd name="T40" fmla="*/ 311 w 727"/>
              <a:gd name="T41" fmla="*/ 282 h 384"/>
              <a:gd name="T42" fmla="*/ 280 w 727"/>
              <a:gd name="T43" fmla="*/ 319 h 384"/>
              <a:gd name="T44" fmla="*/ 241 w 727"/>
              <a:gd name="T45" fmla="*/ 364 h 384"/>
              <a:gd name="T46" fmla="*/ 190 w 727"/>
              <a:gd name="T47" fmla="*/ 369 h 384"/>
              <a:gd name="T48" fmla="*/ 148 w 727"/>
              <a:gd name="T49" fmla="*/ 340 h 384"/>
              <a:gd name="T50" fmla="*/ 136 w 727"/>
              <a:gd name="T51" fmla="*/ 288 h 384"/>
              <a:gd name="T52" fmla="*/ 129 w 727"/>
              <a:gd name="T53" fmla="*/ 251 h 384"/>
              <a:gd name="T54" fmla="*/ 185 w 727"/>
              <a:gd name="T55" fmla="*/ 216 h 384"/>
              <a:gd name="T56" fmla="*/ 167 w 727"/>
              <a:gd name="T57" fmla="*/ 211 h 384"/>
              <a:gd name="T58" fmla="*/ 146 w 727"/>
              <a:gd name="T59" fmla="*/ 196 h 384"/>
              <a:gd name="T60" fmla="*/ 193 w 727"/>
              <a:gd name="T61" fmla="*/ 191 h 384"/>
              <a:gd name="T62" fmla="*/ 153 w 727"/>
              <a:gd name="T63" fmla="*/ 177 h 384"/>
              <a:gd name="T64" fmla="*/ 163 w 727"/>
              <a:gd name="T65" fmla="*/ 151 h 384"/>
              <a:gd name="T66" fmla="*/ 143 w 727"/>
              <a:gd name="T67" fmla="*/ 117 h 384"/>
              <a:gd name="T68" fmla="*/ 96 w 727"/>
              <a:gd name="T69" fmla="*/ 101 h 384"/>
              <a:gd name="T70" fmla="*/ 23 w 727"/>
              <a:gd name="T71" fmla="*/ 98 h 384"/>
              <a:gd name="T72" fmla="*/ 69 w 727"/>
              <a:gd name="T73" fmla="*/ 83 h 384"/>
              <a:gd name="T74" fmla="*/ 7 w 727"/>
              <a:gd name="T75" fmla="*/ 67 h 384"/>
              <a:gd name="T76" fmla="*/ 114 w 727"/>
              <a:gd name="T77" fmla="*/ 49 h 384"/>
              <a:gd name="T78" fmla="*/ 148 w 727"/>
              <a:gd name="T79" fmla="*/ 29 h 384"/>
              <a:gd name="T80" fmla="*/ 195 w 727"/>
              <a:gd name="T81" fmla="*/ 19 h 384"/>
              <a:gd name="T82" fmla="*/ 274 w 727"/>
              <a:gd name="T83" fmla="*/ 21 h 384"/>
              <a:gd name="T84" fmla="*/ 347 w 727"/>
              <a:gd name="T85" fmla="*/ 20 h 384"/>
              <a:gd name="T86" fmla="*/ 350 w 727"/>
              <a:gd name="T87" fmla="*/ 1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7" h="384">
                <a:moveTo>
                  <a:pt x="350" y="12"/>
                </a:moveTo>
                <a:lnTo>
                  <a:pt x="392" y="5"/>
                </a:lnTo>
                <a:lnTo>
                  <a:pt x="429" y="5"/>
                </a:lnTo>
                <a:lnTo>
                  <a:pt x="446" y="1"/>
                </a:lnTo>
                <a:lnTo>
                  <a:pt x="485" y="0"/>
                </a:lnTo>
                <a:lnTo>
                  <a:pt x="571" y="1"/>
                </a:lnTo>
                <a:lnTo>
                  <a:pt x="636" y="10"/>
                </a:lnTo>
                <a:lnTo>
                  <a:pt x="614" y="15"/>
                </a:lnTo>
                <a:lnTo>
                  <a:pt x="571" y="16"/>
                </a:lnTo>
                <a:lnTo>
                  <a:pt x="511" y="17"/>
                </a:lnTo>
                <a:lnTo>
                  <a:pt x="516" y="19"/>
                </a:lnTo>
                <a:lnTo>
                  <a:pt x="556" y="18"/>
                </a:lnTo>
                <a:lnTo>
                  <a:pt x="588" y="22"/>
                </a:lnTo>
                <a:lnTo>
                  <a:pt x="610" y="18"/>
                </a:lnTo>
                <a:lnTo>
                  <a:pt x="618" y="23"/>
                </a:lnTo>
                <a:lnTo>
                  <a:pt x="604" y="30"/>
                </a:lnTo>
                <a:lnTo>
                  <a:pt x="634" y="26"/>
                </a:lnTo>
                <a:lnTo>
                  <a:pt x="689" y="20"/>
                </a:lnTo>
                <a:lnTo>
                  <a:pt x="722" y="23"/>
                </a:lnTo>
                <a:lnTo>
                  <a:pt x="727" y="28"/>
                </a:lnTo>
                <a:lnTo>
                  <a:pt x="679" y="38"/>
                </a:lnTo>
                <a:lnTo>
                  <a:pt x="672" y="41"/>
                </a:lnTo>
                <a:lnTo>
                  <a:pt x="636" y="43"/>
                </a:lnTo>
                <a:lnTo>
                  <a:pt x="662" y="44"/>
                </a:lnTo>
                <a:lnTo>
                  <a:pt x="646" y="54"/>
                </a:lnTo>
                <a:lnTo>
                  <a:pt x="634" y="63"/>
                </a:lnTo>
                <a:lnTo>
                  <a:pt x="631" y="79"/>
                </a:lnTo>
                <a:lnTo>
                  <a:pt x="643" y="88"/>
                </a:lnTo>
                <a:lnTo>
                  <a:pt x="624" y="89"/>
                </a:lnTo>
                <a:lnTo>
                  <a:pt x="603" y="94"/>
                </a:lnTo>
                <a:lnTo>
                  <a:pt x="624" y="102"/>
                </a:lnTo>
                <a:lnTo>
                  <a:pt x="624" y="115"/>
                </a:lnTo>
                <a:lnTo>
                  <a:pt x="610" y="116"/>
                </a:lnTo>
                <a:lnTo>
                  <a:pt x="623" y="130"/>
                </a:lnTo>
                <a:lnTo>
                  <a:pt x="595" y="131"/>
                </a:lnTo>
                <a:lnTo>
                  <a:pt x="608" y="138"/>
                </a:lnTo>
                <a:lnTo>
                  <a:pt x="603" y="143"/>
                </a:lnTo>
                <a:lnTo>
                  <a:pt x="585" y="146"/>
                </a:lnTo>
                <a:lnTo>
                  <a:pt x="567" y="146"/>
                </a:lnTo>
                <a:lnTo>
                  <a:pt x="580" y="157"/>
                </a:lnTo>
                <a:lnTo>
                  <a:pt x="579" y="164"/>
                </a:lnTo>
                <a:lnTo>
                  <a:pt x="555" y="158"/>
                </a:lnTo>
                <a:lnTo>
                  <a:pt x="548" y="162"/>
                </a:lnTo>
                <a:lnTo>
                  <a:pt x="564" y="166"/>
                </a:lnTo>
                <a:lnTo>
                  <a:pt x="578" y="176"/>
                </a:lnTo>
                <a:lnTo>
                  <a:pt x="580" y="190"/>
                </a:lnTo>
                <a:lnTo>
                  <a:pt x="556" y="193"/>
                </a:lnTo>
                <a:lnTo>
                  <a:pt x="548" y="187"/>
                </a:lnTo>
                <a:lnTo>
                  <a:pt x="534" y="177"/>
                </a:lnTo>
                <a:lnTo>
                  <a:pt x="536" y="189"/>
                </a:lnTo>
                <a:lnTo>
                  <a:pt x="518" y="198"/>
                </a:lnTo>
                <a:lnTo>
                  <a:pt x="553" y="198"/>
                </a:lnTo>
                <a:lnTo>
                  <a:pt x="571" y="199"/>
                </a:lnTo>
                <a:lnTo>
                  <a:pt x="532" y="214"/>
                </a:lnTo>
                <a:lnTo>
                  <a:pt x="492" y="228"/>
                </a:lnTo>
                <a:lnTo>
                  <a:pt x="451" y="234"/>
                </a:lnTo>
                <a:lnTo>
                  <a:pt x="436" y="234"/>
                </a:lnTo>
                <a:lnTo>
                  <a:pt x="420" y="241"/>
                </a:lnTo>
                <a:lnTo>
                  <a:pt x="396" y="260"/>
                </a:lnTo>
                <a:lnTo>
                  <a:pt x="362" y="273"/>
                </a:lnTo>
                <a:lnTo>
                  <a:pt x="353" y="274"/>
                </a:lnTo>
                <a:lnTo>
                  <a:pt x="333" y="278"/>
                </a:lnTo>
                <a:lnTo>
                  <a:pt x="311" y="282"/>
                </a:lnTo>
                <a:lnTo>
                  <a:pt x="295" y="294"/>
                </a:lnTo>
                <a:lnTo>
                  <a:pt x="291" y="307"/>
                </a:lnTo>
                <a:lnTo>
                  <a:pt x="280" y="319"/>
                </a:lnTo>
                <a:lnTo>
                  <a:pt x="251" y="334"/>
                </a:lnTo>
                <a:lnTo>
                  <a:pt x="252" y="349"/>
                </a:lnTo>
                <a:lnTo>
                  <a:pt x="241" y="364"/>
                </a:lnTo>
                <a:lnTo>
                  <a:pt x="227" y="383"/>
                </a:lnTo>
                <a:lnTo>
                  <a:pt x="206" y="384"/>
                </a:lnTo>
                <a:lnTo>
                  <a:pt x="190" y="369"/>
                </a:lnTo>
                <a:lnTo>
                  <a:pt x="161" y="369"/>
                </a:lnTo>
                <a:lnTo>
                  <a:pt x="150" y="358"/>
                </a:lnTo>
                <a:lnTo>
                  <a:pt x="148" y="340"/>
                </a:lnTo>
                <a:lnTo>
                  <a:pt x="133" y="316"/>
                </a:lnTo>
                <a:lnTo>
                  <a:pt x="130" y="304"/>
                </a:lnTo>
                <a:lnTo>
                  <a:pt x="136" y="288"/>
                </a:lnTo>
                <a:lnTo>
                  <a:pt x="124" y="271"/>
                </a:lnTo>
                <a:lnTo>
                  <a:pt x="135" y="257"/>
                </a:lnTo>
                <a:lnTo>
                  <a:pt x="129" y="251"/>
                </a:lnTo>
                <a:lnTo>
                  <a:pt x="153" y="230"/>
                </a:lnTo>
                <a:lnTo>
                  <a:pt x="176" y="223"/>
                </a:lnTo>
                <a:lnTo>
                  <a:pt x="185" y="216"/>
                </a:lnTo>
                <a:lnTo>
                  <a:pt x="194" y="203"/>
                </a:lnTo>
                <a:lnTo>
                  <a:pt x="176" y="209"/>
                </a:lnTo>
                <a:lnTo>
                  <a:pt x="167" y="211"/>
                </a:lnTo>
                <a:lnTo>
                  <a:pt x="154" y="214"/>
                </a:lnTo>
                <a:lnTo>
                  <a:pt x="141" y="208"/>
                </a:lnTo>
                <a:lnTo>
                  <a:pt x="146" y="196"/>
                </a:lnTo>
                <a:lnTo>
                  <a:pt x="156" y="187"/>
                </a:lnTo>
                <a:lnTo>
                  <a:pt x="168" y="187"/>
                </a:lnTo>
                <a:lnTo>
                  <a:pt x="193" y="191"/>
                </a:lnTo>
                <a:lnTo>
                  <a:pt x="176" y="181"/>
                </a:lnTo>
                <a:lnTo>
                  <a:pt x="167" y="175"/>
                </a:lnTo>
                <a:lnTo>
                  <a:pt x="153" y="177"/>
                </a:lnTo>
                <a:lnTo>
                  <a:pt x="145" y="173"/>
                </a:lnTo>
                <a:lnTo>
                  <a:pt x="168" y="158"/>
                </a:lnTo>
                <a:lnTo>
                  <a:pt x="163" y="151"/>
                </a:lnTo>
                <a:lnTo>
                  <a:pt x="160" y="140"/>
                </a:lnTo>
                <a:lnTo>
                  <a:pt x="155" y="123"/>
                </a:lnTo>
                <a:lnTo>
                  <a:pt x="143" y="117"/>
                </a:lnTo>
                <a:lnTo>
                  <a:pt x="148" y="111"/>
                </a:lnTo>
                <a:lnTo>
                  <a:pt x="121" y="102"/>
                </a:lnTo>
                <a:lnTo>
                  <a:pt x="96" y="101"/>
                </a:lnTo>
                <a:lnTo>
                  <a:pt x="63" y="101"/>
                </a:lnTo>
                <a:lnTo>
                  <a:pt x="33" y="102"/>
                </a:lnTo>
                <a:lnTo>
                  <a:pt x="23" y="98"/>
                </a:lnTo>
                <a:lnTo>
                  <a:pt x="10" y="88"/>
                </a:lnTo>
                <a:lnTo>
                  <a:pt x="45" y="83"/>
                </a:lnTo>
                <a:lnTo>
                  <a:pt x="69" y="83"/>
                </a:lnTo>
                <a:lnTo>
                  <a:pt x="21" y="79"/>
                </a:lnTo>
                <a:lnTo>
                  <a:pt x="0" y="73"/>
                </a:lnTo>
                <a:lnTo>
                  <a:pt x="7" y="67"/>
                </a:lnTo>
                <a:lnTo>
                  <a:pt x="57" y="60"/>
                </a:lnTo>
                <a:lnTo>
                  <a:pt x="105" y="54"/>
                </a:lnTo>
                <a:lnTo>
                  <a:pt x="114" y="49"/>
                </a:lnTo>
                <a:lnTo>
                  <a:pt x="87" y="44"/>
                </a:lnTo>
                <a:lnTo>
                  <a:pt x="101" y="38"/>
                </a:lnTo>
                <a:lnTo>
                  <a:pt x="148" y="29"/>
                </a:lnTo>
                <a:lnTo>
                  <a:pt x="166" y="28"/>
                </a:lnTo>
                <a:lnTo>
                  <a:pt x="166" y="22"/>
                </a:lnTo>
                <a:lnTo>
                  <a:pt x="195" y="19"/>
                </a:lnTo>
                <a:lnTo>
                  <a:pt x="231" y="17"/>
                </a:lnTo>
                <a:lnTo>
                  <a:pt x="265" y="17"/>
                </a:lnTo>
                <a:lnTo>
                  <a:pt x="274" y="21"/>
                </a:lnTo>
                <a:lnTo>
                  <a:pt x="309" y="14"/>
                </a:lnTo>
                <a:lnTo>
                  <a:pt x="332" y="19"/>
                </a:lnTo>
                <a:lnTo>
                  <a:pt x="347" y="20"/>
                </a:lnTo>
                <a:lnTo>
                  <a:pt x="367" y="24"/>
                </a:lnTo>
                <a:lnTo>
                  <a:pt x="345" y="17"/>
                </a:lnTo>
                <a:lnTo>
                  <a:pt x="350" y="1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Freeform 120">
            <a:extLst>
              <a:ext uri="{FF2B5EF4-FFF2-40B4-BE49-F238E27FC236}">
                <a16:creationId xmlns:a16="http://schemas.microsoft.com/office/drawing/2014/main" id="{BE1B3F2F-0F1E-44A9-AF25-56CD833C1005}"/>
              </a:ext>
            </a:extLst>
          </p:cNvPr>
          <p:cNvSpPr>
            <a:spLocks/>
          </p:cNvSpPr>
          <p:nvPr/>
        </p:nvSpPr>
        <p:spPr bwMode="auto">
          <a:xfrm>
            <a:off x="5898159" y="3838596"/>
            <a:ext cx="590919" cy="462192"/>
          </a:xfrm>
          <a:custGeom>
            <a:avLst/>
            <a:gdLst>
              <a:gd name="T0" fmla="*/ 298 w 482"/>
              <a:gd name="T1" fmla="*/ 175 h 377"/>
              <a:gd name="T2" fmla="*/ 288 w 482"/>
              <a:gd name="T3" fmla="*/ 225 h 377"/>
              <a:gd name="T4" fmla="*/ 303 w 482"/>
              <a:gd name="T5" fmla="*/ 266 h 377"/>
              <a:gd name="T6" fmla="*/ 329 w 482"/>
              <a:gd name="T7" fmla="*/ 294 h 377"/>
              <a:gd name="T8" fmla="*/ 366 w 482"/>
              <a:gd name="T9" fmla="*/ 295 h 377"/>
              <a:gd name="T10" fmla="*/ 405 w 482"/>
              <a:gd name="T11" fmla="*/ 279 h 377"/>
              <a:gd name="T12" fmla="*/ 419 w 482"/>
              <a:gd name="T13" fmla="*/ 243 h 377"/>
              <a:gd name="T14" fmla="*/ 468 w 482"/>
              <a:gd name="T15" fmla="*/ 234 h 377"/>
              <a:gd name="T16" fmla="*/ 480 w 482"/>
              <a:gd name="T17" fmla="*/ 246 h 377"/>
              <a:gd name="T18" fmla="*/ 465 w 482"/>
              <a:gd name="T19" fmla="*/ 275 h 377"/>
              <a:gd name="T20" fmla="*/ 451 w 482"/>
              <a:gd name="T21" fmla="*/ 295 h 377"/>
              <a:gd name="T22" fmla="*/ 436 w 482"/>
              <a:gd name="T23" fmla="*/ 308 h 377"/>
              <a:gd name="T24" fmla="*/ 430 w 482"/>
              <a:gd name="T25" fmla="*/ 309 h 377"/>
              <a:gd name="T26" fmla="*/ 395 w 482"/>
              <a:gd name="T27" fmla="*/ 321 h 377"/>
              <a:gd name="T28" fmla="*/ 399 w 482"/>
              <a:gd name="T29" fmla="*/ 333 h 377"/>
              <a:gd name="T30" fmla="*/ 402 w 482"/>
              <a:gd name="T31" fmla="*/ 346 h 377"/>
              <a:gd name="T32" fmla="*/ 370 w 482"/>
              <a:gd name="T33" fmla="*/ 367 h 377"/>
              <a:gd name="T34" fmla="*/ 348 w 482"/>
              <a:gd name="T35" fmla="*/ 355 h 377"/>
              <a:gd name="T36" fmla="*/ 315 w 482"/>
              <a:gd name="T37" fmla="*/ 344 h 377"/>
              <a:gd name="T38" fmla="*/ 278 w 482"/>
              <a:gd name="T39" fmla="*/ 349 h 377"/>
              <a:gd name="T40" fmla="*/ 236 w 482"/>
              <a:gd name="T41" fmla="*/ 332 h 377"/>
              <a:gd name="T42" fmla="*/ 199 w 482"/>
              <a:gd name="T43" fmla="*/ 307 h 377"/>
              <a:gd name="T44" fmla="*/ 165 w 482"/>
              <a:gd name="T45" fmla="*/ 290 h 377"/>
              <a:gd name="T46" fmla="*/ 138 w 482"/>
              <a:gd name="T47" fmla="*/ 255 h 377"/>
              <a:gd name="T48" fmla="*/ 149 w 482"/>
              <a:gd name="T49" fmla="*/ 242 h 377"/>
              <a:gd name="T50" fmla="*/ 146 w 482"/>
              <a:gd name="T51" fmla="*/ 217 h 377"/>
              <a:gd name="T52" fmla="*/ 116 w 482"/>
              <a:gd name="T53" fmla="*/ 169 h 377"/>
              <a:gd name="T54" fmla="*/ 95 w 482"/>
              <a:gd name="T55" fmla="*/ 143 h 377"/>
              <a:gd name="T56" fmla="*/ 85 w 482"/>
              <a:gd name="T57" fmla="*/ 115 h 377"/>
              <a:gd name="T58" fmla="*/ 68 w 482"/>
              <a:gd name="T59" fmla="*/ 88 h 377"/>
              <a:gd name="T60" fmla="*/ 59 w 482"/>
              <a:gd name="T61" fmla="*/ 56 h 377"/>
              <a:gd name="T62" fmla="*/ 50 w 482"/>
              <a:gd name="T63" fmla="*/ 24 h 377"/>
              <a:gd name="T64" fmla="*/ 31 w 482"/>
              <a:gd name="T65" fmla="*/ 27 h 377"/>
              <a:gd name="T66" fmla="*/ 31 w 482"/>
              <a:gd name="T67" fmla="*/ 62 h 377"/>
              <a:gd name="T68" fmla="*/ 43 w 482"/>
              <a:gd name="T69" fmla="*/ 82 h 377"/>
              <a:gd name="T70" fmla="*/ 46 w 482"/>
              <a:gd name="T71" fmla="*/ 102 h 377"/>
              <a:gd name="T72" fmla="*/ 61 w 482"/>
              <a:gd name="T73" fmla="*/ 125 h 377"/>
              <a:gd name="T74" fmla="*/ 67 w 482"/>
              <a:gd name="T75" fmla="*/ 164 h 377"/>
              <a:gd name="T76" fmla="*/ 80 w 482"/>
              <a:gd name="T77" fmla="*/ 185 h 377"/>
              <a:gd name="T78" fmla="*/ 74 w 482"/>
              <a:gd name="T79" fmla="*/ 205 h 377"/>
              <a:gd name="T80" fmla="*/ 59 w 482"/>
              <a:gd name="T81" fmla="*/ 181 h 377"/>
              <a:gd name="T82" fmla="*/ 45 w 482"/>
              <a:gd name="T83" fmla="*/ 150 h 377"/>
              <a:gd name="T84" fmla="*/ 28 w 482"/>
              <a:gd name="T85" fmla="*/ 123 h 377"/>
              <a:gd name="T86" fmla="*/ 13 w 482"/>
              <a:gd name="T87" fmla="*/ 115 h 377"/>
              <a:gd name="T88" fmla="*/ 14 w 482"/>
              <a:gd name="T89" fmla="*/ 103 h 377"/>
              <a:gd name="T90" fmla="*/ 17 w 482"/>
              <a:gd name="T91" fmla="*/ 71 h 377"/>
              <a:gd name="T92" fmla="*/ 4 w 482"/>
              <a:gd name="T93" fmla="*/ 39 h 377"/>
              <a:gd name="T94" fmla="*/ 21 w 482"/>
              <a:gd name="T95" fmla="*/ 2 h 377"/>
              <a:gd name="T96" fmla="*/ 64 w 482"/>
              <a:gd name="T97" fmla="*/ 14 h 377"/>
              <a:gd name="T98" fmla="*/ 148 w 482"/>
              <a:gd name="T99" fmla="*/ 28 h 377"/>
              <a:gd name="T100" fmla="*/ 185 w 482"/>
              <a:gd name="T101" fmla="*/ 27 h 377"/>
              <a:gd name="T102" fmla="*/ 202 w 482"/>
              <a:gd name="T103" fmla="*/ 54 h 377"/>
              <a:gd name="T104" fmla="*/ 224 w 482"/>
              <a:gd name="T105" fmla="*/ 78 h 377"/>
              <a:gd name="T106" fmla="*/ 264 w 482"/>
              <a:gd name="T107" fmla="*/ 69 h 377"/>
              <a:gd name="T108" fmla="*/ 280 w 482"/>
              <a:gd name="T109" fmla="*/ 107 h 377"/>
              <a:gd name="T110" fmla="*/ 296 w 482"/>
              <a:gd name="T111" fmla="*/ 138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2" h="377">
                <a:moveTo>
                  <a:pt x="315" y="142"/>
                </a:moveTo>
                <a:lnTo>
                  <a:pt x="304" y="160"/>
                </a:lnTo>
                <a:lnTo>
                  <a:pt x="298" y="175"/>
                </a:lnTo>
                <a:lnTo>
                  <a:pt x="291" y="203"/>
                </a:lnTo>
                <a:lnTo>
                  <a:pt x="287" y="213"/>
                </a:lnTo>
                <a:lnTo>
                  <a:pt x="288" y="225"/>
                </a:lnTo>
                <a:lnTo>
                  <a:pt x="292" y="235"/>
                </a:lnTo>
                <a:lnTo>
                  <a:pt x="293" y="251"/>
                </a:lnTo>
                <a:lnTo>
                  <a:pt x="303" y="266"/>
                </a:lnTo>
                <a:lnTo>
                  <a:pt x="305" y="278"/>
                </a:lnTo>
                <a:lnTo>
                  <a:pt x="311" y="288"/>
                </a:lnTo>
                <a:lnTo>
                  <a:pt x="329" y="294"/>
                </a:lnTo>
                <a:lnTo>
                  <a:pt x="335" y="302"/>
                </a:lnTo>
                <a:lnTo>
                  <a:pt x="352" y="297"/>
                </a:lnTo>
                <a:lnTo>
                  <a:pt x="366" y="295"/>
                </a:lnTo>
                <a:lnTo>
                  <a:pt x="380" y="291"/>
                </a:lnTo>
                <a:lnTo>
                  <a:pt x="392" y="287"/>
                </a:lnTo>
                <a:lnTo>
                  <a:pt x="405" y="279"/>
                </a:lnTo>
                <a:lnTo>
                  <a:pt x="411" y="267"/>
                </a:lnTo>
                <a:lnTo>
                  <a:pt x="415" y="249"/>
                </a:lnTo>
                <a:lnTo>
                  <a:pt x="419" y="243"/>
                </a:lnTo>
                <a:lnTo>
                  <a:pt x="432" y="238"/>
                </a:lnTo>
                <a:lnTo>
                  <a:pt x="452" y="233"/>
                </a:lnTo>
                <a:lnTo>
                  <a:pt x="468" y="234"/>
                </a:lnTo>
                <a:lnTo>
                  <a:pt x="479" y="232"/>
                </a:lnTo>
                <a:lnTo>
                  <a:pt x="482" y="236"/>
                </a:lnTo>
                <a:lnTo>
                  <a:pt x="480" y="246"/>
                </a:lnTo>
                <a:lnTo>
                  <a:pt x="469" y="259"/>
                </a:lnTo>
                <a:lnTo>
                  <a:pt x="463" y="271"/>
                </a:lnTo>
                <a:lnTo>
                  <a:pt x="465" y="275"/>
                </a:lnTo>
                <a:lnTo>
                  <a:pt x="461" y="284"/>
                </a:lnTo>
                <a:lnTo>
                  <a:pt x="455" y="300"/>
                </a:lnTo>
                <a:lnTo>
                  <a:pt x="451" y="295"/>
                </a:lnTo>
                <a:lnTo>
                  <a:pt x="447" y="295"/>
                </a:lnTo>
                <a:lnTo>
                  <a:pt x="444" y="295"/>
                </a:lnTo>
                <a:lnTo>
                  <a:pt x="436" y="308"/>
                </a:lnTo>
                <a:lnTo>
                  <a:pt x="433" y="306"/>
                </a:lnTo>
                <a:lnTo>
                  <a:pt x="430" y="306"/>
                </a:lnTo>
                <a:lnTo>
                  <a:pt x="430" y="309"/>
                </a:lnTo>
                <a:lnTo>
                  <a:pt x="413" y="309"/>
                </a:lnTo>
                <a:lnTo>
                  <a:pt x="396" y="309"/>
                </a:lnTo>
                <a:lnTo>
                  <a:pt x="395" y="321"/>
                </a:lnTo>
                <a:lnTo>
                  <a:pt x="387" y="321"/>
                </a:lnTo>
                <a:lnTo>
                  <a:pt x="393" y="328"/>
                </a:lnTo>
                <a:lnTo>
                  <a:pt x="399" y="333"/>
                </a:lnTo>
                <a:lnTo>
                  <a:pt x="400" y="337"/>
                </a:lnTo>
                <a:lnTo>
                  <a:pt x="403" y="338"/>
                </a:lnTo>
                <a:lnTo>
                  <a:pt x="402" y="346"/>
                </a:lnTo>
                <a:lnTo>
                  <a:pt x="378" y="346"/>
                </a:lnTo>
                <a:lnTo>
                  <a:pt x="368" y="363"/>
                </a:lnTo>
                <a:lnTo>
                  <a:pt x="370" y="367"/>
                </a:lnTo>
                <a:lnTo>
                  <a:pt x="367" y="371"/>
                </a:lnTo>
                <a:lnTo>
                  <a:pt x="366" y="377"/>
                </a:lnTo>
                <a:lnTo>
                  <a:pt x="348" y="355"/>
                </a:lnTo>
                <a:lnTo>
                  <a:pt x="339" y="348"/>
                </a:lnTo>
                <a:lnTo>
                  <a:pt x="325" y="343"/>
                </a:lnTo>
                <a:lnTo>
                  <a:pt x="315" y="344"/>
                </a:lnTo>
                <a:lnTo>
                  <a:pt x="299" y="352"/>
                </a:lnTo>
                <a:lnTo>
                  <a:pt x="290" y="354"/>
                </a:lnTo>
                <a:lnTo>
                  <a:pt x="278" y="349"/>
                </a:lnTo>
                <a:lnTo>
                  <a:pt x="265" y="345"/>
                </a:lnTo>
                <a:lnTo>
                  <a:pt x="249" y="335"/>
                </a:lnTo>
                <a:lnTo>
                  <a:pt x="236" y="332"/>
                </a:lnTo>
                <a:lnTo>
                  <a:pt x="216" y="323"/>
                </a:lnTo>
                <a:lnTo>
                  <a:pt x="203" y="313"/>
                </a:lnTo>
                <a:lnTo>
                  <a:pt x="199" y="307"/>
                </a:lnTo>
                <a:lnTo>
                  <a:pt x="189" y="306"/>
                </a:lnTo>
                <a:lnTo>
                  <a:pt x="171" y="299"/>
                </a:lnTo>
                <a:lnTo>
                  <a:pt x="165" y="290"/>
                </a:lnTo>
                <a:lnTo>
                  <a:pt x="148" y="278"/>
                </a:lnTo>
                <a:lnTo>
                  <a:pt x="141" y="265"/>
                </a:lnTo>
                <a:lnTo>
                  <a:pt x="138" y="255"/>
                </a:lnTo>
                <a:lnTo>
                  <a:pt x="145" y="253"/>
                </a:lnTo>
                <a:lnTo>
                  <a:pt x="144" y="247"/>
                </a:lnTo>
                <a:lnTo>
                  <a:pt x="149" y="242"/>
                </a:lnTo>
                <a:lnTo>
                  <a:pt x="150" y="234"/>
                </a:lnTo>
                <a:lnTo>
                  <a:pt x="146" y="225"/>
                </a:lnTo>
                <a:lnTo>
                  <a:pt x="146" y="217"/>
                </a:lnTo>
                <a:lnTo>
                  <a:pt x="142" y="206"/>
                </a:lnTo>
                <a:lnTo>
                  <a:pt x="131" y="186"/>
                </a:lnTo>
                <a:lnTo>
                  <a:pt x="116" y="169"/>
                </a:lnTo>
                <a:lnTo>
                  <a:pt x="110" y="156"/>
                </a:lnTo>
                <a:lnTo>
                  <a:pt x="97" y="148"/>
                </a:lnTo>
                <a:lnTo>
                  <a:pt x="95" y="143"/>
                </a:lnTo>
                <a:lnTo>
                  <a:pt x="101" y="130"/>
                </a:lnTo>
                <a:lnTo>
                  <a:pt x="93" y="125"/>
                </a:lnTo>
                <a:lnTo>
                  <a:pt x="85" y="115"/>
                </a:lnTo>
                <a:lnTo>
                  <a:pt x="85" y="101"/>
                </a:lnTo>
                <a:lnTo>
                  <a:pt x="75" y="99"/>
                </a:lnTo>
                <a:lnTo>
                  <a:pt x="68" y="88"/>
                </a:lnTo>
                <a:lnTo>
                  <a:pt x="63" y="78"/>
                </a:lnTo>
                <a:lnTo>
                  <a:pt x="64" y="72"/>
                </a:lnTo>
                <a:lnTo>
                  <a:pt x="59" y="56"/>
                </a:lnTo>
                <a:lnTo>
                  <a:pt x="58" y="40"/>
                </a:lnTo>
                <a:lnTo>
                  <a:pt x="61" y="32"/>
                </a:lnTo>
                <a:lnTo>
                  <a:pt x="50" y="24"/>
                </a:lnTo>
                <a:lnTo>
                  <a:pt x="44" y="25"/>
                </a:lnTo>
                <a:lnTo>
                  <a:pt x="36" y="19"/>
                </a:lnTo>
                <a:lnTo>
                  <a:pt x="31" y="27"/>
                </a:lnTo>
                <a:lnTo>
                  <a:pt x="30" y="37"/>
                </a:lnTo>
                <a:lnTo>
                  <a:pt x="27" y="53"/>
                </a:lnTo>
                <a:lnTo>
                  <a:pt x="31" y="62"/>
                </a:lnTo>
                <a:lnTo>
                  <a:pt x="39" y="76"/>
                </a:lnTo>
                <a:lnTo>
                  <a:pt x="41" y="81"/>
                </a:lnTo>
                <a:lnTo>
                  <a:pt x="43" y="82"/>
                </a:lnTo>
                <a:lnTo>
                  <a:pt x="43" y="89"/>
                </a:lnTo>
                <a:lnTo>
                  <a:pt x="47" y="89"/>
                </a:lnTo>
                <a:lnTo>
                  <a:pt x="46" y="102"/>
                </a:lnTo>
                <a:lnTo>
                  <a:pt x="51" y="108"/>
                </a:lnTo>
                <a:lnTo>
                  <a:pt x="52" y="115"/>
                </a:lnTo>
                <a:lnTo>
                  <a:pt x="61" y="125"/>
                </a:lnTo>
                <a:lnTo>
                  <a:pt x="62" y="145"/>
                </a:lnTo>
                <a:lnTo>
                  <a:pt x="65" y="154"/>
                </a:lnTo>
                <a:lnTo>
                  <a:pt x="67" y="164"/>
                </a:lnTo>
                <a:lnTo>
                  <a:pt x="66" y="174"/>
                </a:lnTo>
                <a:lnTo>
                  <a:pt x="74" y="175"/>
                </a:lnTo>
                <a:lnTo>
                  <a:pt x="80" y="185"/>
                </a:lnTo>
                <a:lnTo>
                  <a:pt x="84" y="194"/>
                </a:lnTo>
                <a:lnTo>
                  <a:pt x="83" y="198"/>
                </a:lnTo>
                <a:lnTo>
                  <a:pt x="74" y="205"/>
                </a:lnTo>
                <a:lnTo>
                  <a:pt x="71" y="205"/>
                </a:lnTo>
                <a:lnTo>
                  <a:pt x="68" y="193"/>
                </a:lnTo>
                <a:lnTo>
                  <a:pt x="59" y="181"/>
                </a:lnTo>
                <a:lnTo>
                  <a:pt x="49" y="171"/>
                </a:lnTo>
                <a:lnTo>
                  <a:pt x="41" y="165"/>
                </a:lnTo>
                <a:lnTo>
                  <a:pt x="45" y="150"/>
                </a:lnTo>
                <a:lnTo>
                  <a:pt x="45" y="139"/>
                </a:lnTo>
                <a:lnTo>
                  <a:pt x="38" y="133"/>
                </a:lnTo>
                <a:lnTo>
                  <a:pt x="28" y="123"/>
                </a:lnTo>
                <a:lnTo>
                  <a:pt x="25" y="126"/>
                </a:lnTo>
                <a:lnTo>
                  <a:pt x="22" y="121"/>
                </a:lnTo>
                <a:lnTo>
                  <a:pt x="13" y="115"/>
                </a:lnTo>
                <a:lnTo>
                  <a:pt x="6" y="103"/>
                </a:lnTo>
                <a:lnTo>
                  <a:pt x="7" y="102"/>
                </a:lnTo>
                <a:lnTo>
                  <a:pt x="14" y="103"/>
                </a:lnTo>
                <a:lnTo>
                  <a:pt x="23" y="95"/>
                </a:lnTo>
                <a:lnTo>
                  <a:pt x="26" y="86"/>
                </a:lnTo>
                <a:lnTo>
                  <a:pt x="17" y="71"/>
                </a:lnTo>
                <a:lnTo>
                  <a:pt x="8" y="65"/>
                </a:lnTo>
                <a:lnTo>
                  <a:pt x="6" y="52"/>
                </a:lnTo>
                <a:lnTo>
                  <a:pt x="4" y="39"/>
                </a:lnTo>
                <a:lnTo>
                  <a:pt x="1" y="22"/>
                </a:lnTo>
                <a:lnTo>
                  <a:pt x="0" y="4"/>
                </a:lnTo>
                <a:lnTo>
                  <a:pt x="21" y="2"/>
                </a:lnTo>
                <a:lnTo>
                  <a:pt x="43" y="0"/>
                </a:lnTo>
                <a:lnTo>
                  <a:pt x="41" y="4"/>
                </a:lnTo>
                <a:lnTo>
                  <a:pt x="64" y="14"/>
                </a:lnTo>
                <a:lnTo>
                  <a:pt x="99" y="29"/>
                </a:lnTo>
                <a:lnTo>
                  <a:pt x="134" y="28"/>
                </a:lnTo>
                <a:lnTo>
                  <a:pt x="148" y="28"/>
                </a:lnTo>
                <a:lnTo>
                  <a:pt x="150" y="20"/>
                </a:lnTo>
                <a:lnTo>
                  <a:pt x="181" y="20"/>
                </a:lnTo>
                <a:lnTo>
                  <a:pt x="185" y="27"/>
                </a:lnTo>
                <a:lnTo>
                  <a:pt x="192" y="34"/>
                </a:lnTo>
                <a:lnTo>
                  <a:pt x="200" y="43"/>
                </a:lnTo>
                <a:lnTo>
                  <a:pt x="202" y="54"/>
                </a:lnTo>
                <a:lnTo>
                  <a:pt x="203" y="65"/>
                </a:lnTo>
                <a:lnTo>
                  <a:pt x="211" y="71"/>
                </a:lnTo>
                <a:lnTo>
                  <a:pt x="224" y="78"/>
                </a:lnTo>
                <a:lnTo>
                  <a:pt x="240" y="61"/>
                </a:lnTo>
                <a:lnTo>
                  <a:pt x="254" y="61"/>
                </a:lnTo>
                <a:lnTo>
                  <a:pt x="264" y="69"/>
                </a:lnTo>
                <a:lnTo>
                  <a:pt x="269" y="83"/>
                </a:lnTo>
                <a:lnTo>
                  <a:pt x="273" y="95"/>
                </a:lnTo>
                <a:lnTo>
                  <a:pt x="280" y="107"/>
                </a:lnTo>
                <a:lnTo>
                  <a:pt x="281" y="122"/>
                </a:lnTo>
                <a:lnTo>
                  <a:pt x="283" y="132"/>
                </a:lnTo>
                <a:lnTo>
                  <a:pt x="296" y="138"/>
                </a:lnTo>
                <a:lnTo>
                  <a:pt x="307" y="143"/>
                </a:lnTo>
                <a:lnTo>
                  <a:pt x="315" y="142"/>
                </a:lnTo>
                <a:close/>
              </a:path>
            </a:pathLst>
          </a:custGeom>
          <a:noFill/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Freeform 36">
            <a:extLst>
              <a:ext uri="{FF2B5EF4-FFF2-40B4-BE49-F238E27FC236}">
                <a16:creationId xmlns:a16="http://schemas.microsoft.com/office/drawing/2014/main" id="{35629460-B5A5-48F6-886E-1D0868804FED}"/>
              </a:ext>
            </a:extLst>
          </p:cNvPr>
          <p:cNvSpPr>
            <a:spLocks noEditPoints="1"/>
          </p:cNvSpPr>
          <p:nvPr/>
        </p:nvSpPr>
        <p:spPr bwMode="auto">
          <a:xfrm>
            <a:off x="5866284" y="2693538"/>
            <a:ext cx="1705329" cy="918254"/>
          </a:xfrm>
          <a:custGeom>
            <a:avLst/>
            <a:gdLst>
              <a:gd name="T0" fmla="*/ 5030 w 5699"/>
              <a:gd name="T1" fmla="*/ 189 h 3068"/>
              <a:gd name="T2" fmla="*/ 4486 w 5699"/>
              <a:gd name="T3" fmla="*/ 395 h 3068"/>
              <a:gd name="T4" fmla="*/ 4419 w 5699"/>
              <a:gd name="T5" fmla="*/ 225 h 3068"/>
              <a:gd name="T6" fmla="*/ 4392 w 5699"/>
              <a:gd name="T7" fmla="*/ 58 h 3068"/>
              <a:gd name="T8" fmla="*/ 5423 w 5699"/>
              <a:gd name="T9" fmla="*/ 7 h 3068"/>
              <a:gd name="T10" fmla="*/ 4022 w 5699"/>
              <a:gd name="T11" fmla="*/ 136 h 3068"/>
              <a:gd name="T12" fmla="*/ 3430 w 5699"/>
              <a:gd name="T13" fmla="*/ 261 h 3068"/>
              <a:gd name="T14" fmla="*/ 3861 w 5699"/>
              <a:gd name="T15" fmla="*/ 239 h 3068"/>
              <a:gd name="T16" fmla="*/ 3040 w 5699"/>
              <a:gd name="T17" fmla="*/ 281 h 3068"/>
              <a:gd name="T18" fmla="*/ 2702 w 5699"/>
              <a:gd name="T19" fmla="*/ 373 h 3068"/>
              <a:gd name="T20" fmla="*/ 3998 w 5699"/>
              <a:gd name="T21" fmla="*/ 378 h 3068"/>
              <a:gd name="T22" fmla="*/ 4259 w 5699"/>
              <a:gd name="T23" fmla="*/ 497 h 3068"/>
              <a:gd name="T24" fmla="*/ 3108 w 5699"/>
              <a:gd name="T25" fmla="*/ 415 h 3068"/>
              <a:gd name="T26" fmla="*/ 2781 w 5699"/>
              <a:gd name="T27" fmla="*/ 376 h 3068"/>
              <a:gd name="T28" fmla="*/ 3397 w 5699"/>
              <a:gd name="T29" fmla="*/ 466 h 3068"/>
              <a:gd name="T30" fmla="*/ 3741 w 5699"/>
              <a:gd name="T31" fmla="*/ 428 h 3068"/>
              <a:gd name="T32" fmla="*/ 2485 w 5699"/>
              <a:gd name="T33" fmla="*/ 522 h 3068"/>
              <a:gd name="T34" fmla="*/ 3658 w 5699"/>
              <a:gd name="T35" fmla="*/ 525 h 3068"/>
              <a:gd name="T36" fmla="*/ 3220 w 5699"/>
              <a:gd name="T37" fmla="*/ 713 h 3068"/>
              <a:gd name="T38" fmla="*/ 4363 w 5699"/>
              <a:gd name="T39" fmla="*/ 644 h 3068"/>
              <a:gd name="T40" fmla="*/ 4935 w 5699"/>
              <a:gd name="T41" fmla="*/ 1030 h 3068"/>
              <a:gd name="T42" fmla="*/ 4609 w 5699"/>
              <a:gd name="T43" fmla="*/ 1331 h 3068"/>
              <a:gd name="T44" fmla="*/ 3970 w 5699"/>
              <a:gd name="T45" fmla="*/ 1206 h 3068"/>
              <a:gd name="T46" fmla="*/ 4260 w 5699"/>
              <a:gd name="T47" fmla="*/ 820 h 3068"/>
              <a:gd name="T48" fmla="*/ 4081 w 5699"/>
              <a:gd name="T49" fmla="*/ 547 h 3068"/>
              <a:gd name="T50" fmla="*/ 3095 w 5699"/>
              <a:gd name="T51" fmla="*/ 573 h 3068"/>
              <a:gd name="T52" fmla="*/ 2829 w 5699"/>
              <a:gd name="T53" fmla="*/ 664 h 3068"/>
              <a:gd name="T54" fmla="*/ 2787 w 5699"/>
              <a:gd name="T55" fmla="*/ 885 h 3068"/>
              <a:gd name="T56" fmla="*/ 2450 w 5699"/>
              <a:gd name="T57" fmla="*/ 782 h 3068"/>
              <a:gd name="T58" fmla="*/ 3509 w 5699"/>
              <a:gd name="T59" fmla="*/ 917 h 3068"/>
              <a:gd name="T60" fmla="*/ 3972 w 5699"/>
              <a:gd name="T61" fmla="*/ 981 h 3068"/>
              <a:gd name="T62" fmla="*/ 2985 w 5699"/>
              <a:gd name="T63" fmla="*/ 1402 h 3068"/>
              <a:gd name="T64" fmla="*/ 3247 w 5699"/>
              <a:gd name="T65" fmla="*/ 1941 h 3068"/>
              <a:gd name="T66" fmla="*/ 3750 w 5699"/>
              <a:gd name="T67" fmla="*/ 1783 h 3068"/>
              <a:gd name="T68" fmla="*/ 4337 w 5699"/>
              <a:gd name="T69" fmla="*/ 1477 h 3068"/>
              <a:gd name="T70" fmla="*/ 4740 w 5699"/>
              <a:gd name="T71" fmla="*/ 1945 h 3068"/>
              <a:gd name="T72" fmla="*/ 4219 w 5699"/>
              <a:gd name="T73" fmla="*/ 2347 h 3068"/>
              <a:gd name="T74" fmla="*/ 4164 w 5699"/>
              <a:gd name="T75" fmla="*/ 2685 h 3068"/>
              <a:gd name="T76" fmla="*/ 4034 w 5699"/>
              <a:gd name="T77" fmla="*/ 2767 h 3068"/>
              <a:gd name="T78" fmla="*/ 3533 w 5699"/>
              <a:gd name="T79" fmla="*/ 2788 h 3068"/>
              <a:gd name="T80" fmla="*/ 2912 w 5699"/>
              <a:gd name="T81" fmla="*/ 3023 h 3068"/>
              <a:gd name="T82" fmla="*/ 2877 w 5699"/>
              <a:gd name="T83" fmla="*/ 2695 h 3068"/>
              <a:gd name="T84" fmla="*/ 2569 w 5699"/>
              <a:gd name="T85" fmla="*/ 2536 h 3068"/>
              <a:gd name="T86" fmla="*/ 1634 w 5699"/>
              <a:gd name="T87" fmla="*/ 2455 h 3068"/>
              <a:gd name="T88" fmla="*/ 264 w 5699"/>
              <a:gd name="T89" fmla="*/ 2180 h 3068"/>
              <a:gd name="T90" fmla="*/ 224 w 5699"/>
              <a:gd name="T91" fmla="*/ 1603 h 3068"/>
              <a:gd name="T92" fmla="*/ 1272 w 5699"/>
              <a:gd name="T93" fmla="*/ 843 h 3068"/>
              <a:gd name="T94" fmla="*/ 1966 w 5699"/>
              <a:gd name="T95" fmla="*/ 852 h 3068"/>
              <a:gd name="T96" fmla="*/ 2624 w 5699"/>
              <a:gd name="T97" fmla="*/ 901 h 3068"/>
              <a:gd name="T98" fmla="*/ 3256 w 5699"/>
              <a:gd name="T99" fmla="*/ 947 h 3068"/>
              <a:gd name="T100" fmla="*/ 3159 w 5699"/>
              <a:gd name="T101" fmla="*/ 875 h 3068"/>
              <a:gd name="T102" fmla="*/ 4305 w 5699"/>
              <a:gd name="T103" fmla="*/ 930 h 3068"/>
              <a:gd name="T104" fmla="*/ 3839 w 5699"/>
              <a:gd name="T105" fmla="*/ 1271 h 3068"/>
              <a:gd name="T106" fmla="*/ 3588 w 5699"/>
              <a:gd name="T107" fmla="*/ 1392 h 3068"/>
              <a:gd name="T108" fmla="*/ 3812 w 5699"/>
              <a:gd name="T109" fmla="*/ 1392 h 3068"/>
              <a:gd name="T110" fmla="*/ 4766 w 5699"/>
              <a:gd name="T111" fmla="*/ 2387 h 3068"/>
              <a:gd name="T112" fmla="*/ 4866 w 5699"/>
              <a:gd name="T113" fmla="*/ 2637 h 3068"/>
              <a:gd name="T114" fmla="*/ 4753 w 5699"/>
              <a:gd name="T115" fmla="*/ 2312 h 3068"/>
              <a:gd name="T116" fmla="*/ 117 w 5699"/>
              <a:gd name="T117" fmla="*/ 2327 h 3068"/>
              <a:gd name="T118" fmla="*/ 4287 w 5699"/>
              <a:gd name="T119" fmla="*/ 2375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99" h="3068">
                <a:moveTo>
                  <a:pt x="5423" y="7"/>
                </a:moveTo>
                <a:lnTo>
                  <a:pt x="5539" y="10"/>
                </a:lnTo>
                <a:lnTo>
                  <a:pt x="5629" y="17"/>
                </a:lnTo>
                <a:lnTo>
                  <a:pt x="5699" y="30"/>
                </a:lnTo>
                <a:lnTo>
                  <a:pt x="5686" y="44"/>
                </a:lnTo>
                <a:lnTo>
                  <a:pt x="5555" y="66"/>
                </a:lnTo>
                <a:lnTo>
                  <a:pt x="5436" y="76"/>
                </a:lnTo>
                <a:lnTo>
                  <a:pt x="5383" y="88"/>
                </a:lnTo>
                <a:lnTo>
                  <a:pt x="5484" y="87"/>
                </a:lnTo>
                <a:lnTo>
                  <a:pt x="5346" y="120"/>
                </a:lnTo>
                <a:lnTo>
                  <a:pt x="5257" y="135"/>
                </a:lnTo>
                <a:lnTo>
                  <a:pt x="5136" y="180"/>
                </a:lnTo>
                <a:lnTo>
                  <a:pt x="5030" y="189"/>
                </a:lnTo>
                <a:lnTo>
                  <a:pt x="4989" y="201"/>
                </a:lnTo>
                <a:lnTo>
                  <a:pt x="4840" y="207"/>
                </a:lnTo>
                <a:lnTo>
                  <a:pt x="4898" y="214"/>
                </a:lnTo>
                <a:lnTo>
                  <a:pt x="4856" y="224"/>
                </a:lnTo>
                <a:lnTo>
                  <a:pt x="4869" y="253"/>
                </a:lnTo>
                <a:lnTo>
                  <a:pt x="4804" y="273"/>
                </a:lnTo>
                <a:lnTo>
                  <a:pt x="4714" y="290"/>
                </a:lnTo>
                <a:lnTo>
                  <a:pt x="4669" y="313"/>
                </a:lnTo>
                <a:lnTo>
                  <a:pt x="4584" y="331"/>
                </a:lnTo>
                <a:lnTo>
                  <a:pt x="4578" y="345"/>
                </a:lnTo>
                <a:lnTo>
                  <a:pt x="4664" y="343"/>
                </a:lnTo>
                <a:lnTo>
                  <a:pt x="4652" y="357"/>
                </a:lnTo>
                <a:lnTo>
                  <a:pt x="4486" y="395"/>
                </a:lnTo>
                <a:lnTo>
                  <a:pt x="4373" y="377"/>
                </a:lnTo>
                <a:lnTo>
                  <a:pt x="4218" y="387"/>
                </a:lnTo>
                <a:lnTo>
                  <a:pt x="4152" y="380"/>
                </a:lnTo>
                <a:lnTo>
                  <a:pt x="4062" y="376"/>
                </a:lnTo>
                <a:lnTo>
                  <a:pt x="4086" y="347"/>
                </a:lnTo>
                <a:lnTo>
                  <a:pt x="4191" y="333"/>
                </a:lnTo>
                <a:lnTo>
                  <a:pt x="4212" y="290"/>
                </a:lnTo>
                <a:lnTo>
                  <a:pt x="4246" y="285"/>
                </a:lnTo>
                <a:lnTo>
                  <a:pt x="4349" y="311"/>
                </a:lnTo>
                <a:lnTo>
                  <a:pt x="4322" y="273"/>
                </a:lnTo>
                <a:lnTo>
                  <a:pt x="4256" y="262"/>
                </a:lnTo>
                <a:lnTo>
                  <a:pt x="4319" y="239"/>
                </a:lnTo>
                <a:lnTo>
                  <a:pt x="4419" y="225"/>
                </a:lnTo>
                <a:lnTo>
                  <a:pt x="4453" y="206"/>
                </a:lnTo>
                <a:lnTo>
                  <a:pt x="4411" y="184"/>
                </a:lnTo>
                <a:lnTo>
                  <a:pt x="4423" y="155"/>
                </a:lnTo>
                <a:lnTo>
                  <a:pt x="4548" y="157"/>
                </a:lnTo>
                <a:lnTo>
                  <a:pt x="4578" y="163"/>
                </a:lnTo>
                <a:lnTo>
                  <a:pt x="4673" y="143"/>
                </a:lnTo>
                <a:lnTo>
                  <a:pt x="4575" y="137"/>
                </a:lnTo>
                <a:lnTo>
                  <a:pt x="4408" y="140"/>
                </a:lnTo>
                <a:lnTo>
                  <a:pt x="4347" y="122"/>
                </a:lnTo>
                <a:lnTo>
                  <a:pt x="4335" y="100"/>
                </a:lnTo>
                <a:lnTo>
                  <a:pt x="4300" y="85"/>
                </a:lnTo>
                <a:lnTo>
                  <a:pt x="4312" y="67"/>
                </a:lnTo>
                <a:lnTo>
                  <a:pt x="4392" y="58"/>
                </a:lnTo>
                <a:lnTo>
                  <a:pt x="4447" y="56"/>
                </a:lnTo>
                <a:lnTo>
                  <a:pt x="4547" y="48"/>
                </a:lnTo>
                <a:lnTo>
                  <a:pt x="4636" y="29"/>
                </a:lnTo>
                <a:lnTo>
                  <a:pt x="4688" y="32"/>
                </a:lnTo>
                <a:lnTo>
                  <a:pt x="4721" y="46"/>
                </a:lnTo>
                <a:lnTo>
                  <a:pt x="4787" y="19"/>
                </a:lnTo>
                <a:lnTo>
                  <a:pt x="4855" y="11"/>
                </a:lnTo>
                <a:lnTo>
                  <a:pt x="4941" y="5"/>
                </a:lnTo>
                <a:lnTo>
                  <a:pt x="5080" y="3"/>
                </a:lnTo>
                <a:lnTo>
                  <a:pt x="5098" y="9"/>
                </a:lnTo>
                <a:lnTo>
                  <a:pt x="5236" y="0"/>
                </a:lnTo>
                <a:lnTo>
                  <a:pt x="5329" y="3"/>
                </a:lnTo>
                <a:lnTo>
                  <a:pt x="5423" y="7"/>
                </a:lnTo>
                <a:moveTo>
                  <a:pt x="4382" y="188"/>
                </a:moveTo>
                <a:lnTo>
                  <a:pt x="4419" y="206"/>
                </a:lnTo>
                <a:lnTo>
                  <a:pt x="4335" y="223"/>
                </a:lnTo>
                <a:lnTo>
                  <a:pt x="4199" y="267"/>
                </a:lnTo>
                <a:lnTo>
                  <a:pt x="4110" y="271"/>
                </a:lnTo>
                <a:lnTo>
                  <a:pt x="4018" y="263"/>
                </a:lnTo>
                <a:lnTo>
                  <a:pt x="3994" y="240"/>
                </a:lnTo>
                <a:lnTo>
                  <a:pt x="4019" y="219"/>
                </a:lnTo>
                <a:lnTo>
                  <a:pt x="4074" y="204"/>
                </a:lnTo>
                <a:lnTo>
                  <a:pt x="3987" y="204"/>
                </a:lnTo>
                <a:lnTo>
                  <a:pt x="3958" y="185"/>
                </a:lnTo>
                <a:lnTo>
                  <a:pt x="3959" y="160"/>
                </a:lnTo>
                <a:lnTo>
                  <a:pt x="4022" y="136"/>
                </a:lnTo>
                <a:lnTo>
                  <a:pt x="4075" y="119"/>
                </a:lnTo>
                <a:lnTo>
                  <a:pt x="4127" y="116"/>
                </a:lnTo>
                <a:lnTo>
                  <a:pt x="4123" y="103"/>
                </a:lnTo>
                <a:lnTo>
                  <a:pt x="4233" y="101"/>
                </a:lnTo>
                <a:lnTo>
                  <a:pt x="4257" y="129"/>
                </a:lnTo>
                <a:lnTo>
                  <a:pt x="4321" y="141"/>
                </a:lnTo>
                <a:lnTo>
                  <a:pt x="4386" y="151"/>
                </a:lnTo>
                <a:lnTo>
                  <a:pt x="4382" y="188"/>
                </a:lnTo>
                <a:moveTo>
                  <a:pt x="3671" y="265"/>
                </a:moveTo>
                <a:lnTo>
                  <a:pt x="3660" y="289"/>
                </a:lnTo>
                <a:lnTo>
                  <a:pt x="3589" y="283"/>
                </a:lnTo>
                <a:lnTo>
                  <a:pt x="3534" y="263"/>
                </a:lnTo>
                <a:lnTo>
                  <a:pt x="3430" y="261"/>
                </a:lnTo>
                <a:lnTo>
                  <a:pt x="3498" y="244"/>
                </a:lnTo>
                <a:lnTo>
                  <a:pt x="3458" y="230"/>
                </a:lnTo>
                <a:lnTo>
                  <a:pt x="3484" y="208"/>
                </a:lnTo>
                <a:lnTo>
                  <a:pt x="3567" y="216"/>
                </a:lnTo>
                <a:lnTo>
                  <a:pt x="3669" y="237"/>
                </a:lnTo>
                <a:lnTo>
                  <a:pt x="3671" y="265"/>
                </a:lnTo>
                <a:moveTo>
                  <a:pt x="3857" y="280"/>
                </a:moveTo>
                <a:lnTo>
                  <a:pt x="3771" y="293"/>
                </a:lnTo>
                <a:lnTo>
                  <a:pt x="3748" y="279"/>
                </a:lnTo>
                <a:lnTo>
                  <a:pt x="3753" y="257"/>
                </a:lnTo>
                <a:lnTo>
                  <a:pt x="3779" y="233"/>
                </a:lnTo>
                <a:lnTo>
                  <a:pt x="3838" y="235"/>
                </a:lnTo>
                <a:lnTo>
                  <a:pt x="3861" y="239"/>
                </a:lnTo>
                <a:lnTo>
                  <a:pt x="3894" y="259"/>
                </a:lnTo>
                <a:lnTo>
                  <a:pt x="3857" y="280"/>
                </a:lnTo>
                <a:moveTo>
                  <a:pt x="3231" y="248"/>
                </a:moveTo>
                <a:lnTo>
                  <a:pt x="3157" y="260"/>
                </a:lnTo>
                <a:lnTo>
                  <a:pt x="3078" y="260"/>
                </a:lnTo>
                <a:lnTo>
                  <a:pt x="3090" y="251"/>
                </a:lnTo>
                <a:lnTo>
                  <a:pt x="3163" y="234"/>
                </a:lnTo>
                <a:lnTo>
                  <a:pt x="3185" y="237"/>
                </a:lnTo>
                <a:lnTo>
                  <a:pt x="3231" y="248"/>
                </a:lnTo>
                <a:moveTo>
                  <a:pt x="3135" y="302"/>
                </a:moveTo>
                <a:lnTo>
                  <a:pt x="3021" y="319"/>
                </a:lnTo>
                <a:lnTo>
                  <a:pt x="2975" y="300"/>
                </a:lnTo>
                <a:lnTo>
                  <a:pt x="3040" y="281"/>
                </a:lnTo>
                <a:lnTo>
                  <a:pt x="3119" y="275"/>
                </a:lnTo>
                <a:lnTo>
                  <a:pt x="3175" y="284"/>
                </a:lnTo>
                <a:lnTo>
                  <a:pt x="3135" y="302"/>
                </a:lnTo>
                <a:moveTo>
                  <a:pt x="3917" y="312"/>
                </a:moveTo>
                <a:lnTo>
                  <a:pt x="3893" y="314"/>
                </a:lnTo>
                <a:lnTo>
                  <a:pt x="3806" y="310"/>
                </a:lnTo>
                <a:lnTo>
                  <a:pt x="3812" y="294"/>
                </a:lnTo>
                <a:lnTo>
                  <a:pt x="3909" y="294"/>
                </a:lnTo>
                <a:lnTo>
                  <a:pt x="3930" y="305"/>
                </a:lnTo>
                <a:lnTo>
                  <a:pt x="3917" y="312"/>
                </a:lnTo>
                <a:moveTo>
                  <a:pt x="2839" y="305"/>
                </a:moveTo>
                <a:lnTo>
                  <a:pt x="2768" y="351"/>
                </a:lnTo>
                <a:lnTo>
                  <a:pt x="2702" y="373"/>
                </a:lnTo>
                <a:lnTo>
                  <a:pt x="2651" y="376"/>
                </a:lnTo>
                <a:lnTo>
                  <a:pt x="2523" y="402"/>
                </a:lnTo>
                <a:lnTo>
                  <a:pt x="2430" y="412"/>
                </a:lnTo>
                <a:lnTo>
                  <a:pt x="2382" y="398"/>
                </a:lnTo>
                <a:lnTo>
                  <a:pt x="2382" y="398"/>
                </a:lnTo>
                <a:lnTo>
                  <a:pt x="2530" y="352"/>
                </a:lnTo>
                <a:lnTo>
                  <a:pt x="2686" y="313"/>
                </a:lnTo>
                <a:lnTo>
                  <a:pt x="2760" y="314"/>
                </a:lnTo>
                <a:lnTo>
                  <a:pt x="2839" y="305"/>
                </a:lnTo>
                <a:moveTo>
                  <a:pt x="3847" y="338"/>
                </a:moveTo>
                <a:lnTo>
                  <a:pt x="3880" y="358"/>
                </a:lnTo>
                <a:lnTo>
                  <a:pt x="3977" y="357"/>
                </a:lnTo>
                <a:lnTo>
                  <a:pt x="3998" y="378"/>
                </a:lnTo>
                <a:lnTo>
                  <a:pt x="3963" y="401"/>
                </a:lnTo>
                <a:lnTo>
                  <a:pt x="4005" y="415"/>
                </a:lnTo>
                <a:lnTo>
                  <a:pt x="4022" y="430"/>
                </a:lnTo>
                <a:lnTo>
                  <a:pt x="4087" y="433"/>
                </a:lnTo>
                <a:lnTo>
                  <a:pt x="4155" y="438"/>
                </a:lnTo>
                <a:lnTo>
                  <a:pt x="4247" y="425"/>
                </a:lnTo>
                <a:lnTo>
                  <a:pt x="4354" y="419"/>
                </a:lnTo>
                <a:lnTo>
                  <a:pt x="4431" y="424"/>
                </a:lnTo>
                <a:lnTo>
                  <a:pt x="4463" y="448"/>
                </a:lnTo>
                <a:lnTo>
                  <a:pt x="4451" y="474"/>
                </a:lnTo>
                <a:lnTo>
                  <a:pt x="4405" y="491"/>
                </a:lnTo>
                <a:lnTo>
                  <a:pt x="4317" y="505"/>
                </a:lnTo>
                <a:lnTo>
                  <a:pt x="4259" y="497"/>
                </a:lnTo>
                <a:lnTo>
                  <a:pt x="4104" y="507"/>
                </a:lnTo>
                <a:lnTo>
                  <a:pt x="3998" y="509"/>
                </a:lnTo>
                <a:lnTo>
                  <a:pt x="3924" y="501"/>
                </a:lnTo>
                <a:lnTo>
                  <a:pt x="3810" y="480"/>
                </a:lnTo>
                <a:lnTo>
                  <a:pt x="3828" y="444"/>
                </a:lnTo>
                <a:lnTo>
                  <a:pt x="3855" y="413"/>
                </a:lnTo>
                <a:lnTo>
                  <a:pt x="3834" y="386"/>
                </a:lnTo>
                <a:lnTo>
                  <a:pt x="3740" y="378"/>
                </a:lnTo>
                <a:lnTo>
                  <a:pt x="3704" y="359"/>
                </a:lnTo>
                <a:lnTo>
                  <a:pt x="3751" y="334"/>
                </a:lnTo>
                <a:lnTo>
                  <a:pt x="3847" y="338"/>
                </a:lnTo>
                <a:moveTo>
                  <a:pt x="3116" y="393"/>
                </a:moveTo>
                <a:lnTo>
                  <a:pt x="3108" y="415"/>
                </a:lnTo>
                <a:lnTo>
                  <a:pt x="3165" y="405"/>
                </a:lnTo>
                <a:lnTo>
                  <a:pt x="3214" y="408"/>
                </a:lnTo>
                <a:lnTo>
                  <a:pt x="3186" y="439"/>
                </a:lnTo>
                <a:lnTo>
                  <a:pt x="3120" y="469"/>
                </a:lnTo>
                <a:lnTo>
                  <a:pt x="2937" y="479"/>
                </a:lnTo>
                <a:lnTo>
                  <a:pt x="2775" y="507"/>
                </a:lnTo>
                <a:lnTo>
                  <a:pt x="2696" y="508"/>
                </a:lnTo>
                <a:lnTo>
                  <a:pt x="2716" y="487"/>
                </a:lnTo>
                <a:lnTo>
                  <a:pt x="2856" y="459"/>
                </a:lnTo>
                <a:lnTo>
                  <a:pt x="2618" y="466"/>
                </a:lnTo>
                <a:lnTo>
                  <a:pt x="2563" y="455"/>
                </a:lnTo>
                <a:lnTo>
                  <a:pt x="2712" y="393"/>
                </a:lnTo>
                <a:lnTo>
                  <a:pt x="2781" y="376"/>
                </a:lnTo>
                <a:lnTo>
                  <a:pt x="2894" y="397"/>
                </a:lnTo>
                <a:lnTo>
                  <a:pt x="2935" y="434"/>
                </a:lnTo>
                <a:lnTo>
                  <a:pt x="3017" y="439"/>
                </a:lnTo>
                <a:lnTo>
                  <a:pt x="3020" y="379"/>
                </a:lnTo>
                <a:lnTo>
                  <a:pt x="3094" y="356"/>
                </a:lnTo>
                <a:lnTo>
                  <a:pt x="3136" y="364"/>
                </a:lnTo>
                <a:lnTo>
                  <a:pt x="3116" y="393"/>
                </a:lnTo>
                <a:moveTo>
                  <a:pt x="3634" y="361"/>
                </a:moveTo>
                <a:lnTo>
                  <a:pt x="3639" y="390"/>
                </a:lnTo>
                <a:lnTo>
                  <a:pt x="3605" y="422"/>
                </a:lnTo>
                <a:lnTo>
                  <a:pt x="3531" y="469"/>
                </a:lnTo>
                <a:lnTo>
                  <a:pt x="3440" y="476"/>
                </a:lnTo>
                <a:lnTo>
                  <a:pt x="3397" y="466"/>
                </a:lnTo>
                <a:lnTo>
                  <a:pt x="3440" y="428"/>
                </a:lnTo>
                <a:lnTo>
                  <a:pt x="3353" y="433"/>
                </a:lnTo>
                <a:lnTo>
                  <a:pt x="3406" y="385"/>
                </a:lnTo>
                <a:lnTo>
                  <a:pt x="3457" y="387"/>
                </a:lnTo>
                <a:lnTo>
                  <a:pt x="3555" y="366"/>
                </a:lnTo>
                <a:lnTo>
                  <a:pt x="3621" y="369"/>
                </a:lnTo>
                <a:lnTo>
                  <a:pt x="3634" y="361"/>
                </a:lnTo>
                <a:moveTo>
                  <a:pt x="3759" y="471"/>
                </a:moveTo>
                <a:lnTo>
                  <a:pt x="3706" y="496"/>
                </a:lnTo>
                <a:lnTo>
                  <a:pt x="3637" y="491"/>
                </a:lnTo>
                <a:lnTo>
                  <a:pt x="3593" y="474"/>
                </a:lnTo>
                <a:lnTo>
                  <a:pt x="3651" y="445"/>
                </a:lnTo>
                <a:lnTo>
                  <a:pt x="3741" y="428"/>
                </a:lnTo>
                <a:lnTo>
                  <a:pt x="3762" y="450"/>
                </a:lnTo>
                <a:lnTo>
                  <a:pt x="3759" y="471"/>
                </a:lnTo>
                <a:moveTo>
                  <a:pt x="2102" y="711"/>
                </a:moveTo>
                <a:lnTo>
                  <a:pt x="1922" y="744"/>
                </a:lnTo>
                <a:lnTo>
                  <a:pt x="1931" y="714"/>
                </a:lnTo>
                <a:lnTo>
                  <a:pt x="1854" y="677"/>
                </a:lnTo>
                <a:lnTo>
                  <a:pt x="1914" y="648"/>
                </a:lnTo>
                <a:lnTo>
                  <a:pt x="2013" y="599"/>
                </a:lnTo>
                <a:lnTo>
                  <a:pt x="2115" y="555"/>
                </a:lnTo>
                <a:lnTo>
                  <a:pt x="2118" y="515"/>
                </a:lnTo>
                <a:lnTo>
                  <a:pt x="2304" y="505"/>
                </a:lnTo>
                <a:lnTo>
                  <a:pt x="2359" y="518"/>
                </a:lnTo>
                <a:lnTo>
                  <a:pt x="2485" y="522"/>
                </a:lnTo>
                <a:lnTo>
                  <a:pt x="2511" y="541"/>
                </a:lnTo>
                <a:lnTo>
                  <a:pt x="2532" y="569"/>
                </a:lnTo>
                <a:lnTo>
                  <a:pt x="2446" y="586"/>
                </a:lnTo>
                <a:lnTo>
                  <a:pt x="2261" y="633"/>
                </a:lnTo>
                <a:lnTo>
                  <a:pt x="2138" y="681"/>
                </a:lnTo>
                <a:lnTo>
                  <a:pt x="2102" y="711"/>
                </a:lnTo>
                <a:moveTo>
                  <a:pt x="3636" y="616"/>
                </a:moveTo>
                <a:lnTo>
                  <a:pt x="3531" y="667"/>
                </a:lnTo>
                <a:lnTo>
                  <a:pt x="3474" y="664"/>
                </a:lnTo>
                <a:lnTo>
                  <a:pt x="3499" y="605"/>
                </a:lnTo>
                <a:lnTo>
                  <a:pt x="3534" y="571"/>
                </a:lnTo>
                <a:lnTo>
                  <a:pt x="3589" y="543"/>
                </a:lnTo>
                <a:lnTo>
                  <a:pt x="3658" y="525"/>
                </a:lnTo>
                <a:lnTo>
                  <a:pt x="3762" y="528"/>
                </a:lnTo>
                <a:lnTo>
                  <a:pt x="3844" y="544"/>
                </a:lnTo>
                <a:lnTo>
                  <a:pt x="3710" y="603"/>
                </a:lnTo>
                <a:lnTo>
                  <a:pt x="3636" y="616"/>
                </a:lnTo>
                <a:moveTo>
                  <a:pt x="3338" y="545"/>
                </a:moveTo>
                <a:lnTo>
                  <a:pt x="3385" y="558"/>
                </a:lnTo>
                <a:lnTo>
                  <a:pt x="3485" y="550"/>
                </a:lnTo>
                <a:lnTo>
                  <a:pt x="3479" y="569"/>
                </a:lnTo>
                <a:lnTo>
                  <a:pt x="3398" y="601"/>
                </a:lnTo>
                <a:lnTo>
                  <a:pt x="3448" y="630"/>
                </a:lnTo>
                <a:lnTo>
                  <a:pt x="3378" y="692"/>
                </a:lnTo>
                <a:lnTo>
                  <a:pt x="3265" y="718"/>
                </a:lnTo>
                <a:lnTo>
                  <a:pt x="3220" y="713"/>
                </a:lnTo>
                <a:lnTo>
                  <a:pt x="3210" y="686"/>
                </a:lnTo>
                <a:lnTo>
                  <a:pt x="3133" y="634"/>
                </a:lnTo>
                <a:lnTo>
                  <a:pt x="3157" y="612"/>
                </a:lnTo>
                <a:lnTo>
                  <a:pt x="3254" y="620"/>
                </a:lnTo>
                <a:lnTo>
                  <a:pt x="3243" y="577"/>
                </a:lnTo>
                <a:lnTo>
                  <a:pt x="3338" y="545"/>
                </a:lnTo>
                <a:moveTo>
                  <a:pt x="4004" y="590"/>
                </a:moveTo>
                <a:lnTo>
                  <a:pt x="4008" y="632"/>
                </a:lnTo>
                <a:lnTo>
                  <a:pt x="4104" y="578"/>
                </a:lnTo>
                <a:lnTo>
                  <a:pt x="4258" y="551"/>
                </a:lnTo>
                <a:lnTo>
                  <a:pt x="4288" y="620"/>
                </a:lnTo>
                <a:lnTo>
                  <a:pt x="4244" y="664"/>
                </a:lnTo>
                <a:lnTo>
                  <a:pt x="4363" y="644"/>
                </a:lnTo>
                <a:lnTo>
                  <a:pt x="4434" y="618"/>
                </a:lnTo>
                <a:lnTo>
                  <a:pt x="4523" y="652"/>
                </a:lnTo>
                <a:lnTo>
                  <a:pt x="4571" y="684"/>
                </a:lnTo>
                <a:lnTo>
                  <a:pt x="4556" y="714"/>
                </a:lnTo>
                <a:lnTo>
                  <a:pt x="4665" y="699"/>
                </a:lnTo>
                <a:lnTo>
                  <a:pt x="4689" y="743"/>
                </a:lnTo>
                <a:lnTo>
                  <a:pt x="4799" y="771"/>
                </a:lnTo>
                <a:lnTo>
                  <a:pt x="4828" y="799"/>
                </a:lnTo>
                <a:lnTo>
                  <a:pt x="4836" y="866"/>
                </a:lnTo>
                <a:lnTo>
                  <a:pt x="4715" y="899"/>
                </a:lnTo>
                <a:lnTo>
                  <a:pt x="4815" y="946"/>
                </a:lnTo>
                <a:lnTo>
                  <a:pt x="4893" y="962"/>
                </a:lnTo>
                <a:lnTo>
                  <a:pt x="4935" y="1030"/>
                </a:lnTo>
                <a:lnTo>
                  <a:pt x="5020" y="1035"/>
                </a:lnTo>
                <a:lnTo>
                  <a:pt x="4975" y="1087"/>
                </a:lnTo>
                <a:lnTo>
                  <a:pt x="4828" y="1174"/>
                </a:lnTo>
                <a:lnTo>
                  <a:pt x="4776" y="1142"/>
                </a:lnTo>
                <a:lnTo>
                  <a:pt x="4727" y="1070"/>
                </a:lnTo>
                <a:lnTo>
                  <a:pt x="4649" y="1079"/>
                </a:lnTo>
                <a:lnTo>
                  <a:pt x="4617" y="1122"/>
                </a:lnTo>
                <a:lnTo>
                  <a:pt x="4652" y="1166"/>
                </a:lnTo>
                <a:lnTo>
                  <a:pt x="4710" y="1201"/>
                </a:lnTo>
                <a:lnTo>
                  <a:pt x="4723" y="1221"/>
                </a:lnTo>
                <a:lnTo>
                  <a:pt x="4721" y="1296"/>
                </a:lnTo>
                <a:lnTo>
                  <a:pt x="4672" y="1352"/>
                </a:lnTo>
                <a:lnTo>
                  <a:pt x="4609" y="1331"/>
                </a:lnTo>
                <a:lnTo>
                  <a:pt x="4496" y="1269"/>
                </a:lnTo>
                <a:lnTo>
                  <a:pt x="4542" y="1335"/>
                </a:lnTo>
                <a:lnTo>
                  <a:pt x="4579" y="1382"/>
                </a:lnTo>
                <a:lnTo>
                  <a:pt x="4575" y="1409"/>
                </a:lnTo>
                <a:lnTo>
                  <a:pt x="4431" y="1378"/>
                </a:lnTo>
                <a:lnTo>
                  <a:pt x="4330" y="1333"/>
                </a:lnTo>
                <a:lnTo>
                  <a:pt x="4281" y="1296"/>
                </a:lnTo>
                <a:lnTo>
                  <a:pt x="4313" y="1274"/>
                </a:lnTo>
                <a:lnTo>
                  <a:pt x="4250" y="1235"/>
                </a:lnTo>
                <a:lnTo>
                  <a:pt x="4189" y="1198"/>
                </a:lnTo>
                <a:lnTo>
                  <a:pt x="4176" y="1220"/>
                </a:lnTo>
                <a:lnTo>
                  <a:pt x="4002" y="1232"/>
                </a:lnTo>
                <a:lnTo>
                  <a:pt x="3970" y="1206"/>
                </a:lnTo>
                <a:lnTo>
                  <a:pt x="4044" y="1151"/>
                </a:lnTo>
                <a:lnTo>
                  <a:pt x="4152" y="1149"/>
                </a:lnTo>
                <a:lnTo>
                  <a:pt x="4275" y="1140"/>
                </a:lnTo>
                <a:lnTo>
                  <a:pt x="4273" y="1113"/>
                </a:lnTo>
                <a:lnTo>
                  <a:pt x="4317" y="1076"/>
                </a:lnTo>
                <a:lnTo>
                  <a:pt x="4435" y="1004"/>
                </a:lnTo>
                <a:lnTo>
                  <a:pt x="4441" y="971"/>
                </a:lnTo>
                <a:lnTo>
                  <a:pt x="4436" y="946"/>
                </a:lnTo>
                <a:lnTo>
                  <a:pt x="4376" y="911"/>
                </a:lnTo>
                <a:lnTo>
                  <a:pt x="4282" y="887"/>
                </a:lnTo>
                <a:lnTo>
                  <a:pt x="4330" y="868"/>
                </a:lnTo>
                <a:lnTo>
                  <a:pt x="4305" y="824"/>
                </a:lnTo>
                <a:lnTo>
                  <a:pt x="4260" y="820"/>
                </a:lnTo>
                <a:lnTo>
                  <a:pt x="4235" y="796"/>
                </a:lnTo>
                <a:lnTo>
                  <a:pt x="4191" y="817"/>
                </a:lnTo>
                <a:lnTo>
                  <a:pt x="4086" y="826"/>
                </a:lnTo>
                <a:lnTo>
                  <a:pt x="3902" y="810"/>
                </a:lnTo>
                <a:lnTo>
                  <a:pt x="3805" y="789"/>
                </a:lnTo>
                <a:lnTo>
                  <a:pt x="3727" y="779"/>
                </a:lnTo>
                <a:lnTo>
                  <a:pt x="3704" y="754"/>
                </a:lnTo>
                <a:lnTo>
                  <a:pt x="3787" y="722"/>
                </a:lnTo>
                <a:lnTo>
                  <a:pt x="3712" y="722"/>
                </a:lnTo>
                <a:lnTo>
                  <a:pt x="3758" y="652"/>
                </a:lnTo>
                <a:lnTo>
                  <a:pt x="3854" y="592"/>
                </a:lnTo>
                <a:lnTo>
                  <a:pt x="3932" y="565"/>
                </a:lnTo>
                <a:lnTo>
                  <a:pt x="4081" y="547"/>
                </a:lnTo>
                <a:lnTo>
                  <a:pt x="4004" y="590"/>
                </a:lnTo>
                <a:moveTo>
                  <a:pt x="4530" y="594"/>
                </a:moveTo>
                <a:lnTo>
                  <a:pt x="4520" y="612"/>
                </a:lnTo>
                <a:lnTo>
                  <a:pt x="4467" y="610"/>
                </a:lnTo>
                <a:lnTo>
                  <a:pt x="4412" y="609"/>
                </a:lnTo>
                <a:lnTo>
                  <a:pt x="4347" y="618"/>
                </a:lnTo>
                <a:lnTo>
                  <a:pt x="4336" y="614"/>
                </a:lnTo>
                <a:lnTo>
                  <a:pt x="4308" y="578"/>
                </a:lnTo>
                <a:lnTo>
                  <a:pt x="4331" y="554"/>
                </a:lnTo>
                <a:lnTo>
                  <a:pt x="4359" y="550"/>
                </a:lnTo>
                <a:lnTo>
                  <a:pt x="4471" y="557"/>
                </a:lnTo>
                <a:lnTo>
                  <a:pt x="4530" y="594"/>
                </a:lnTo>
                <a:moveTo>
                  <a:pt x="3095" y="573"/>
                </a:moveTo>
                <a:lnTo>
                  <a:pt x="3001" y="617"/>
                </a:lnTo>
                <a:lnTo>
                  <a:pt x="2972" y="570"/>
                </a:lnTo>
                <a:lnTo>
                  <a:pt x="3000" y="561"/>
                </a:lnTo>
                <a:lnTo>
                  <a:pt x="3072" y="558"/>
                </a:lnTo>
                <a:lnTo>
                  <a:pt x="3095" y="573"/>
                </a:lnTo>
                <a:moveTo>
                  <a:pt x="2573" y="593"/>
                </a:moveTo>
                <a:lnTo>
                  <a:pt x="2509" y="624"/>
                </a:lnTo>
                <a:lnTo>
                  <a:pt x="2649" y="604"/>
                </a:lnTo>
                <a:lnTo>
                  <a:pt x="2682" y="638"/>
                </a:lnTo>
                <a:lnTo>
                  <a:pt x="2780" y="603"/>
                </a:lnTo>
                <a:lnTo>
                  <a:pt x="2803" y="625"/>
                </a:lnTo>
                <a:lnTo>
                  <a:pt x="2772" y="692"/>
                </a:lnTo>
                <a:lnTo>
                  <a:pt x="2829" y="664"/>
                </a:lnTo>
                <a:lnTo>
                  <a:pt x="2869" y="595"/>
                </a:lnTo>
                <a:lnTo>
                  <a:pt x="2926" y="585"/>
                </a:lnTo>
                <a:lnTo>
                  <a:pt x="2965" y="596"/>
                </a:lnTo>
                <a:lnTo>
                  <a:pt x="2994" y="623"/>
                </a:lnTo>
                <a:lnTo>
                  <a:pt x="2956" y="689"/>
                </a:lnTo>
                <a:lnTo>
                  <a:pt x="2922" y="738"/>
                </a:lnTo>
                <a:lnTo>
                  <a:pt x="2976" y="773"/>
                </a:lnTo>
                <a:lnTo>
                  <a:pt x="3041" y="806"/>
                </a:lnTo>
                <a:lnTo>
                  <a:pt x="3005" y="837"/>
                </a:lnTo>
                <a:lnTo>
                  <a:pt x="2910" y="843"/>
                </a:lnTo>
                <a:lnTo>
                  <a:pt x="2919" y="870"/>
                </a:lnTo>
                <a:lnTo>
                  <a:pt x="2875" y="897"/>
                </a:lnTo>
                <a:lnTo>
                  <a:pt x="2787" y="885"/>
                </a:lnTo>
                <a:lnTo>
                  <a:pt x="2712" y="866"/>
                </a:lnTo>
                <a:lnTo>
                  <a:pt x="2644" y="870"/>
                </a:lnTo>
                <a:lnTo>
                  <a:pt x="2517" y="895"/>
                </a:lnTo>
                <a:lnTo>
                  <a:pt x="2367" y="906"/>
                </a:lnTo>
                <a:lnTo>
                  <a:pt x="2263" y="912"/>
                </a:lnTo>
                <a:lnTo>
                  <a:pt x="2269" y="878"/>
                </a:lnTo>
                <a:lnTo>
                  <a:pt x="2215" y="859"/>
                </a:lnTo>
                <a:lnTo>
                  <a:pt x="2158" y="867"/>
                </a:lnTo>
                <a:lnTo>
                  <a:pt x="2154" y="810"/>
                </a:lnTo>
                <a:lnTo>
                  <a:pt x="2198" y="803"/>
                </a:lnTo>
                <a:lnTo>
                  <a:pt x="2294" y="791"/>
                </a:lnTo>
                <a:lnTo>
                  <a:pt x="2367" y="794"/>
                </a:lnTo>
                <a:lnTo>
                  <a:pt x="2450" y="782"/>
                </a:lnTo>
                <a:lnTo>
                  <a:pt x="2365" y="765"/>
                </a:lnTo>
                <a:lnTo>
                  <a:pt x="2244" y="771"/>
                </a:lnTo>
                <a:lnTo>
                  <a:pt x="2170" y="770"/>
                </a:lnTo>
                <a:lnTo>
                  <a:pt x="2171" y="744"/>
                </a:lnTo>
                <a:lnTo>
                  <a:pt x="2326" y="716"/>
                </a:lnTo>
                <a:lnTo>
                  <a:pt x="2244" y="717"/>
                </a:lnTo>
                <a:lnTo>
                  <a:pt x="2172" y="699"/>
                </a:lnTo>
                <a:lnTo>
                  <a:pt x="2278" y="647"/>
                </a:lnTo>
                <a:lnTo>
                  <a:pt x="2347" y="620"/>
                </a:lnTo>
                <a:lnTo>
                  <a:pt x="2535" y="580"/>
                </a:lnTo>
                <a:lnTo>
                  <a:pt x="2573" y="593"/>
                </a:lnTo>
                <a:moveTo>
                  <a:pt x="3571" y="843"/>
                </a:moveTo>
                <a:lnTo>
                  <a:pt x="3509" y="917"/>
                </a:lnTo>
                <a:lnTo>
                  <a:pt x="3629" y="860"/>
                </a:lnTo>
                <a:lnTo>
                  <a:pt x="3656" y="907"/>
                </a:lnTo>
                <a:lnTo>
                  <a:pt x="3596" y="961"/>
                </a:lnTo>
                <a:lnTo>
                  <a:pt x="3611" y="1010"/>
                </a:lnTo>
                <a:lnTo>
                  <a:pt x="3711" y="957"/>
                </a:lnTo>
                <a:lnTo>
                  <a:pt x="3800" y="894"/>
                </a:lnTo>
                <a:lnTo>
                  <a:pt x="3866" y="816"/>
                </a:lnTo>
                <a:lnTo>
                  <a:pt x="3938" y="821"/>
                </a:lnTo>
                <a:lnTo>
                  <a:pt x="4010" y="832"/>
                </a:lnTo>
                <a:lnTo>
                  <a:pt x="4055" y="867"/>
                </a:lnTo>
                <a:lnTo>
                  <a:pt x="4032" y="903"/>
                </a:lnTo>
                <a:lnTo>
                  <a:pt x="3962" y="942"/>
                </a:lnTo>
                <a:lnTo>
                  <a:pt x="3972" y="981"/>
                </a:lnTo>
                <a:lnTo>
                  <a:pt x="3939" y="1016"/>
                </a:lnTo>
                <a:lnTo>
                  <a:pt x="3792" y="1068"/>
                </a:lnTo>
                <a:lnTo>
                  <a:pt x="3706" y="1080"/>
                </a:lnTo>
                <a:lnTo>
                  <a:pt x="3664" y="1057"/>
                </a:lnTo>
                <a:lnTo>
                  <a:pt x="3619" y="1095"/>
                </a:lnTo>
                <a:lnTo>
                  <a:pt x="3518" y="1158"/>
                </a:lnTo>
                <a:lnTo>
                  <a:pt x="3477" y="1191"/>
                </a:lnTo>
                <a:lnTo>
                  <a:pt x="3373" y="1242"/>
                </a:lnTo>
                <a:lnTo>
                  <a:pt x="3287" y="1247"/>
                </a:lnTo>
                <a:lnTo>
                  <a:pt x="3218" y="1280"/>
                </a:lnTo>
                <a:lnTo>
                  <a:pt x="3178" y="1330"/>
                </a:lnTo>
                <a:lnTo>
                  <a:pt x="3103" y="1339"/>
                </a:lnTo>
                <a:lnTo>
                  <a:pt x="2985" y="1402"/>
                </a:lnTo>
                <a:lnTo>
                  <a:pt x="2858" y="1490"/>
                </a:lnTo>
                <a:lnTo>
                  <a:pt x="2792" y="1552"/>
                </a:lnTo>
                <a:lnTo>
                  <a:pt x="2726" y="1644"/>
                </a:lnTo>
                <a:lnTo>
                  <a:pt x="2806" y="1657"/>
                </a:lnTo>
                <a:lnTo>
                  <a:pt x="2785" y="1732"/>
                </a:lnTo>
                <a:lnTo>
                  <a:pt x="2776" y="1793"/>
                </a:lnTo>
                <a:lnTo>
                  <a:pt x="2872" y="1777"/>
                </a:lnTo>
                <a:lnTo>
                  <a:pt x="2966" y="1812"/>
                </a:lnTo>
                <a:lnTo>
                  <a:pt x="3010" y="1842"/>
                </a:lnTo>
                <a:lnTo>
                  <a:pt x="3032" y="1880"/>
                </a:lnTo>
                <a:lnTo>
                  <a:pt x="3098" y="1903"/>
                </a:lnTo>
                <a:lnTo>
                  <a:pt x="3146" y="1937"/>
                </a:lnTo>
                <a:lnTo>
                  <a:pt x="3247" y="1941"/>
                </a:lnTo>
                <a:lnTo>
                  <a:pt x="3311" y="1949"/>
                </a:lnTo>
                <a:lnTo>
                  <a:pt x="3264" y="2020"/>
                </a:lnTo>
                <a:lnTo>
                  <a:pt x="3242" y="2102"/>
                </a:lnTo>
                <a:lnTo>
                  <a:pt x="3244" y="2194"/>
                </a:lnTo>
                <a:lnTo>
                  <a:pt x="3304" y="2272"/>
                </a:lnTo>
                <a:lnTo>
                  <a:pt x="3366" y="2245"/>
                </a:lnTo>
                <a:lnTo>
                  <a:pt x="3439" y="2160"/>
                </a:lnTo>
                <a:lnTo>
                  <a:pt x="3468" y="2031"/>
                </a:lnTo>
                <a:lnTo>
                  <a:pt x="3445" y="1988"/>
                </a:lnTo>
                <a:lnTo>
                  <a:pt x="3565" y="1950"/>
                </a:lnTo>
                <a:lnTo>
                  <a:pt x="3664" y="1893"/>
                </a:lnTo>
                <a:lnTo>
                  <a:pt x="3727" y="1837"/>
                </a:lnTo>
                <a:lnTo>
                  <a:pt x="3750" y="1783"/>
                </a:lnTo>
                <a:lnTo>
                  <a:pt x="3744" y="1715"/>
                </a:lnTo>
                <a:lnTo>
                  <a:pt x="3702" y="1655"/>
                </a:lnTo>
                <a:lnTo>
                  <a:pt x="3820" y="1572"/>
                </a:lnTo>
                <a:lnTo>
                  <a:pt x="3835" y="1501"/>
                </a:lnTo>
                <a:lnTo>
                  <a:pt x="3888" y="1379"/>
                </a:lnTo>
                <a:lnTo>
                  <a:pt x="3939" y="1361"/>
                </a:lnTo>
                <a:lnTo>
                  <a:pt x="4028" y="1382"/>
                </a:lnTo>
                <a:lnTo>
                  <a:pt x="4084" y="1390"/>
                </a:lnTo>
                <a:lnTo>
                  <a:pt x="4144" y="1370"/>
                </a:lnTo>
                <a:lnTo>
                  <a:pt x="4184" y="1396"/>
                </a:lnTo>
                <a:lnTo>
                  <a:pt x="4232" y="1441"/>
                </a:lnTo>
                <a:lnTo>
                  <a:pt x="4233" y="1471"/>
                </a:lnTo>
                <a:lnTo>
                  <a:pt x="4337" y="1477"/>
                </a:lnTo>
                <a:lnTo>
                  <a:pt x="4301" y="1543"/>
                </a:lnTo>
                <a:lnTo>
                  <a:pt x="4270" y="1643"/>
                </a:lnTo>
                <a:lnTo>
                  <a:pt x="4320" y="1656"/>
                </a:lnTo>
                <a:lnTo>
                  <a:pt x="4342" y="1702"/>
                </a:lnTo>
                <a:lnTo>
                  <a:pt x="4451" y="1658"/>
                </a:lnTo>
                <a:lnTo>
                  <a:pt x="4550" y="1571"/>
                </a:lnTo>
                <a:lnTo>
                  <a:pt x="4608" y="1534"/>
                </a:lnTo>
                <a:lnTo>
                  <a:pt x="4621" y="1605"/>
                </a:lnTo>
                <a:lnTo>
                  <a:pt x="4655" y="1706"/>
                </a:lnTo>
                <a:lnTo>
                  <a:pt x="4683" y="1802"/>
                </a:lnTo>
                <a:lnTo>
                  <a:pt x="4637" y="1853"/>
                </a:lnTo>
                <a:lnTo>
                  <a:pt x="4702" y="1898"/>
                </a:lnTo>
                <a:lnTo>
                  <a:pt x="4740" y="1945"/>
                </a:lnTo>
                <a:lnTo>
                  <a:pt x="4833" y="1966"/>
                </a:lnTo>
                <a:lnTo>
                  <a:pt x="4864" y="1992"/>
                </a:lnTo>
                <a:lnTo>
                  <a:pt x="4864" y="2061"/>
                </a:lnTo>
                <a:lnTo>
                  <a:pt x="4910" y="2072"/>
                </a:lnTo>
                <a:lnTo>
                  <a:pt x="4925" y="2102"/>
                </a:lnTo>
                <a:lnTo>
                  <a:pt x="4899" y="2195"/>
                </a:lnTo>
                <a:lnTo>
                  <a:pt x="4842" y="2226"/>
                </a:lnTo>
                <a:lnTo>
                  <a:pt x="4786" y="2254"/>
                </a:lnTo>
                <a:lnTo>
                  <a:pt x="4670" y="2284"/>
                </a:lnTo>
                <a:lnTo>
                  <a:pt x="4565" y="2352"/>
                </a:lnTo>
                <a:lnTo>
                  <a:pt x="4450" y="2365"/>
                </a:lnTo>
                <a:lnTo>
                  <a:pt x="4317" y="2348"/>
                </a:lnTo>
                <a:lnTo>
                  <a:pt x="4219" y="2347"/>
                </a:lnTo>
                <a:lnTo>
                  <a:pt x="4149" y="2353"/>
                </a:lnTo>
                <a:lnTo>
                  <a:pt x="4073" y="2412"/>
                </a:lnTo>
                <a:lnTo>
                  <a:pt x="3976" y="2449"/>
                </a:lnTo>
                <a:lnTo>
                  <a:pt x="3840" y="2559"/>
                </a:lnTo>
                <a:lnTo>
                  <a:pt x="3736" y="2636"/>
                </a:lnTo>
                <a:lnTo>
                  <a:pt x="3798" y="2622"/>
                </a:lnTo>
                <a:lnTo>
                  <a:pt x="3943" y="2513"/>
                </a:lnTo>
                <a:lnTo>
                  <a:pt x="4107" y="2444"/>
                </a:lnTo>
                <a:lnTo>
                  <a:pt x="4208" y="2435"/>
                </a:lnTo>
                <a:lnTo>
                  <a:pt x="4252" y="2476"/>
                </a:lnTo>
                <a:lnTo>
                  <a:pt x="4171" y="2532"/>
                </a:lnTo>
                <a:lnTo>
                  <a:pt x="4162" y="2622"/>
                </a:lnTo>
                <a:lnTo>
                  <a:pt x="4164" y="2685"/>
                </a:lnTo>
                <a:lnTo>
                  <a:pt x="4238" y="2727"/>
                </a:lnTo>
                <a:lnTo>
                  <a:pt x="4353" y="2715"/>
                </a:lnTo>
                <a:lnTo>
                  <a:pt x="4448" y="2621"/>
                </a:lnTo>
                <a:lnTo>
                  <a:pt x="4434" y="2681"/>
                </a:lnTo>
                <a:lnTo>
                  <a:pt x="4469" y="2712"/>
                </a:lnTo>
                <a:lnTo>
                  <a:pt x="4370" y="2766"/>
                </a:lnTo>
                <a:lnTo>
                  <a:pt x="4206" y="2816"/>
                </a:lnTo>
                <a:lnTo>
                  <a:pt x="4129" y="2850"/>
                </a:lnTo>
                <a:lnTo>
                  <a:pt x="4035" y="2911"/>
                </a:lnTo>
                <a:lnTo>
                  <a:pt x="3985" y="2905"/>
                </a:lnTo>
                <a:lnTo>
                  <a:pt x="4004" y="2834"/>
                </a:lnTo>
                <a:lnTo>
                  <a:pt x="4142" y="2764"/>
                </a:lnTo>
                <a:lnTo>
                  <a:pt x="4034" y="2767"/>
                </a:lnTo>
                <a:lnTo>
                  <a:pt x="3955" y="2777"/>
                </a:lnTo>
                <a:lnTo>
                  <a:pt x="3927" y="2730"/>
                </a:lnTo>
                <a:lnTo>
                  <a:pt x="3965" y="2616"/>
                </a:lnTo>
                <a:lnTo>
                  <a:pt x="3943" y="2592"/>
                </a:lnTo>
                <a:lnTo>
                  <a:pt x="3894" y="2606"/>
                </a:lnTo>
                <a:lnTo>
                  <a:pt x="3879" y="2584"/>
                </a:lnTo>
                <a:lnTo>
                  <a:pt x="3806" y="2647"/>
                </a:lnTo>
                <a:lnTo>
                  <a:pt x="3764" y="2712"/>
                </a:lnTo>
                <a:lnTo>
                  <a:pt x="3727" y="2750"/>
                </a:lnTo>
                <a:lnTo>
                  <a:pt x="3694" y="2763"/>
                </a:lnTo>
                <a:lnTo>
                  <a:pt x="3671" y="2767"/>
                </a:lnTo>
                <a:lnTo>
                  <a:pt x="3657" y="2788"/>
                </a:lnTo>
                <a:lnTo>
                  <a:pt x="3533" y="2788"/>
                </a:lnTo>
                <a:lnTo>
                  <a:pt x="3430" y="2789"/>
                </a:lnTo>
                <a:lnTo>
                  <a:pt x="3394" y="2804"/>
                </a:lnTo>
                <a:lnTo>
                  <a:pt x="3301" y="2864"/>
                </a:lnTo>
                <a:lnTo>
                  <a:pt x="3291" y="2871"/>
                </a:lnTo>
                <a:lnTo>
                  <a:pt x="3258" y="2904"/>
                </a:lnTo>
                <a:lnTo>
                  <a:pt x="3195" y="2904"/>
                </a:lnTo>
                <a:lnTo>
                  <a:pt x="3128" y="2904"/>
                </a:lnTo>
                <a:lnTo>
                  <a:pt x="3093" y="2917"/>
                </a:lnTo>
                <a:lnTo>
                  <a:pt x="3098" y="2934"/>
                </a:lnTo>
                <a:lnTo>
                  <a:pt x="3095" y="2960"/>
                </a:lnTo>
                <a:lnTo>
                  <a:pt x="3091" y="2968"/>
                </a:lnTo>
                <a:lnTo>
                  <a:pt x="2987" y="3010"/>
                </a:lnTo>
                <a:lnTo>
                  <a:pt x="2912" y="3023"/>
                </a:lnTo>
                <a:lnTo>
                  <a:pt x="2816" y="3068"/>
                </a:lnTo>
                <a:lnTo>
                  <a:pt x="2799" y="3068"/>
                </a:lnTo>
                <a:lnTo>
                  <a:pt x="2780" y="3055"/>
                </a:lnTo>
                <a:lnTo>
                  <a:pt x="2777" y="3043"/>
                </a:lnTo>
                <a:lnTo>
                  <a:pt x="2782" y="3034"/>
                </a:lnTo>
                <a:lnTo>
                  <a:pt x="2807" y="3005"/>
                </a:lnTo>
                <a:lnTo>
                  <a:pt x="2856" y="2958"/>
                </a:lnTo>
                <a:lnTo>
                  <a:pt x="2894" y="2909"/>
                </a:lnTo>
                <a:lnTo>
                  <a:pt x="2908" y="2836"/>
                </a:lnTo>
                <a:lnTo>
                  <a:pt x="2923" y="2760"/>
                </a:lnTo>
                <a:lnTo>
                  <a:pt x="2868" y="2720"/>
                </a:lnTo>
                <a:lnTo>
                  <a:pt x="2882" y="2705"/>
                </a:lnTo>
                <a:lnTo>
                  <a:pt x="2877" y="2695"/>
                </a:lnTo>
                <a:lnTo>
                  <a:pt x="2858" y="2695"/>
                </a:lnTo>
                <a:lnTo>
                  <a:pt x="2850" y="2682"/>
                </a:lnTo>
                <a:lnTo>
                  <a:pt x="2855" y="2662"/>
                </a:lnTo>
                <a:lnTo>
                  <a:pt x="2838" y="2671"/>
                </a:lnTo>
                <a:lnTo>
                  <a:pt x="2822" y="2668"/>
                </a:lnTo>
                <a:lnTo>
                  <a:pt x="2829" y="2660"/>
                </a:lnTo>
                <a:lnTo>
                  <a:pt x="2817" y="2652"/>
                </a:lnTo>
                <a:lnTo>
                  <a:pt x="2820" y="2630"/>
                </a:lnTo>
                <a:lnTo>
                  <a:pt x="2779" y="2603"/>
                </a:lnTo>
                <a:lnTo>
                  <a:pt x="2738" y="2575"/>
                </a:lnTo>
                <a:lnTo>
                  <a:pt x="2687" y="2543"/>
                </a:lnTo>
                <a:lnTo>
                  <a:pt x="2639" y="2513"/>
                </a:lnTo>
                <a:lnTo>
                  <a:pt x="2569" y="2536"/>
                </a:lnTo>
                <a:lnTo>
                  <a:pt x="2547" y="2537"/>
                </a:lnTo>
                <a:lnTo>
                  <a:pt x="2475" y="2515"/>
                </a:lnTo>
                <a:lnTo>
                  <a:pt x="2416" y="2526"/>
                </a:lnTo>
                <a:lnTo>
                  <a:pt x="2365" y="2500"/>
                </a:lnTo>
                <a:lnTo>
                  <a:pt x="2304" y="2487"/>
                </a:lnTo>
                <a:lnTo>
                  <a:pt x="2260" y="2482"/>
                </a:lnTo>
                <a:lnTo>
                  <a:pt x="2247" y="2468"/>
                </a:lnTo>
                <a:lnTo>
                  <a:pt x="2258" y="2422"/>
                </a:lnTo>
                <a:lnTo>
                  <a:pt x="2236" y="2423"/>
                </a:lnTo>
                <a:lnTo>
                  <a:pt x="2219" y="2455"/>
                </a:lnTo>
                <a:lnTo>
                  <a:pt x="2083" y="2455"/>
                </a:lnTo>
                <a:lnTo>
                  <a:pt x="1858" y="2455"/>
                </a:lnTo>
                <a:lnTo>
                  <a:pt x="1634" y="2455"/>
                </a:lnTo>
                <a:lnTo>
                  <a:pt x="1436" y="2455"/>
                </a:lnTo>
                <a:lnTo>
                  <a:pt x="1239" y="2455"/>
                </a:lnTo>
                <a:lnTo>
                  <a:pt x="1045" y="2455"/>
                </a:lnTo>
                <a:lnTo>
                  <a:pt x="844" y="2455"/>
                </a:lnTo>
                <a:lnTo>
                  <a:pt x="779" y="2455"/>
                </a:lnTo>
                <a:lnTo>
                  <a:pt x="584" y="2455"/>
                </a:lnTo>
                <a:lnTo>
                  <a:pt x="397" y="2455"/>
                </a:lnTo>
                <a:lnTo>
                  <a:pt x="388" y="2455"/>
                </a:lnTo>
                <a:lnTo>
                  <a:pt x="316" y="2373"/>
                </a:lnTo>
                <a:lnTo>
                  <a:pt x="294" y="2337"/>
                </a:lnTo>
                <a:lnTo>
                  <a:pt x="200" y="2303"/>
                </a:lnTo>
                <a:lnTo>
                  <a:pt x="217" y="2230"/>
                </a:lnTo>
                <a:lnTo>
                  <a:pt x="264" y="2180"/>
                </a:lnTo>
                <a:lnTo>
                  <a:pt x="209" y="2145"/>
                </a:lnTo>
                <a:lnTo>
                  <a:pt x="249" y="2079"/>
                </a:lnTo>
                <a:lnTo>
                  <a:pt x="220" y="2019"/>
                </a:lnTo>
                <a:lnTo>
                  <a:pt x="253" y="1977"/>
                </a:lnTo>
                <a:lnTo>
                  <a:pt x="320" y="1938"/>
                </a:lnTo>
                <a:lnTo>
                  <a:pt x="362" y="1887"/>
                </a:lnTo>
                <a:lnTo>
                  <a:pt x="300" y="1836"/>
                </a:lnTo>
                <a:lnTo>
                  <a:pt x="319" y="1744"/>
                </a:lnTo>
                <a:lnTo>
                  <a:pt x="333" y="1687"/>
                </a:lnTo>
                <a:lnTo>
                  <a:pt x="311" y="1651"/>
                </a:lnTo>
                <a:lnTo>
                  <a:pt x="302" y="1618"/>
                </a:lnTo>
                <a:lnTo>
                  <a:pt x="309" y="1577"/>
                </a:lnTo>
                <a:lnTo>
                  <a:pt x="224" y="1603"/>
                </a:lnTo>
                <a:lnTo>
                  <a:pt x="121" y="1647"/>
                </a:lnTo>
                <a:lnTo>
                  <a:pt x="119" y="1595"/>
                </a:lnTo>
                <a:lnTo>
                  <a:pt x="111" y="1561"/>
                </a:lnTo>
                <a:lnTo>
                  <a:pt x="75" y="1539"/>
                </a:lnTo>
                <a:lnTo>
                  <a:pt x="18" y="1536"/>
                </a:lnTo>
                <a:lnTo>
                  <a:pt x="510" y="1099"/>
                </a:lnTo>
                <a:lnTo>
                  <a:pt x="854" y="828"/>
                </a:lnTo>
                <a:lnTo>
                  <a:pt x="933" y="845"/>
                </a:lnTo>
                <a:lnTo>
                  <a:pt x="974" y="880"/>
                </a:lnTo>
                <a:lnTo>
                  <a:pt x="1022" y="886"/>
                </a:lnTo>
                <a:lnTo>
                  <a:pt x="1108" y="856"/>
                </a:lnTo>
                <a:lnTo>
                  <a:pt x="1202" y="834"/>
                </a:lnTo>
                <a:lnTo>
                  <a:pt x="1272" y="843"/>
                </a:lnTo>
                <a:lnTo>
                  <a:pt x="1392" y="812"/>
                </a:lnTo>
                <a:lnTo>
                  <a:pt x="1502" y="794"/>
                </a:lnTo>
                <a:lnTo>
                  <a:pt x="1503" y="823"/>
                </a:lnTo>
                <a:lnTo>
                  <a:pt x="1564" y="807"/>
                </a:lnTo>
                <a:lnTo>
                  <a:pt x="1617" y="774"/>
                </a:lnTo>
                <a:lnTo>
                  <a:pt x="1644" y="781"/>
                </a:lnTo>
                <a:lnTo>
                  <a:pt x="1659" y="845"/>
                </a:lnTo>
                <a:lnTo>
                  <a:pt x="1788" y="796"/>
                </a:lnTo>
                <a:lnTo>
                  <a:pt x="1732" y="850"/>
                </a:lnTo>
                <a:lnTo>
                  <a:pt x="1812" y="839"/>
                </a:lnTo>
                <a:lnTo>
                  <a:pt x="1857" y="818"/>
                </a:lnTo>
                <a:lnTo>
                  <a:pt x="1917" y="822"/>
                </a:lnTo>
                <a:lnTo>
                  <a:pt x="1966" y="852"/>
                </a:lnTo>
                <a:lnTo>
                  <a:pt x="2065" y="878"/>
                </a:lnTo>
                <a:lnTo>
                  <a:pt x="2127" y="890"/>
                </a:lnTo>
                <a:lnTo>
                  <a:pt x="2185" y="886"/>
                </a:lnTo>
                <a:lnTo>
                  <a:pt x="2220" y="922"/>
                </a:lnTo>
                <a:lnTo>
                  <a:pt x="2105" y="958"/>
                </a:lnTo>
                <a:lnTo>
                  <a:pt x="2189" y="974"/>
                </a:lnTo>
                <a:lnTo>
                  <a:pt x="2347" y="965"/>
                </a:lnTo>
                <a:lnTo>
                  <a:pt x="2407" y="953"/>
                </a:lnTo>
                <a:lnTo>
                  <a:pt x="2423" y="997"/>
                </a:lnTo>
                <a:lnTo>
                  <a:pt x="2520" y="960"/>
                </a:lnTo>
                <a:lnTo>
                  <a:pt x="2494" y="929"/>
                </a:lnTo>
                <a:lnTo>
                  <a:pt x="2554" y="904"/>
                </a:lnTo>
                <a:lnTo>
                  <a:pt x="2624" y="901"/>
                </a:lnTo>
                <a:lnTo>
                  <a:pt x="2675" y="893"/>
                </a:lnTo>
                <a:lnTo>
                  <a:pt x="2702" y="911"/>
                </a:lnTo>
                <a:lnTo>
                  <a:pt x="2720" y="950"/>
                </a:lnTo>
                <a:lnTo>
                  <a:pt x="2787" y="944"/>
                </a:lnTo>
                <a:lnTo>
                  <a:pt x="2854" y="977"/>
                </a:lnTo>
                <a:lnTo>
                  <a:pt x="2951" y="965"/>
                </a:lnTo>
                <a:lnTo>
                  <a:pt x="3030" y="967"/>
                </a:lnTo>
                <a:lnTo>
                  <a:pt x="3064" y="922"/>
                </a:lnTo>
                <a:lnTo>
                  <a:pt x="3124" y="909"/>
                </a:lnTo>
                <a:lnTo>
                  <a:pt x="3188" y="934"/>
                </a:lnTo>
                <a:lnTo>
                  <a:pt x="3128" y="1003"/>
                </a:lnTo>
                <a:lnTo>
                  <a:pt x="3213" y="945"/>
                </a:lnTo>
                <a:lnTo>
                  <a:pt x="3256" y="947"/>
                </a:lnTo>
                <a:lnTo>
                  <a:pt x="3344" y="874"/>
                </a:lnTo>
                <a:lnTo>
                  <a:pt x="3325" y="830"/>
                </a:lnTo>
                <a:lnTo>
                  <a:pt x="3288" y="801"/>
                </a:lnTo>
                <a:lnTo>
                  <a:pt x="3365" y="724"/>
                </a:lnTo>
                <a:lnTo>
                  <a:pt x="3475" y="674"/>
                </a:lnTo>
                <a:lnTo>
                  <a:pt x="3534" y="685"/>
                </a:lnTo>
                <a:lnTo>
                  <a:pt x="3559" y="715"/>
                </a:lnTo>
                <a:lnTo>
                  <a:pt x="3561" y="794"/>
                </a:lnTo>
                <a:lnTo>
                  <a:pt x="3483" y="829"/>
                </a:lnTo>
                <a:lnTo>
                  <a:pt x="3571" y="843"/>
                </a:lnTo>
                <a:moveTo>
                  <a:pt x="3269" y="871"/>
                </a:moveTo>
                <a:lnTo>
                  <a:pt x="3213" y="896"/>
                </a:lnTo>
                <a:lnTo>
                  <a:pt x="3159" y="875"/>
                </a:lnTo>
                <a:lnTo>
                  <a:pt x="3107" y="882"/>
                </a:lnTo>
                <a:lnTo>
                  <a:pt x="3062" y="850"/>
                </a:lnTo>
                <a:lnTo>
                  <a:pt x="3131" y="828"/>
                </a:lnTo>
                <a:lnTo>
                  <a:pt x="3197" y="797"/>
                </a:lnTo>
                <a:lnTo>
                  <a:pt x="3236" y="818"/>
                </a:lnTo>
                <a:lnTo>
                  <a:pt x="3257" y="830"/>
                </a:lnTo>
                <a:lnTo>
                  <a:pt x="3261" y="844"/>
                </a:lnTo>
                <a:lnTo>
                  <a:pt x="3269" y="871"/>
                </a:lnTo>
                <a:moveTo>
                  <a:pt x="4250" y="1014"/>
                </a:moveTo>
                <a:lnTo>
                  <a:pt x="4184" y="1017"/>
                </a:lnTo>
                <a:lnTo>
                  <a:pt x="4195" y="981"/>
                </a:lnTo>
                <a:lnTo>
                  <a:pt x="4247" y="940"/>
                </a:lnTo>
                <a:lnTo>
                  <a:pt x="4305" y="930"/>
                </a:lnTo>
                <a:lnTo>
                  <a:pt x="4334" y="951"/>
                </a:lnTo>
                <a:lnTo>
                  <a:pt x="4313" y="982"/>
                </a:lnTo>
                <a:lnTo>
                  <a:pt x="4300" y="992"/>
                </a:lnTo>
                <a:lnTo>
                  <a:pt x="4250" y="1014"/>
                </a:lnTo>
                <a:moveTo>
                  <a:pt x="3649" y="1125"/>
                </a:moveTo>
                <a:lnTo>
                  <a:pt x="3636" y="1158"/>
                </a:lnTo>
                <a:lnTo>
                  <a:pt x="3673" y="1146"/>
                </a:lnTo>
                <a:lnTo>
                  <a:pt x="3692" y="1166"/>
                </a:lnTo>
                <a:lnTo>
                  <a:pt x="3737" y="1192"/>
                </a:lnTo>
                <a:lnTo>
                  <a:pt x="3787" y="1215"/>
                </a:lnTo>
                <a:lnTo>
                  <a:pt x="3768" y="1251"/>
                </a:lnTo>
                <a:lnTo>
                  <a:pt x="3814" y="1246"/>
                </a:lnTo>
                <a:lnTo>
                  <a:pt x="3839" y="1271"/>
                </a:lnTo>
                <a:lnTo>
                  <a:pt x="3772" y="1295"/>
                </a:lnTo>
                <a:lnTo>
                  <a:pt x="3693" y="1277"/>
                </a:lnTo>
                <a:lnTo>
                  <a:pt x="3684" y="1242"/>
                </a:lnTo>
                <a:lnTo>
                  <a:pt x="3599" y="1283"/>
                </a:lnTo>
                <a:lnTo>
                  <a:pt x="3489" y="1323"/>
                </a:lnTo>
                <a:lnTo>
                  <a:pt x="3500" y="1278"/>
                </a:lnTo>
                <a:lnTo>
                  <a:pt x="3416" y="1285"/>
                </a:lnTo>
                <a:lnTo>
                  <a:pt x="3493" y="1247"/>
                </a:lnTo>
                <a:lnTo>
                  <a:pt x="3543" y="1187"/>
                </a:lnTo>
                <a:lnTo>
                  <a:pt x="3612" y="1118"/>
                </a:lnTo>
                <a:lnTo>
                  <a:pt x="3649" y="1125"/>
                </a:lnTo>
                <a:moveTo>
                  <a:pt x="3684" y="1349"/>
                </a:moveTo>
                <a:lnTo>
                  <a:pt x="3588" y="1392"/>
                </a:lnTo>
                <a:lnTo>
                  <a:pt x="3547" y="1390"/>
                </a:lnTo>
                <a:lnTo>
                  <a:pt x="3548" y="1369"/>
                </a:lnTo>
                <a:lnTo>
                  <a:pt x="3615" y="1333"/>
                </a:lnTo>
                <a:lnTo>
                  <a:pt x="3695" y="1334"/>
                </a:lnTo>
                <a:lnTo>
                  <a:pt x="3684" y="1349"/>
                </a:lnTo>
                <a:moveTo>
                  <a:pt x="3812" y="1392"/>
                </a:moveTo>
                <a:lnTo>
                  <a:pt x="3764" y="1432"/>
                </a:lnTo>
                <a:lnTo>
                  <a:pt x="3741" y="1426"/>
                </a:lnTo>
                <a:lnTo>
                  <a:pt x="3740" y="1403"/>
                </a:lnTo>
                <a:lnTo>
                  <a:pt x="3746" y="1397"/>
                </a:lnTo>
                <a:lnTo>
                  <a:pt x="3783" y="1374"/>
                </a:lnTo>
                <a:lnTo>
                  <a:pt x="3807" y="1376"/>
                </a:lnTo>
                <a:lnTo>
                  <a:pt x="3812" y="1392"/>
                </a:lnTo>
                <a:moveTo>
                  <a:pt x="43" y="2029"/>
                </a:moveTo>
                <a:lnTo>
                  <a:pt x="64" y="2040"/>
                </a:lnTo>
                <a:lnTo>
                  <a:pt x="130" y="2033"/>
                </a:lnTo>
                <a:lnTo>
                  <a:pt x="37" y="2126"/>
                </a:lnTo>
                <a:lnTo>
                  <a:pt x="41" y="2192"/>
                </a:lnTo>
                <a:lnTo>
                  <a:pt x="15" y="2192"/>
                </a:lnTo>
                <a:lnTo>
                  <a:pt x="6" y="2154"/>
                </a:lnTo>
                <a:lnTo>
                  <a:pt x="12" y="2116"/>
                </a:lnTo>
                <a:lnTo>
                  <a:pt x="0" y="2091"/>
                </a:lnTo>
                <a:lnTo>
                  <a:pt x="18" y="2055"/>
                </a:lnTo>
                <a:lnTo>
                  <a:pt x="43" y="2029"/>
                </a:lnTo>
                <a:moveTo>
                  <a:pt x="4831" y="2315"/>
                </a:moveTo>
                <a:lnTo>
                  <a:pt x="4766" y="2387"/>
                </a:lnTo>
                <a:lnTo>
                  <a:pt x="4817" y="2359"/>
                </a:lnTo>
                <a:lnTo>
                  <a:pt x="4855" y="2377"/>
                </a:lnTo>
                <a:lnTo>
                  <a:pt x="4824" y="2406"/>
                </a:lnTo>
                <a:lnTo>
                  <a:pt x="4875" y="2429"/>
                </a:lnTo>
                <a:lnTo>
                  <a:pt x="4911" y="2409"/>
                </a:lnTo>
                <a:lnTo>
                  <a:pt x="4969" y="2434"/>
                </a:lnTo>
                <a:lnTo>
                  <a:pt x="4932" y="2495"/>
                </a:lnTo>
                <a:lnTo>
                  <a:pt x="4982" y="2481"/>
                </a:lnTo>
                <a:lnTo>
                  <a:pt x="4978" y="2525"/>
                </a:lnTo>
                <a:lnTo>
                  <a:pt x="4985" y="2577"/>
                </a:lnTo>
                <a:lnTo>
                  <a:pt x="4937" y="2650"/>
                </a:lnTo>
                <a:lnTo>
                  <a:pt x="4906" y="2653"/>
                </a:lnTo>
                <a:lnTo>
                  <a:pt x="4866" y="2637"/>
                </a:lnTo>
                <a:lnTo>
                  <a:pt x="4899" y="2569"/>
                </a:lnTo>
                <a:lnTo>
                  <a:pt x="4884" y="2559"/>
                </a:lnTo>
                <a:lnTo>
                  <a:pt x="4786" y="2631"/>
                </a:lnTo>
                <a:lnTo>
                  <a:pt x="4747" y="2628"/>
                </a:lnTo>
                <a:lnTo>
                  <a:pt x="4805" y="2589"/>
                </a:lnTo>
                <a:lnTo>
                  <a:pt x="4747" y="2569"/>
                </a:lnTo>
                <a:lnTo>
                  <a:pt x="4675" y="2574"/>
                </a:lnTo>
                <a:lnTo>
                  <a:pt x="4546" y="2571"/>
                </a:lnTo>
                <a:lnTo>
                  <a:pt x="4544" y="2546"/>
                </a:lnTo>
                <a:lnTo>
                  <a:pt x="4594" y="2517"/>
                </a:lnTo>
                <a:lnTo>
                  <a:pt x="4572" y="2494"/>
                </a:lnTo>
                <a:lnTo>
                  <a:pt x="4643" y="2444"/>
                </a:lnTo>
                <a:lnTo>
                  <a:pt x="4753" y="2312"/>
                </a:lnTo>
                <a:lnTo>
                  <a:pt x="4808" y="2265"/>
                </a:lnTo>
                <a:lnTo>
                  <a:pt x="4873" y="2237"/>
                </a:lnTo>
                <a:lnTo>
                  <a:pt x="4902" y="2241"/>
                </a:lnTo>
                <a:lnTo>
                  <a:pt x="4883" y="2263"/>
                </a:lnTo>
                <a:lnTo>
                  <a:pt x="4831" y="2315"/>
                </a:lnTo>
                <a:moveTo>
                  <a:pt x="326" y="2496"/>
                </a:moveTo>
                <a:lnTo>
                  <a:pt x="285" y="2507"/>
                </a:lnTo>
                <a:lnTo>
                  <a:pt x="202" y="2469"/>
                </a:lnTo>
                <a:lnTo>
                  <a:pt x="202" y="2440"/>
                </a:lnTo>
                <a:lnTo>
                  <a:pt x="163" y="2411"/>
                </a:lnTo>
                <a:lnTo>
                  <a:pt x="167" y="2387"/>
                </a:lnTo>
                <a:lnTo>
                  <a:pt x="110" y="2372"/>
                </a:lnTo>
                <a:lnTo>
                  <a:pt x="117" y="2327"/>
                </a:lnTo>
                <a:lnTo>
                  <a:pt x="137" y="2308"/>
                </a:lnTo>
                <a:lnTo>
                  <a:pt x="192" y="2326"/>
                </a:lnTo>
                <a:lnTo>
                  <a:pt x="223" y="2339"/>
                </a:lnTo>
                <a:lnTo>
                  <a:pt x="278" y="2347"/>
                </a:lnTo>
                <a:lnTo>
                  <a:pt x="281" y="2376"/>
                </a:lnTo>
                <a:lnTo>
                  <a:pt x="286" y="2415"/>
                </a:lnTo>
                <a:lnTo>
                  <a:pt x="329" y="2450"/>
                </a:lnTo>
                <a:lnTo>
                  <a:pt x="326" y="2496"/>
                </a:lnTo>
                <a:moveTo>
                  <a:pt x="4418" y="2446"/>
                </a:moveTo>
                <a:lnTo>
                  <a:pt x="4385" y="2448"/>
                </a:lnTo>
                <a:lnTo>
                  <a:pt x="4309" y="2422"/>
                </a:lnTo>
                <a:lnTo>
                  <a:pt x="4262" y="2382"/>
                </a:lnTo>
                <a:lnTo>
                  <a:pt x="4287" y="2375"/>
                </a:lnTo>
                <a:lnTo>
                  <a:pt x="4366" y="2396"/>
                </a:lnTo>
                <a:lnTo>
                  <a:pt x="4421" y="2431"/>
                </a:lnTo>
                <a:lnTo>
                  <a:pt x="4418" y="2446"/>
                </a:lnTo>
              </a:path>
            </a:pathLst>
          </a:custGeom>
          <a:solidFill>
            <a:schemeClr val="bg1">
              <a:lumMod val="65000"/>
            </a:schemeClr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909AAC-D07B-4BA2-A5B1-19D55BFB18B2}"/>
              </a:ext>
            </a:extLst>
          </p:cNvPr>
          <p:cNvSpPr/>
          <p:nvPr/>
        </p:nvSpPr>
        <p:spPr>
          <a:xfrm>
            <a:off x="10721654" y="4612186"/>
            <a:ext cx="47812" cy="478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Freeform 209">
            <a:extLst>
              <a:ext uri="{FF2B5EF4-FFF2-40B4-BE49-F238E27FC236}">
                <a16:creationId xmlns:a16="http://schemas.microsoft.com/office/drawing/2014/main" id="{4800C1AD-56CF-4425-BC05-6B1A3FED4BCD}"/>
              </a:ext>
            </a:extLst>
          </p:cNvPr>
          <p:cNvSpPr>
            <a:spLocks/>
          </p:cNvSpPr>
          <p:nvPr/>
        </p:nvSpPr>
        <p:spPr bwMode="auto">
          <a:xfrm>
            <a:off x="5501988" y="2911577"/>
            <a:ext cx="618255" cy="388634"/>
          </a:xfrm>
          <a:custGeom>
            <a:avLst/>
            <a:gdLst>
              <a:gd name="T0" fmla="*/ 542 w 682"/>
              <a:gd name="T1" fmla="*/ 8 h 317"/>
              <a:gd name="T2" fmla="*/ 572 w 682"/>
              <a:gd name="T3" fmla="*/ 16 h 317"/>
              <a:gd name="T4" fmla="*/ 630 w 682"/>
              <a:gd name="T5" fmla="*/ 21 h 317"/>
              <a:gd name="T6" fmla="*/ 671 w 682"/>
              <a:gd name="T7" fmla="*/ 26 h 317"/>
              <a:gd name="T8" fmla="*/ 598 w 682"/>
              <a:gd name="T9" fmla="*/ 94 h 317"/>
              <a:gd name="T10" fmla="*/ 501 w 682"/>
              <a:gd name="T11" fmla="*/ 207 h 317"/>
              <a:gd name="T12" fmla="*/ 529 w 682"/>
              <a:gd name="T13" fmla="*/ 217 h 317"/>
              <a:gd name="T14" fmla="*/ 550 w 682"/>
              <a:gd name="T15" fmla="*/ 229 h 317"/>
              <a:gd name="T16" fmla="*/ 547 w 682"/>
              <a:gd name="T17" fmla="*/ 274 h 317"/>
              <a:gd name="T18" fmla="*/ 536 w 682"/>
              <a:gd name="T19" fmla="*/ 309 h 317"/>
              <a:gd name="T20" fmla="*/ 536 w 682"/>
              <a:gd name="T21" fmla="*/ 278 h 317"/>
              <a:gd name="T22" fmla="*/ 526 w 682"/>
              <a:gd name="T23" fmla="*/ 242 h 317"/>
              <a:gd name="T24" fmla="*/ 480 w 682"/>
              <a:gd name="T25" fmla="*/ 216 h 317"/>
              <a:gd name="T26" fmla="*/ 429 w 682"/>
              <a:gd name="T27" fmla="*/ 207 h 317"/>
              <a:gd name="T28" fmla="*/ 380 w 682"/>
              <a:gd name="T29" fmla="*/ 194 h 317"/>
              <a:gd name="T30" fmla="*/ 338 w 682"/>
              <a:gd name="T31" fmla="*/ 213 h 317"/>
              <a:gd name="T32" fmla="*/ 307 w 682"/>
              <a:gd name="T33" fmla="*/ 212 h 317"/>
              <a:gd name="T34" fmla="*/ 358 w 682"/>
              <a:gd name="T35" fmla="*/ 183 h 317"/>
              <a:gd name="T36" fmla="*/ 267 w 682"/>
              <a:gd name="T37" fmla="*/ 220 h 317"/>
              <a:gd name="T38" fmla="*/ 213 w 682"/>
              <a:gd name="T39" fmla="*/ 251 h 317"/>
              <a:gd name="T40" fmla="*/ 145 w 682"/>
              <a:gd name="T41" fmla="*/ 276 h 317"/>
              <a:gd name="T42" fmla="*/ 95 w 682"/>
              <a:gd name="T43" fmla="*/ 292 h 317"/>
              <a:gd name="T44" fmla="*/ 32 w 682"/>
              <a:gd name="T45" fmla="*/ 311 h 317"/>
              <a:gd name="T46" fmla="*/ 28 w 682"/>
              <a:gd name="T47" fmla="*/ 304 h 317"/>
              <a:gd name="T48" fmla="*/ 98 w 682"/>
              <a:gd name="T49" fmla="*/ 285 h 317"/>
              <a:gd name="T50" fmla="*/ 155 w 682"/>
              <a:gd name="T51" fmla="*/ 261 h 317"/>
              <a:gd name="T52" fmla="*/ 213 w 682"/>
              <a:gd name="T53" fmla="*/ 228 h 317"/>
              <a:gd name="T54" fmla="*/ 172 w 682"/>
              <a:gd name="T55" fmla="*/ 238 h 317"/>
              <a:gd name="T56" fmla="*/ 167 w 682"/>
              <a:gd name="T57" fmla="*/ 225 h 317"/>
              <a:gd name="T58" fmla="*/ 146 w 682"/>
              <a:gd name="T59" fmla="*/ 221 h 317"/>
              <a:gd name="T60" fmla="*/ 132 w 682"/>
              <a:gd name="T61" fmla="*/ 211 h 317"/>
              <a:gd name="T62" fmla="*/ 139 w 682"/>
              <a:gd name="T63" fmla="*/ 186 h 317"/>
              <a:gd name="T64" fmla="*/ 183 w 682"/>
              <a:gd name="T65" fmla="*/ 157 h 317"/>
              <a:gd name="T66" fmla="*/ 220 w 682"/>
              <a:gd name="T67" fmla="*/ 149 h 317"/>
              <a:gd name="T68" fmla="*/ 270 w 682"/>
              <a:gd name="T69" fmla="*/ 136 h 317"/>
              <a:gd name="T70" fmla="*/ 295 w 682"/>
              <a:gd name="T71" fmla="*/ 117 h 317"/>
              <a:gd name="T72" fmla="*/ 256 w 682"/>
              <a:gd name="T73" fmla="*/ 125 h 317"/>
              <a:gd name="T74" fmla="*/ 213 w 682"/>
              <a:gd name="T75" fmla="*/ 119 h 317"/>
              <a:gd name="T76" fmla="*/ 246 w 682"/>
              <a:gd name="T77" fmla="*/ 93 h 317"/>
              <a:gd name="T78" fmla="*/ 286 w 682"/>
              <a:gd name="T79" fmla="*/ 93 h 317"/>
              <a:gd name="T80" fmla="*/ 313 w 682"/>
              <a:gd name="T81" fmla="*/ 74 h 317"/>
              <a:gd name="T82" fmla="*/ 305 w 682"/>
              <a:gd name="T83" fmla="*/ 52 h 317"/>
              <a:gd name="T84" fmla="*/ 380 w 682"/>
              <a:gd name="T85" fmla="*/ 34 h 317"/>
              <a:gd name="T86" fmla="*/ 439 w 682"/>
              <a:gd name="T87" fmla="*/ 16 h 317"/>
              <a:gd name="T88" fmla="*/ 519 w 682"/>
              <a:gd name="T89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82" h="317">
                <a:moveTo>
                  <a:pt x="533" y="4"/>
                </a:moveTo>
                <a:lnTo>
                  <a:pt x="531" y="12"/>
                </a:lnTo>
                <a:lnTo>
                  <a:pt x="542" y="8"/>
                </a:lnTo>
                <a:lnTo>
                  <a:pt x="562" y="9"/>
                </a:lnTo>
                <a:lnTo>
                  <a:pt x="556" y="13"/>
                </a:lnTo>
                <a:lnTo>
                  <a:pt x="572" y="16"/>
                </a:lnTo>
                <a:lnTo>
                  <a:pt x="587" y="14"/>
                </a:lnTo>
                <a:lnTo>
                  <a:pt x="607" y="20"/>
                </a:lnTo>
                <a:lnTo>
                  <a:pt x="630" y="21"/>
                </a:lnTo>
                <a:lnTo>
                  <a:pt x="637" y="23"/>
                </a:lnTo>
                <a:lnTo>
                  <a:pt x="658" y="21"/>
                </a:lnTo>
                <a:lnTo>
                  <a:pt x="671" y="26"/>
                </a:lnTo>
                <a:lnTo>
                  <a:pt x="682" y="28"/>
                </a:lnTo>
                <a:lnTo>
                  <a:pt x="682" y="28"/>
                </a:lnTo>
                <a:lnTo>
                  <a:pt x="598" y="94"/>
                </a:lnTo>
                <a:lnTo>
                  <a:pt x="478" y="201"/>
                </a:lnTo>
                <a:lnTo>
                  <a:pt x="492" y="202"/>
                </a:lnTo>
                <a:lnTo>
                  <a:pt x="501" y="207"/>
                </a:lnTo>
                <a:lnTo>
                  <a:pt x="503" y="215"/>
                </a:lnTo>
                <a:lnTo>
                  <a:pt x="503" y="228"/>
                </a:lnTo>
                <a:lnTo>
                  <a:pt x="529" y="217"/>
                </a:lnTo>
                <a:lnTo>
                  <a:pt x="549" y="211"/>
                </a:lnTo>
                <a:lnTo>
                  <a:pt x="548" y="221"/>
                </a:lnTo>
                <a:lnTo>
                  <a:pt x="550" y="229"/>
                </a:lnTo>
                <a:lnTo>
                  <a:pt x="555" y="238"/>
                </a:lnTo>
                <a:lnTo>
                  <a:pt x="552" y="252"/>
                </a:lnTo>
                <a:lnTo>
                  <a:pt x="547" y="274"/>
                </a:lnTo>
                <a:lnTo>
                  <a:pt x="562" y="287"/>
                </a:lnTo>
                <a:lnTo>
                  <a:pt x="552" y="299"/>
                </a:lnTo>
                <a:lnTo>
                  <a:pt x="536" y="309"/>
                </a:lnTo>
                <a:lnTo>
                  <a:pt x="533" y="301"/>
                </a:lnTo>
                <a:lnTo>
                  <a:pt x="525" y="295"/>
                </a:lnTo>
                <a:lnTo>
                  <a:pt x="536" y="278"/>
                </a:lnTo>
                <a:lnTo>
                  <a:pt x="530" y="262"/>
                </a:lnTo>
                <a:lnTo>
                  <a:pt x="539" y="244"/>
                </a:lnTo>
                <a:lnTo>
                  <a:pt x="526" y="242"/>
                </a:lnTo>
                <a:lnTo>
                  <a:pt x="503" y="242"/>
                </a:lnTo>
                <a:lnTo>
                  <a:pt x="491" y="236"/>
                </a:lnTo>
                <a:lnTo>
                  <a:pt x="480" y="216"/>
                </a:lnTo>
                <a:lnTo>
                  <a:pt x="470" y="212"/>
                </a:lnTo>
                <a:lnTo>
                  <a:pt x="451" y="205"/>
                </a:lnTo>
                <a:lnTo>
                  <a:pt x="429" y="207"/>
                </a:lnTo>
                <a:lnTo>
                  <a:pt x="409" y="198"/>
                </a:lnTo>
                <a:lnTo>
                  <a:pt x="401" y="190"/>
                </a:lnTo>
                <a:lnTo>
                  <a:pt x="380" y="194"/>
                </a:lnTo>
                <a:lnTo>
                  <a:pt x="369" y="207"/>
                </a:lnTo>
                <a:lnTo>
                  <a:pt x="359" y="209"/>
                </a:lnTo>
                <a:lnTo>
                  <a:pt x="338" y="213"/>
                </a:lnTo>
                <a:lnTo>
                  <a:pt x="318" y="219"/>
                </a:lnTo>
                <a:lnTo>
                  <a:pt x="297" y="223"/>
                </a:lnTo>
                <a:lnTo>
                  <a:pt x="307" y="212"/>
                </a:lnTo>
                <a:lnTo>
                  <a:pt x="335" y="193"/>
                </a:lnTo>
                <a:lnTo>
                  <a:pt x="357" y="187"/>
                </a:lnTo>
                <a:lnTo>
                  <a:pt x="358" y="183"/>
                </a:lnTo>
                <a:lnTo>
                  <a:pt x="328" y="193"/>
                </a:lnTo>
                <a:lnTo>
                  <a:pt x="303" y="206"/>
                </a:lnTo>
                <a:lnTo>
                  <a:pt x="267" y="220"/>
                </a:lnTo>
                <a:lnTo>
                  <a:pt x="267" y="229"/>
                </a:lnTo>
                <a:lnTo>
                  <a:pt x="238" y="243"/>
                </a:lnTo>
                <a:lnTo>
                  <a:pt x="213" y="251"/>
                </a:lnTo>
                <a:lnTo>
                  <a:pt x="192" y="257"/>
                </a:lnTo>
                <a:lnTo>
                  <a:pt x="179" y="266"/>
                </a:lnTo>
                <a:lnTo>
                  <a:pt x="145" y="276"/>
                </a:lnTo>
                <a:lnTo>
                  <a:pt x="130" y="285"/>
                </a:lnTo>
                <a:lnTo>
                  <a:pt x="104" y="294"/>
                </a:lnTo>
                <a:lnTo>
                  <a:pt x="95" y="292"/>
                </a:lnTo>
                <a:lnTo>
                  <a:pt x="75" y="298"/>
                </a:lnTo>
                <a:lnTo>
                  <a:pt x="52" y="304"/>
                </a:lnTo>
                <a:lnTo>
                  <a:pt x="32" y="311"/>
                </a:lnTo>
                <a:lnTo>
                  <a:pt x="0" y="317"/>
                </a:lnTo>
                <a:lnTo>
                  <a:pt x="1" y="313"/>
                </a:lnTo>
                <a:lnTo>
                  <a:pt x="28" y="304"/>
                </a:lnTo>
                <a:lnTo>
                  <a:pt x="49" y="298"/>
                </a:lnTo>
                <a:lnTo>
                  <a:pt x="77" y="287"/>
                </a:lnTo>
                <a:lnTo>
                  <a:pt x="98" y="285"/>
                </a:lnTo>
                <a:lnTo>
                  <a:pt x="114" y="277"/>
                </a:lnTo>
                <a:lnTo>
                  <a:pt x="148" y="265"/>
                </a:lnTo>
                <a:lnTo>
                  <a:pt x="155" y="261"/>
                </a:lnTo>
                <a:lnTo>
                  <a:pt x="174" y="254"/>
                </a:lnTo>
                <a:lnTo>
                  <a:pt x="192" y="239"/>
                </a:lnTo>
                <a:lnTo>
                  <a:pt x="213" y="228"/>
                </a:lnTo>
                <a:lnTo>
                  <a:pt x="189" y="234"/>
                </a:lnTo>
                <a:lnTo>
                  <a:pt x="188" y="231"/>
                </a:lnTo>
                <a:lnTo>
                  <a:pt x="172" y="238"/>
                </a:lnTo>
                <a:lnTo>
                  <a:pt x="173" y="228"/>
                </a:lnTo>
                <a:lnTo>
                  <a:pt x="161" y="235"/>
                </a:lnTo>
                <a:lnTo>
                  <a:pt x="167" y="225"/>
                </a:lnTo>
                <a:lnTo>
                  <a:pt x="143" y="233"/>
                </a:lnTo>
                <a:lnTo>
                  <a:pt x="134" y="233"/>
                </a:lnTo>
                <a:lnTo>
                  <a:pt x="146" y="221"/>
                </a:lnTo>
                <a:lnTo>
                  <a:pt x="157" y="214"/>
                </a:lnTo>
                <a:lnTo>
                  <a:pt x="156" y="207"/>
                </a:lnTo>
                <a:lnTo>
                  <a:pt x="132" y="211"/>
                </a:lnTo>
                <a:lnTo>
                  <a:pt x="131" y="202"/>
                </a:lnTo>
                <a:lnTo>
                  <a:pt x="126" y="197"/>
                </a:lnTo>
                <a:lnTo>
                  <a:pt x="139" y="186"/>
                </a:lnTo>
                <a:lnTo>
                  <a:pt x="138" y="178"/>
                </a:lnTo>
                <a:lnTo>
                  <a:pt x="158" y="167"/>
                </a:lnTo>
                <a:lnTo>
                  <a:pt x="183" y="157"/>
                </a:lnTo>
                <a:lnTo>
                  <a:pt x="201" y="147"/>
                </a:lnTo>
                <a:lnTo>
                  <a:pt x="214" y="146"/>
                </a:lnTo>
                <a:lnTo>
                  <a:pt x="220" y="149"/>
                </a:lnTo>
                <a:lnTo>
                  <a:pt x="243" y="140"/>
                </a:lnTo>
                <a:lnTo>
                  <a:pt x="252" y="142"/>
                </a:lnTo>
                <a:lnTo>
                  <a:pt x="270" y="136"/>
                </a:lnTo>
                <a:lnTo>
                  <a:pt x="279" y="127"/>
                </a:lnTo>
                <a:lnTo>
                  <a:pt x="275" y="124"/>
                </a:lnTo>
                <a:lnTo>
                  <a:pt x="295" y="117"/>
                </a:lnTo>
                <a:lnTo>
                  <a:pt x="286" y="117"/>
                </a:lnTo>
                <a:lnTo>
                  <a:pt x="266" y="121"/>
                </a:lnTo>
                <a:lnTo>
                  <a:pt x="256" y="125"/>
                </a:lnTo>
                <a:lnTo>
                  <a:pt x="251" y="121"/>
                </a:lnTo>
                <a:lnTo>
                  <a:pt x="228" y="123"/>
                </a:lnTo>
                <a:lnTo>
                  <a:pt x="213" y="119"/>
                </a:lnTo>
                <a:lnTo>
                  <a:pt x="218" y="111"/>
                </a:lnTo>
                <a:lnTo>
                  <a:pt x="215" y="101"/>
                </a:lnTo>
                <a:lnTo>
                  <a:pt x="246" y="93"/>
                </a:lnTo>
                <a:lnTo>
                  <a:pt x="289" y="84"/>
                </a:lnTo>
                <a:lnTo>
                  <a:pt x="300" y="84"/>
                </a:lnTo>
                <a:lnTo>
                  <a:pt x="286" y="93"/>
                </a:lnTo>
                <a:lnTo>
                  <a:pt x="316" y="92"/>
                </a:lnTo>
                <a:lnTo>
                  <a:pt x="320" y="81"/>
                </a:lnTo>
                <a:lnTo>
                  <a:pt x="313" y="74"/>
                </a:lnTo>
                <a:lnTo>
                  <a:pt x="317" y="65"/>
                </a:lnTo>
                <a:lnTo>
                  <a:pt x="315" y="58"/>
                </a:lnTo>
                <a:lnTo>
                  <a:pt x="305" y="52"/>
                </a:lnTo>
                <a:lnTo>
                  <a:pt x="327" y="43"/>
                </a:lnTo>
                <a:lnTo>
                  <a:pt x="351" y="42"/>
                </a:lnTo>
                <a:lnTo>
                  <a:pt x="380" y="34"/>
                </a:lnTo>
                <a:lnTo>
                  <a:pt x="397" y="26"/>
                </a:lnTo>
                <a:lnTo>
                  <a:pt x="423" y="18"/>
                </a:lnTo>
                <a:lnTo>
                  <a:pt x="439" y="16"/>
                </a:lnTo>
                <a:lnTo>
                  <a:pt x="475" y="8"/>
                </a:lnTo>
                <a:lnTo>
                  <a:pt x="485" y="9"/>
                </a:lnTo>
                <a:lnTo>
                  <a:pt x="519" y="0"/>
                </a:lnTo>
                <a:lnTo>
                  <a:pt x="533" y="4"/>
                </a:lnTo>
                <a:close/>
              </a:path>
            </a:pathLst>
          </a:custGeom>
          <a:solidFill>
            <a:schemeClr val="bg1"/>
          </a:solidFill>
          <a:ln w="1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F4C152D-D222-853F-33A2-D9DE61FF3EAB}"/>
              </a:ext>
            </a:extLst>
          </p:cNvPr>
          <p:cNvSpPr/>
          <p:nvPr/>
        </p:nvSpPr>
        <p:spPr>
          <a:xfrm>
            <a:off x="6291796" y="3515728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F2B8BCBF-96A7-03E0-DBE7-12CA6E0B4A0A}"/>
              </a:ext>
            </a:extLst>
          </p:cNvPr>
          <p:cNvSpPr/>
          <p:nvPr/>
        </p:nvSpPr>
        <p:spPr>
          <a:xfrm>
            <a:off x="6228302" y="4292676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F69D670D-9EB6-8581-01A1-13BA3D2F87E1}"/>
              </a:ext>
            </a:extLst>
          </p:cNvPr>
          <p:cNvSpPr/>
          <p:nvPr/>
        </p:nvSpPr>
        <p:spPr>
          <a:xfrm>
            <a:off x="8726032" y="3037449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1D56554-3179-05D5-1F1C-F98E46A7D4F4}"/>
              </a:ext>
            </a:extLst>
          </p:cNvPr>
          <p:cNvSpPr/>
          <p:nvPr/>
        </p:nvSpPr>
        <p:spPr>
          <a:xfrm>
            <a:off x="9950050" y="3998075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1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E8872632-3745-DF43-F15A-C57DA469F727}"/>
              </a:ext>
            </a:extLst>
          </p:cNvPr>
          <p:cNvSpPr/>
          <p:nvPr/>
        </p:nvSpPr>
        <p:spPr>
          <a:xfrm>
            <a:off x="9101163" y="3945258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297900C-B058-5DDB-20F4-58EF1327AC60}"/>
              </a:ext>
            </a:extLst>
          </p:cNvPr>
          <p:cNvSpPr/>
          <p:nvPr/>
        </p:nvSpPr>
        <p:spPr>
          <a:xfrm>
            <a:off x="8357410" y="3059005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3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812872E-1296-12C4-0217-678030359B8F}"/>
              </a:ext>
            </a:extLst>
          </p:cNvPr>
          <p:cNvSpPr/>
          <p:nvPr/>
        </p:nvSpPr>
        <p:spPr>
          <a:xfrm>
            <a:off x="6539993" y="2992726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X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4F90926C-8030-48B3-3FF1-1A9A4F5ECD83}"/>
              </a:ext>
            </a:extLst>
          </p:cNvPr>
          <p:cNvSpPr/>
          <p:nvPr/>
        </p:nvSpPr>
        <p:spPr>
          <a:xfrm>
            <a:off x="6778415" y="4259206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X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D4E2F2C-5A40-29EF-7C69-FD47A80D45CA}"/>
              </a:ext>
            </a:extLst>
          </p:cNvPr>
          <p:cNvSpPr/>
          <p:nvPr/>
        </p:nvSpPr>
        <p:spPr>
          <a:xfrm>
            <a:off x="11275278" y="5189670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X</a:t>
            </a: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4F75216-3E0F-4664-F086-829AA63155B4}"/>
              </a:ext>
            </a:extLst>
          </p:cNvPr>
          <p:cNvSpPr/>
          <p:nvPr/>
        </p:nvSpPr>
        <p:spPr>
          <a:xfrm>
            <a:off x="11185831" y="4161078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X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ADAFC570-1C25-C546-DA8F-A7A8F9EA398D}"/>
              </a:ext>
            </a:extLst>
          </p:cNvPr>
          <p:cNvSpPr/>
          <p:nvPr/>
        </p:nvSpPr>
        <p:spPr>
          <a:xfrm>
            <a:off x="8066625" y="3361830"/>
            <a:ext cx="263534" cy="263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X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24C04E9-8655-AECF-D73B-2652F487BD63}"/>
              </a:ext>
            </a:extLst>
          </p:cNvPr>
          <p:cNvSpPr/>
          <p:nvPr/>
        </p:nvSpPr>
        <p:spPr>
          <a:xfrm>
            <a:off x="9530743" y="1903534"/>
            <a:ext cx="215769" cy="215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28ABCEC8-177E-6798-B061-170EEA94208E}"/>
              </a:ext>
            </a:extLst>
          </p:cNvPr>
          <p:cNvSpPr txBox="1"/>
          <p:nvPr/>
        </p:nvSpPr>
        <p:spPr>
          <a:xfrm>
            <a:off x="9828284" y="1749808"/>
            <a:ext cx="214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ts val="2000"/>
            </a:pPr>
            <a:r>
              <a:rPr lang="en-CA" sz="140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Countries with active users, clients or prospects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C3C09-BBD3-53C9-920B-D39DB74BC4C9}"/>
              </a:ext>
            </a:extLst>
          </p:cNvPr>
          <p:cNvSpPr txBox="1"/>
          <p:nvPr/>
        </p:nvSpPr>
        <p:spPr>
          <a:xfrm>
            <a:off x="334962" y="1251547"/>
            <a:ext cx="11523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chemeClr val="tx2"/>
                </a:solidFill>
                <a:latin typeface="+mj-lt"/>
                <a:ea typeface="Source Sans Pro" panose="020B0503030403020204" pitchFamily="34" charset="0"/>
              </a:rPr>
              <a:t>$600K R&amp;D revenues received in 2020-23 and $1.25M ARR in signed contracts upon full deployment</a:t>
            </a:r>
          </a:p>
        </p:txBody>
      </p:sp>
    </p:spTree>
    <p:extLst>
      <p:ext uri="{BB962C8B-B14F-4D97-AF65-F5344CB8AC3E}">
        <p14:creationId xmlns:p14="http://schemas.microsoft.com/office/powerpoint/2010/main" val="370425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B5886AD-FE5D-4210-883C-4CCCF2F210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B5886AD-FE5D-4210-883C-4CCCF2F21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78CFBB18-2805-044F-8838-D649308B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9778075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Our pricing is simple and follows a profitable value-based logic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ECA85B-B23A-4C6C-A920-B8D5A5B0444C}"/>
              </a:ext>
            </a:extLst>
          </p:cNvPr>
          <p:cNvSpPr txBox="1"/>
          <p:nvPr/>
        </p:nvSpPr>
        <p:spPr>
          <a:xfrm>
            <a:off x="3652072" y="1317625"/>
            <a:ext cx="7948017" cy="492125"/>
          </a:xfrm>
          <a:prstGeom prst="rect">
            <a:avLst/>
          </a:prstGeom>
          <a:noFill/>
        </p:spPr>
        <p:txBody>
          <a:bodyPr wrap="square" lIns="0" rtlCol="0" anchor="t">
            <a:no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 for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444B89-A5E4-47B3-BC13-75D477A767C7}"/>
              </a:ext>
            </a:extLst>
          </p:cNvPr>
          <p:cNvSpPr/>
          <p:nvPr/>
        </p:nvSpPr>
        <p:spPr>
          <a:xfrm>
            <a:off x="3909021" y="2270530"/>
            <a:ext cx="2165802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587" lvl="1" algn="ctr" defTabSz="895350">
              <a:buClr>
                <a:schemeClr val="tx2"/>
              </a:buClr>
              <a:buSzPct val="125000"/>
            </a:pPr>
            <a:r>
              <a:rPr lang="en-CA" sz="22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Current cost of slide formatting</a:t>
            </a:r>
          </a:p>
        </p:txBody>
      </p:sp>
      <p:sp>
        <p:nvSpPr>
          <p:cNvPr id="17" name="Oval 39">
            <a:extLst>
              <a:ext uri="{FF2B5EF4-FFF2-40B4-BE49-F238E27FC236}">
                <a16:creationId xmlns:a16="http://schemas.microsoft.com/office/drawing/2014/main" id="{7EBB0AA3-BA89-4FBF-A5F3-46159E064ED6}"/>
              </a:ext>
            </a:extLst>
          </p:cNvPr>
          <p:cNvSpPr>
            <a:spLocks noChangeAspect="1"/>
          </p:cNvSpPr>
          <p:nvPr/>
        </p:nvSpPr>
        <p:spPr>
          <a:xfrm>
            <a:off x="4073922" y="3251156"/>
            <a:ext cx="1836000" cy="1836000"/>
          </a:xfrm>
          <a:prstGeom prst="ellipse">
            <a:avLst/>
          </a:prstGeom>
          <a:solidFill>
            <a:schemeClr val="accent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CA" sz="2800" b="1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$150M</a:t>
            </a:r>
            <a:endParaRPr lang="en-CA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81DA98-E4B6-4FE9-A9DA-154641EA2F44}"/>
              </a:ext>
            </a:extLst>
          </p:cNvPr>
          <p:cNvSpPr/>
          <p:nvPr/>
        </p:nvSpPr>
        <p:spPr>
          <a:xfrm>
            <a:off x="7001416" y="2270530"/>
            <a:ext cx="2165802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587" lvl="1" algn="ctr" defTabSz="895350">
              <a:buClr>
                <a:schemeClr val="tx2"/>
              </a:buClr>
              <a:buSzPct val="125000"/>
            </a:pPr>
            <a:r>
              <a:rPr lang="en-CA" sz="22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Cost saving with LooksGoodAI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4D8229-EFAF-44D4-A24D-F771923D6DA1}"/>
              </a:ext>
            </a:extLst>
          </p:cNvPr>
          <p:cNvSpPr>
            <a:spLocks noChangeAspect="1"/>
          </p:cNvSpPr>
          <p:nvPr/>
        </p:nvSpPr>
        <p:spPr>
          <a:xfrm>
            <a:off x="7166317" y="3225185"/>
            <a:ext cx="1836000" cy="1836000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CA" sz="2800" b="1" i="0" u="none" strike="noStrike" dirty="0">
                <a:solidFill>
                  <a:srgbClr val="FFFFF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$60M</a:t>
            </a:r>
            <a:endParaRPr lang="en-CA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DCAFCE-6D13-4E67-80B9-F125DDF6AFED}"/>
              </a:ext>
            </a:extLst>
          </p:cNvPr>
          <p:cNvSpPr/>
          <p:nvPr/>
        </p:nvSpPr>
        <p:spPr>
          <a:xfrm>
            <a:off x="9484049" y="2270530"/>
            <a:ext cx="274754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587" lvl="1" algn="ctr" defTabSz="895350">
              <a:buClr>
                <a:schemeClr val="tx2"/>
              </a:buClr>
              <a:buSzPct val="125000"/>
            </a:pPr>
            <a:r>
              <a:rPr lang="en-CA" sz="22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LooksGoodAI</a:t>
            </a:r>
          </a:p>
          <a:p>
            <a:pPr marL="1587" lvl="1" algn="ctr" defTabSz="895350">
              <a:buClr>
                <a:schemeClr val="tx2"/>
              </a:buClr>
              <a:buSzPct val="125000"/>
            </a:pPr>
            <a:r>
              <a:rPr lang="en-CA" sz="22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license fee</a:t>
            </a:r>
          </a:p>
        </p:txBody>
      </p:sp>
      <p:sp>
        <p:nvSpPr>
          <p:cNvPr id="21" name="Oval 39">
            <a:extLst>
              <a:ext uri="{FF2B5EF4-FFF2-40B4-BE49-F238E27FC236}">
                <a16:creationId xmlns:a16="http://schemas.microsoft.com/office/drawing/2014/main" id="{CC60BE3A-7144-48E3-AB01-AEF1DF5B7B6D}"/>
              </a:ext>
            </a:extLst>
          </p:cNvPr>
          <p:cNvSpPr>
            <a:spLocks noChangeAspect="1"/>
          </p:cNvSpPr>
          <p:nvPr/>
        </p:nvSpPr>
        <p:spPr>
          <a:xfrm>
            <a:off x="9939819" y="3253654"/>
            <a:ext cx="1836000" cy="1836000"/>
          </a:xfrm>
          <a:prstGeom prst="ellipse">
            <a:avLst/>
          </a:prstGeom>
          <a:solidFill>
            <a:schemeClr val="accent4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CA" sz="2800" b="1" i="0" u="none" strike="noStrike" dirty="0">
                <a:solidFill>
                  <a:srgbClr val="FFFFF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$3M</a:t>
            </a:r>
            <a:endParaRPr lang="en-CA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ZoneTexte 12">
            <a:extLst>
              <a:ext uri="{FF2B5EF4-FFF2-40B4-BE49-F238E27FC236}">
                <a16:creationId xmlns:a16="http://schemas.microsoft.com/office/drawing/2014/main" id="{5C8FCF1D-8647-4804-969F-C3BEE8C82E89}"/>
              </a:ext>
            </a:extLst>
          </p:cNvPr>
          <p:cNvSpPr txBox="1"/>
          <p:nvPr/>
        </p:nvSpPr>
        <p:spPr>
          <a:xfrm>
            <a:off x="3652072" y="5318037"/>
            <a:ext cx="2679700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buClr>
                <a:schemeClr val="accent1"/>
              </a:buClr>
              <a:buSzPct val="100000"/>
            </a:pPr>
            <a:r>
              <a:rPr lang="en-CA" sz="16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10K consultants</a:t>
            </a:r>
          </a:p>
          <a:p>
            <a:pPr algn="ctr">
              <a:buClr>
                <a:schemeClr val="accent1"/>
              </a:buClr>
              <a:buSzPct val="100000"/>
            </a:pPr>
            <a:r>
              <a:rPr lang="en-CA" sz="16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$150K cost per consultant</a:t>
            </a:r>
          </a:p>
          <a:p>
            <a:pPr algn="ctr">
              <a:buClr>
                <a:schemeClr val="accent1"/>
              </a:buClr>
              <a:buSzPct val="100000"/>
            </a:pPr>
            <a:r>
              <a:rPr lang="en-CA" sz="16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10% of time on slide formatting</a:t>
            </a:r>
          </a:p>
        </p:txBody>
      </p:sp>
      <p:sp>
        <p:nvSpPr>
          <p:cNvPr id="23" name="ZoneTexte 12">
            <a:extLst>
              <a:ext uri="{FF2B5EF4-FFF2-40B4-BE49-F238E27FC236}">
                <a16:creationId xmlns:a16="http://schemas.microsoft.com/office/drawing/2014/main" id="{E302BCED-06C8-4965-8F12-3137AC178348}"/>
              </a:ext>
            </a:extLst>
          </p:cNvPr>
          <p:cNvSpPr txBox="1"/>
          <p:nvPr/>
        </p:nvSpPr>
        <p:spPr>
          <a:xfrm>
            <a:off x="6849487" y="5318037"/>
            <a:ext cx="2469661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190500" indent="-190500"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 algn="ctr">
              <a:buNone/>
            </a:pPr>
            <a:r>
              <a:rPr lang="en-CA" dirty="0"/>
              <a:t>40% productivity gain</a:t>
            </a: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DAB62541-99ED-4CFC-8C8F-6EFA392FA591}"/>
              </a:ext>
            </a:extLst>
          </p:cNvPr>
          <p:cNvSpPr txBox="1"/>
          <p:nvPr/>
        </p:nvSpPr>
        <p:spPr>
          <a:xfrm>
            <a:off x="9823644" y="5318037"/>
            <a:ext cx="2068351" cy="58477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190500" indent="-190500"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 algn="ctr">
              <a:buNone/>
            </a:pPr>
            <a:r>
              <a:rPr lang="en-CA" dirty="0"/>
              <a:t>$300 target ARPU</a:t>
            </a:r>
          </a:p>
          <a:p>
            <a:pPr marL="0" indent="0" algn="ctr">
              <a:buNone/>
            </a:pPr>
            <a:r>
              <a:rPr lang="en-CA" dirty="0"/>
              <a:t>20x ROI</a:t>
            </a:r>
          </a:p>
        </p:txBody>
      </p:sp>
      <p:pic>
        <p:nvPicPr>
          <p:cNvPr id="219138" name="Picture 2">
            <a:extLst>
              <a:ext uri="{FF2B5EF4-FFF2-40B4-BE49-F238E27FC236}">
                <a16:creationId xmlns:a16="http://schemas.microsoft.com/office/drawing/2014/main" id="{D5F384AE-0ADC-4DBC-97EE-046F9F5CF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13" y="1401405"/>
            <a:ext cx="26574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041CA-1EF5-BE88-5F7D-2588BDAE1825}"/>
              </a:ext>
            </a:extLst>
          </p:cNvPr>
          <p:cNvSpPr txBox="1"/>
          <p:nvPr/>
        </p:nvSpPr>
        <p:spPr>
          <a:xfrm>
            <a:off x="319139" y="2104400"/>
            <a:ext cx="2874912" cy="34778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CA" sz="2200" b="1" dirty="0">
                <a:solidFill>
                  <a:schemeClr val="accent2"/>
                </a:solidFill>
                <a:latin typeface="+mj-lt"/>
                <a:ea typeface="Source Sans Pro" panose="020B0503030403020204" pitchFamily="34" charset="0"/>
              </a:rPr>
              <a:t>B2B SaaS at $300 (in 2023) to $500 (in 2030) annually per user</a:t>
            </a:r>
            <a:endParaRPr lang="en-CA" sz="2200" b="1" dirty="0">
              <a:latin typeface="+mj-lt"/>
            </a:endParaRPr>
          </a:p>
          <a:p>
            <a:pPr marL="342900" indent="-342900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sz="200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In line with established PowerPoint add-ins pricing (e.g., think-cell)</a:t>
            </a:r>
          </a:p>
          <a:p>
            <a:pPr marL="342900" indent="-342900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sz="200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Delivers over 20X in productivity gains relative to license price, with room to increase over-time</a:t>
            </a:r>
            <a:endParaRPr lang="en-GB" sz="2000" dirty="0">
              <a:solidFill>
                <a:srgbClr val="323332"/>
              </a:solidFill>
              <a:latin typeface="+mj-lt"/>
              <a:ea typeface="Source Sans Pro" panose="020B0503030403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365E43-C759-1706-CEE4-511E4A33D0BD}"/>
              </a:ext>
            </a:extLst>
          </p:cNvPr>
          <p:cNvCxnSpPr>
            <a:cxnSpLocks/>
          </p:cNvCxnSpPr>
          <p:nvPr/>
        </p:nvCxnSpPr>
        <p:spPr>
          <a:xfrm>
            <a:off x="3423062" y="1304925"/>
            <a:ext cx="0" cy="50768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9463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E6F07AE-643A-41B8-905E-5E2378E1C1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E6F07AE-643A-41B8-905E-5E2378E1C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259957F5-6175-7846-9FC6-A18A7D79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9866189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We target consulting first, with potential to reach other verticals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BB2A33-A8EA-2196-3402-293A53B3E0E1}"/>
              </a:ext>
            </a:extLst>
          </p:cNvPr>
          <p:cNvSpPr/>
          <p:nvPr/>
        </p:nvSpPr>
        <p:spPr>
          <a:xfrm>
            <a:off x="349300" y="1746250"/>
            <a:ext cx="11507738" cy="4093762"/>
          </a:xfrm>
          <a:prstGeom prst="roundRect">
            <a:avLst>
              <a:gd name="adj" fmla="val 91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9A2248-ECA3-4AB9-3BF6-90EBD5DCEE2C}"/>
              </a:ext>
            </a:extLst>
          </p:cNvPr>
          <p:cNvSpPr/>
          <p:nvPr/>
        </p:nvSpPr>
        <p:spPr>
          <a:xfrm>
            <a:off x="613343" y="2562787"/>
            <a:ext cx="7039605" cy="3175625"/>
          </a:xfrm>
          <a:prstGeom prst="roundRect">
            <a:avLst>
              <a:gd name="adj" fmla="val 1023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106BD1-C72F-AC42-EFA5-B9FF8F3B7F7A}"/>
              </a:ext>
            </a:extLst>
          </p:cNvPr>
          <p:cNvSpPr/>
          <p:nvPr/>
        </p:nvSpPr>
        <p:spPr>
          <a:xfrm>
            <a:off x="841025" y="3366017"/>
            <a:ext cx="6584241" cy="784076"/>
          </a:xfrm>
          <a:prstGeom prst="roundRect">
            <a:avLst>
              <a:gd name="adj" fmla="val 282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231B6-B152-8408-AE24-3A34E7FF295A}"/>
              </a:ext>
            </a:extLst>
          </p:cNvPr>
          <p:cNvSpPr txBox="1"/>
          <p:nvPr/>
        </p:nvSpPr>
        <p:spPr>
          <a:xfrm>
            <a:off x="2160638" y="1821744"/>
            <a:ext cx="788506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Daily professional slide writers</a:t>
            </a:r>
          </a:p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150M users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1</a:t>
            </a: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= $45Bn TAM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4</a:t>
            </a: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= Unicorn @0.2% penetration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5</a:t>
            </a:r>
            <a:endParaRPr lang="en-CA" sz="2000" dirty="0"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CC1A7-491E-8775-D714-3F2AC0E71749}"/>
              </a:ext>
            </a:extLst>
          </p:cNvPr>
          <p:cNvSpPr txBox="1"/>
          <p:nvPr/>
        </p:nvSpPr>
        <p:spPr>
          <a:xfrm>
            <a:off x="897873" y="2637336"/>
            <a:ext cx="6470545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Consulting and professional services</a:t>
            </a:r>
          </a:p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15M users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2 </a:t>
            </a: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= $4.5Bn TAM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4</a:t>
            </a:r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= Unicorn @2% penetration</a:t>
            </a:r>
            <a:r>
              <a:rPr lang="en-CA" sz="2000" baseline="30000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709B1-59B6-5D2B-2920-F47197F4534A}"/>
              </a:ext>
            </a:extLst>
          </p:cNvPr>
          <p:cNvSpPr txBox="1"/>
          <p:nvPr/>
        </p:nvSpPr>
        <p:spPr>
          <a:xfrm>
            <a:off x="1054404" y="3450279"/>
            <a:ext cx="6157483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Top 50 firms</a:t>
            </a:r>
          </a:p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2M</a:t>
            </a:r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users</a:t>
            </a:r>
            <a:r>
              <a:rPr lang="en-CA" sz="2000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3</a:t>
            </a:r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= $400M ARR</a:t>
            </a:r>
            <a:r>
              <a:rPr lang="en-CA" sz="2000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4</a:t>
            </a:r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 = Unicorn @25% penetration</a:t>
            </a:r>
            <a:r>
              <a:rPr lang="en-CA" sz="2000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8A40B6-5461-BAB8-E225-0419B91A22E5}"/>
              </a:ext>
            </a:extLst>
          </p:cNvPr>
          <p:cNvSpPr txBox="1"/>
          <p:nvPr/>
        </p:nvSpPr>
        <p:spPr>
          <a:xfrm>
            <a:off x="259021" y="5865684"/>
            <a:ext cx="115980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1: 750M license holders of slide edition software (derived from Microsoft annual report) with 20% of license holders being daily professionals</a:t>
            </a:r>
          </a:p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2: Conservatively estimated to 10% of daily professional slide writers, various sources give a range between 3M and 100M consultants and professional services employees worldwide</a:t>
            </a:r>
          </a:p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3: Bottom-up estimate from number of employees at top consulting and audit firms and share of employees using PowerPoint daily</a:t>
            </a:r>
          </a:p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4: Conservatively assuming $300 ARPU, with 33% volume discount on top 50 firms ; 5: Assuming 10X valuation on ARR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4C7015-5B18-1612-19B7-186FB54C31E3}"/>
              </a:ext>
            </a:extLst>
          </p:cNvPr>
          <p:cNvSpPr/>
          <p:nvPr/>
        </p:nvSpPr>
        <p:spPr>
          <a:xfrm>
            <a:off x="841025" y="4247183"/>
            <a:ext cx="6584241" cy="380513"/>
          </a:xfrm>
          <a:prstGeom prst="roundRect">
            <a:avLst>
              <a:gd name="adj" fmla="val 44703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91EEB-9FEF-69D3-70D0-9573BAC5B29B}"/>
              </a:ext>
            </a:extLst>
          </p:cNvPr>
          <p:cNvSpPr txBox="1"/>
          <p:nvPr/>
        </p:nvSpPr>
        <p:spPr>
          <a:xfrm>
            <a:off x="1054404" y="4283551"/>
            <a:ext cx="6157483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Mid-market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008875-1B4B-CBDC-F903-62F3573F36FB}"/>
              </a:ext>
            </a:extLst>
          </p:cNvPr>
          <p:cNvSpPr/>
          <p:nvPr/>
        </p:nvSpPr>
        <p:spPr>
          <a:xfrm>
            <a:off x="841025" y="4736314"/>
            <a:ext cx="6584241" cy="380513"/>
          </a:xfrm>
          <a:prstGeom prst="roundRect">
            <a:avLst>
              <a:gd name="adj" fmla="val 45704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C62BE-18F8-EE09-8CEB-720961CE10AE}"/>
              </a:ext>
            </a:extLst>
          </p:cNvPr>
          <p:cNvSpPr txBox="1"/>
          <p:nvPr/>
        </p:nvSpPr>
        <p:spPr>
          <a:xfrm>
            <a:off x="1054404" y="4772682"/>
            <a:ext cx="6157483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Boutique firms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080DC4-ED34-7B33-78B9-D011081A94AE}"/>
              </a:ext>
            </a:extLst>
          </p:cNvPr>
          <p:cNvSpPr/>
          <p:nvPr/>
        </p:nvSpPr>
        <p:spPr>
          <a:xfrm>
            <a:off x="841025" y="5225446"/>
            <a:ext cx="6584241" cy="380513"/>
          </a:xfrm>
          <a:prstGeom prst="roundRect">
            <a:avLst>
              <a:gd name="adj" fmla="val 4670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585652-FB0E-AFBD-4E41-FB88641D33F9}"/>
              </a:ext>
            </a:extLst>
          </p:cNvPr>
          <p:cNvSpPr txBox="1"/>
          <p:nvPr/>
        </p:nvSpPr>
        <p:spPr>
          <a:xfrm>
            <a:off x="1054404" y="5261814"/>
            <a:ext cx="6157483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Slide formatting outsourcers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428000-E048-87F5-6100-F77127B75CD6}"/>
              </a:ext>
            </a:extLst>
          </p:cNvPr>
          <p:cNvSpPr/>
          <p:nvPr/>
        </p:nvSpPr>
        <p:spPr>
          <a:xfrm>
            <a:off x="10427096" y="1308345"/>
            <a:ext cx="360000" cy="216000"/>
          </a:xfrm>
          <a:prstGeom prst="roundRect">
            <a:avLst>
              <a:gd name="adj" fmla="val 3358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8E9800-6A08-435B-2C13-6EDB43236B53}"/>
              </a:ext>
            </a:extLst>
          </p:cNvPr>
          <p:cNvSpPr/>
          <p:nvPr/>
        </p:nvSpPr>
        <p:spPr>
          <a:xfrm>
            <a:off x="9441446" y="1308345"/>
            <a:ext cx="360000" cy="216000"/>
          </a:xfrm>
          <a:prstGeom prst="roundRect">
            <a:avLst>
              <a:gd name="adj" fmla="val 44703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EC009C7-56A6-785F-B8BD-B19FA0AF61EE}"/>
              </a:ext>
            </a:extLst>
          </p:cNvPr>
          <p:cNvSpPr/>
          <p:nvPr/>
        </p:nvSpPr>
        <p:spPr>
          <a:xfrm>
            <a:off x="8477090" y="1308345"/>
            <a:ext cx="360000" cy="216000"/>
          </a:xfrm>
          <a:prstGeom prst="roundRect">
            <a:avLst>
              <a:gd name="adj" fmla="val 3610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08E3CE-F5DE-525F-DFD9-3B95163D46F4}"/>
              </a:ext>
            </a:extLst>
          </p:cNvPr>
          <p:cNvSpPr txBox="1"/>
          <p:nvPr/>
        </p:nvSpPr>
        <p:spPr>
          <a:xfrm>
            <a:off x="7078502" y="1308623"/>
            <a:ext cx="1177713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Level of priority</a:t>
            </a:r>
            <a:endParaRPr lang="en-CA" sz="1400" dirty="0"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74651-85F0-8A04-C28E-0DE3056B3F7A}"/>
              </a:ext>
            </a:extLst>
          </p:cNvPr>
          <p:cNvSpPr txBox="1"/>
          <p:nvPr/>
        </p:nvSpPr>
        <p:spPr>
          <a:xfrm>
            <a:off x="8904199" y="1308623"/>
            <a:ext cx="507777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Core</a:t>
            </a:r>
            <a:endParaRPr lang="en-CA" sz="1400" dirty="0"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A660CB-789B-1CAF-9EBE-F31E33ACD28A}"/>
              </a:ext>
            </a:extLst>
          </p:cNvPr>
          <p:cNvSpPr txBox="1"/>
          <p:nvPr/>
        </p:nvSpPr>
        <p:spPr>
          <a:xfrm>
            <a:off x="9867562" y="1308623"/>
            <a:ext cx="394901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High</a:t>
            </a:r>
            <a:endParaRPr lang="en-CA" sz="1400" dirty="0"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E6EEE7-576D-4DA1-47EE-DF0049BE1799}"/>
              </a:ext>
            </a:extLst>
          </p:cNvPr>
          <p:cNvSpPr txBox="1"/>
          <p:nvPr/>
        </p:nvSpPr>
        <p:spPr>
          <a:xfrm>
            <a:off x="10854204" y="1308623"/>
            <a:ext cx="999659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  <a:sym typeface=""/>
              </a:rPr>
              <a:t>Medium/Low</a:t>
            </a:r>
            <a:endParaRPr lang="en-CA" sz="1400" dirty="0"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21160A2-CB81-748F-4E76-09F2584EF047}"/>
              </a:ext>
            </a:extLst>
          </p:cNvPr>
          <p:cNvGrpSpPr/>
          <p:nvPr/>
        </p:nvGrpSpPr>
        <p:grpSpPr>
          <a:xfrm>
            <a:off x="7971441" y="2562787"/>
            <a:ext cx="3607216" cy="3128156"/>
            <a:chOff x="7971441" y="1460690"/>
            <a:chExt cx="3607216" cy="423025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8FB360-BB80-DF73-1987-24F55B8A3365}"/>
                </a:ext>
              </a:extLst>
            </p:cNvPr>
            <p:cNvSpPr/>
            <p:nvPr/>
          </p:nvSpPr>
          <p:spPr>
            <a:xfrm>
              <a:off x="7971441" y="2557943"/>
              <a:ext cx="3607216" cy="938494"/>
            </a:xfrm>
            <a:prstGeom prst="roundRect">
              <a:avLst>
                <a:gd name="adj" fmla="val 33582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Corporates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A6CC433-FB8E-CCE4-A949-A78B2FD4DCCC}"/>
                </a:ext>
              </a:extLst>
            </p:cNvPr>
            <p:cNvSpPr/>
            <p:nvPr/>
          </p:nvSpPr>
          <p:spPr>
            <a:xfrm>
              <a:off x="7971441" y="4752449"/>
              <a:ext cx="3607216" cy="938494"/>
            </a:xfrm>
            <a:prstGeom prst="roundRect">
              <a:avLst>
                <a:gd name="adj" fmla="val 37135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Others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B0F6441-6DE7-2D54-34CF-D6E12F114CCA}"/>
                </a:ext>
              </a:extLst>
            </p:cNvPr>
            <p:cNvSpPr/>
            <p:nvPr/>
          </p:nvSpPr>
          <p:spPr>
            <a:xfrm>
              <a:off x="7971441" y="3655196"/>
              <a:ext cx="3607216" cy="938494"/>
            </a:xfrm>
            <a:prstGeom prst="roundRect">
              <a:avLst>
                <a:gd name="adj" fmla="val 33582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Education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E736454-24D2-CC32-4833-332DADD835A3}"/>
                </a:ext>
              </a:extLst>
            </p:cNvPr>
            <p:cNvSpPr/>
            <p:nvPr/>
          </p:nvSpPr>
          <p:spPr>
            <a:xfrm>
              <a:off x="7971441" y="1460690"/>
              <a:ext cx="3607216" cy="938494"/>
            </a:xfrm>
            <a:prstGeom prst="roundRect">
              <a:avLst>
                <a:gd name="adj" fmla="val 33582"/>
              </a:avLst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Financial services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313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2DFF72-FE7D-4F97-B041-04112A06BCA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02788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2DFF72-FE7D-4F97-B041-04112A06B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" name="Google Shape;372;p17"/>
          <p:cNvSpPr txBox="1">
            <a:spLocks noGrp="1"/>
          </p:cNvSpPr>
          <p:nvPr>
            <p:ph type="title"/>
          </p:nvPr>
        </p:nvSpPr>
        <p:spPr>
          <a:xfrm>
            <a:off x="355276" y="189498"/>
            <a:ext cx="9455474" cy="776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  <a:sym typeface="Share Tech" panose="02000506040000020004"/>
              </a:rPr>
              <a:t>Our team understands consulting and has cutting-edge AI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A327-E9E2-D831-8C00-FCE4C553C197}"/>
              </a:ext>
            </a:extLst>
          </p:cNvPr>
          <p:cNvSpPr txBox="1"/>
          <p:nvPr/>
        </p:nvSpPr>
        <p:spPr>
          <a:xfrm>
            <a:off x="6083830" y="4463133"/>
            <a:ext cx="2386888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Mehdi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Alaoui</a:t>
            </a:r>
            <a:b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</a:b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Back-end and cloud</a:t>
            </a:r>
          </a:p>
          <a:p>
            <a:pPr fontAlgn="base">
              <a:buClr>
                <a:schemeClr val="accent1"/>
              </a:buClr>
            </a:pP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Engineer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DDFA8-7039-0ED2-E90D-D1505043BFAC}"/>
              </a:ext>
            </a:extLst>
          </p:cNvPr>
          <p:cNvSpPr txBox="1"/>
          <p:nvPr/>
        </p:nvSpPr>
        <p:spPr>
          <a:xfrm>
            <a:off x="6083830" y="1692357"/>
            <a:ext cx="2386888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Yassine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Bouabdallaoui</a:t>
            </a: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fontAlgn="base">
              <a:buClr>
                <a:schemeClr val="accent1"/>
              </a:buClr>
            </a:pP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  <a:cs typeface="+mn-lt"/>
              </a:rPr>
              <a:t>Data scientist</a:t>
            </a:r>
          </a:p>
          <a:p>
            <a:pPr fontAlgn="base">
              <a:buClr>
                <a:schemeClr val="accent1"/>
              </a:buClr>
            </a:pP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  <a:cs typeface="+mn-lt"/>
              </a:rPr>
              <a:t>PhD, Engineer</a:t>
            </a:r>
            <a:endParaRPr lang="en-CA" i="1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4FEB4-E388-7BE8-760B-785DB509D516}"/>
              </a:ext>
            </a:extLst>
          </p:cNvPr>
          <p:cNvSpPr txBox="1"/>
          <p:nvPr/>
        </p:nvSpPr>
        <p:spPr>
          <a:xfrm>
            <a:off x="6083830" y="2617282"/>
            <a:ext cx="2386888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Thomas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Barbare</a:t>
            </a:r>
            <a:endParaRPr lang="en-CA"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>
              <a:buClr>
                <a:schemeClr val="accent1"/>
              </a:buClr>
            </a:pP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Front-end</a:t>
            </a:r>
          </a:p>
          <a:p>
            <a:pPr fontAlgn="base">
              <a:buClr>
                <a:schemeClr val="accent1"/>
              </a:buClr>
            </a:pP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109BA0-0696-9DD2-6116-2836BA5D3C22}"/>
              </a:ext>
            </a:extLst>
          </p:cNvPr>
          <p:cNvSpPr/>
          <p:nvPr/>
        </p:nvSpPr>
        <p:spPr>
          <a:xfrm>
            <a:off x="1489528" y="1692357"/>
            <a:ext cx="3057838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Jean-Elie Aron</a:t>
            </a:r>
          </a:p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CEO</a:t>
            </a:r>
          </a:p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McKinsey (8 years) and </a:t>
            </a:r>
            <a:r>
              <a:rPr lang="en-CA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CapGemini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 year) alumni</a:t>
            </a:r>
          </a:p>
        </p:txBody>
      </p:sp>
      <p:pic>
        <p:nvPicPr>
          <p:cNvPr id="9" name="Picture 20">
            <a:extLst>
              <a:ext uri="{FF2B5EF4-FFF2-40B4-BE49-F238E27FC236}">
                <a16:creationId xmlns:a16="http://schemas.microsoft.com/office/drawing/2014/main" id="{B3696C77-0C45-7097-45BC-8E5E05A366D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58" y="1692357"/>
            <a:ext cx="864000" cy="864000"/>
          </a:xfrm>
          <a:prstGeom prst="ellips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AF315-D523-77A6-5D2E-821267AFB343}"/>
              </a:ext>
            </a:extLst>
          </p:cNvPr>
          <p:cNvSpPr txBox="1"/>
          <p:nvPr/>
        </p:nvSpPr>
        <p:spPr>
          <a:xfrm>
            <a:off x="6083830" y="5427557"/>
            <a:ext cx="2386888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Aafaf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Arharas</a:t>
            </a: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</a:b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Back-end</a:t>
            </a:r>
          </a:p>
          <a:p>
            <a:pPr fontAlgn="base">
              <a:buClr>
                <a:schemeClr val="accent1"/>
              </a:buClr>
            </a:pP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Engineer</a:t>
            </a:r>
          </a:p>
        </p:txBody>
      </p:sp>
      <p:sp>
        <p:nvSpPr>
          <p:cNvPr id="13" name="TextBox 66">
            <a:extLst>
              <a:ext uri="{FF2B5EF4-FFF2-40B4-BE49-F238E27FC236}">
                <a16:creationId xmlns:a16="http://schemas.microsoft.com/office/drawing/2014/main" id="{00104F62-D759-78DC-2F3D-9412FDA2E3EC}"/>
              </a:ext>
            </a:extLst>
          </p:cNvPr>
          <p:cNvSpPr txBox="1"/>
          <p:nvPr/>
        </p:nvSpPr>
        <p:spPr>
          <a:xfrm>
            <a:off x="6083830" y="3542206"/>
            <a:ext cx="2386888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Ophelie</a:t>
            </a: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Touchard</a:t>
            </a: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fontAlgn="base">
              <a:buClr>
                <a:schemeClr val="accent1"/>
              </a:buClr>
            </a:pP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Front-end</a:t>
            </a:r>
          </a:p>
          <a:p>
            <a:pPr fontAlgn="base">
              <a:buClr>
                <a:schemeClr val="accent1"/>
              </a:buClr>
            </a:pP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407C8E-D88B-3F45-9B1B-B68F85E8A7D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4" t="15582" r="14701" b="5861"/>
          <a:stretch/>
        </p:blipFill>
        <p:spPr>
          <a:xfrm>
            <a:off x="4941996" y="5446196"/>
            <a:ext cx="864000" cy="86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CF44336-7A9E-613F-03BB-9153814B78F5}"/>
              </a:ext>
            </a:extLst>
          </p:cNvPr>
          <p:cNvSpPr/>
          <p:nvPr/>
        </p:nvSpPr>
        <p:spPr>
          <a:xfrm>
            <a:off x="4941996" y="5446196"/>
            <a:ext cx="864000" cy="86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139">
            <a:extLst>
              <a:ext uri="{FF2B5EF4-FFF2-40B4-BE49-F238E27FC236}">
                <a16:creationId xmlns:a16="http://schemas.microsoft.com/office/drawing/2014/main" id="{3B2C44C7-0D92-581B-1582-4267450F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96" y="1692357"/>
            <a:ext cx="864000" cy="8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33">
            <a:extLst>
              <a:ext uri="{FF2B5EF4-FFF2-40B4-BE49-F238E27FC236}">
                <a16:creationId xmlns:a16="http://schemas.microsoft.com/office/drawing/2014/main" id="{4518D19D-F889-EDDB-FC66-53080C16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96" y="2617282"/>
            <a:ext cx="864000" cy="8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0">
            <a:extLst>
              <a:ext uri="{FF2B5EF4-FFF2-40B4-BE49-F238E27FC236}">
                <a16:creationId xmlns:a16="http://schemas.microsoft.com/office/drawing/2014/main" id="{6BF6D251-EC44-66D9-BFF9-4ED11150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96" y="4463133"/>
            <a:ext cx="864000" cy="9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897DC6-4549-BA78-A56E-6F321FF5E8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3233"/>
          <a:stretch/>
        </p:blipFill>
        <p:spPr>
          <a:xfrm>
            <a:off x="4941996" y="3542206"/>
            <a:ext cx="864000" cy="86224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A0AC23-F2B2-7031-A275-C88647BA262A}"/>
              </a:ext>
            </a:extLst>
          </p:cNvPr>
          <p:cNvSpPr/>
          <p:nvPr/>
        </p:nvSpPr>
        <p:spPr>
          <a:xfrm>
            <a:off x="412658" y="1330769"/>
            <a:ext cx="2521940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sz="20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Founder</a:t>
            </a:r>
            <a:endParaRPr lang="en-CA" sz="2000" i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F4ECC7-89F7-381F-13D5-C687B8E11CC1}"/>
              </a:ext>
            </a:extLst>
          </p:cNvPr>
          <p:cNvSpPr/>
          <p:nvPr/>
        </p:nvSpPr>
        <p:spPr>
          <a:xfrm>
            <a:off x="4941996" y="1330769"/>
            <a:ext cx="2521940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sz="20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Full-time team</a:t>
            </a:r>
            <a:endParaRPr lang="en-CA" sz="2000" i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50F7C1-1C87-7F9E-507F-0C8B1212660B}"/>
              </a:ext>
            </a:extLst>
          </p:cNvPr>
          <p:cNvSpPr/>
          <p:nvPr/>
        </p:nvSpPr>
        <p:spPr>
          <a:xfrm>
            <a:off x="412658" y="3121223"/>
            <a:ext cx="2521940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sz="20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Key advisors</a:t>
            </a:r>
            <a:endParaRPr lang="en-CA" sz="2000" i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2" name="Picture 1" descr="Profile photo of Carine Kassir">
            <a:extLst>
              <a:ext uri="{FF2B5EF4-FFF2-40B4-BE49-F238E27FC236}">
                <a16:creationId xmlns:a16="http://schemas.microsoft.com/office/drawing/2014/main" id="{9E036DAE-2FE8-6B73-BAE0-029BA8FA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8" y="4463133"/>
            <a:ext cx="864000" cy="864000"/>
          </a:xfrm>
          <a:prstGeom prst="ellips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66">
            <a:extLst>
              <a:ext uri="{FF2B5EF4-FFF2-40B4-BE49-F238E27FC236}">
                <a16:creationId xmlns:a16="http://schemas.microsoft.com/office/drawing/2014/main" id="{0FA3603A-7389-A1DF-592F-7E16CEBF918C}"/>
              </a:ext>
            </a:extLst>
          </p:cNvPr>
          <p:cNvSpPr txBox="1"/>
          <p:nvPr/>
        </p:nvSpPr>
        <p:spPr>
          <a:xfrm>
            <a:off x="1489528" y="3542206"/>
            <a:ext cx="252194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Yves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Boussemart</a:t>
            </a:r>
            <a:endParaRPr lang="en-CA"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>
              <a:buClr>
                <a:schemeClr val="accent1"/>
              </a:buClr>
            </a:pP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Technology advisor</a:t>
            </a:r>
          </a:p>
          <a:p>
            <a:pPr fontAlgn="base">
              <a:buClr>
                <a:schemeClr val="accent1"/>
              </a:buClr>
            </a:pPr>
            <a:r>
              <a:rPr lang="en-CA" i="1" dirty="0" err="1">
                <a:solidFill>
                  <a:srgbClr val="000000"/>
                </a:solidFill>
                <a:latin typeface="Source Sans Pro"/>
                <a:ea typeface="Source Sans Pro"/>
              </a:rPr>
              <a:t>QuantumBlack</a:t>
            </a: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 co-founder</a:t>
            </a:r>
          </a:p>
        </p:txBody>
      </p:sp>
      <p:sp>
        <p:nvSpPr>
          <p:cNvPr id="34" name="TextBox 66">
            <a:extLst>
              <a:ext uri="{FF2B5EF4-FFF2-40B4-BE49-F238E27FC236}">
                <a16:creationId xmlns:a16="http://schemas.microsoft.com/office/drawing/2014/main" id="{8C353456-F7DF-7491-C4FE-D286A28A5F78}"/>
              </a:ext>
            </a:extLst>
          </p:cNvPr>
          <p:cNvSpPr txBox="1"/>
          <p:nvPr/>
        </p:nvSpPr>
        <p:spPr>
          <a:xfrm>
            <a:off x="1489528" y="4463133"/>
            <a:ext cx="252194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Carine </a:t>
            </a:r>
            <a:r>
              <a:rPr lang="en-CA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Cassir</a:t>
            </a:r>
            <a:endParaRPr lang="en-CA"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fontAlgn="base">
              <a:buClr>
                <a:schemeClr val="accent1"/>
              </a:buClr>
            </a:pPr>
            <a:r>
              <a:rPr lang="en-CA" dirty="0">
                <a:solidFill>
                  <a:srgbClr val="000000"/>
                </a:solidFill>
                <a:latin typeface="Source Sans Pro"/>
                <a:ea typeface="Source Sans Pro"/>
              </a:rPr>
              <a:t>Strategy advisor</a:t>
            </a:r>
          </a:p>
          <a:p>
            <a:pPr fontAlgn="base">
              <a:buClr>
                <a:schemeClr val="accent1"/>
              </a:buClr>
            </a:pPr>
            <a:r>
              <a:rPr lang="en-CA" i="1" dirty="0" err="1">
                <a:solidFill>
                  <a:srgbClr val="000000"/>
                </a:solidFill>
                <a:latin typeface="Source Sans Pro"/>
                <a:ea typeface="Source Sans Pro"/>
              </a:rPr>
              <a:t>ScalingUp</a:t>
            </a:r>
            <a:r>
              <a:rPr lang="en-CA" i="1" dirty="0">
                <a:solidFill>
                  <a:srgbClr val="000000"/>
                </a:solidFill>
                <a:latin typeface="Source Sans Pro"/>
                <a:ea typeface="Source Sans Pro"/>
              </a:rPr>
              <a:t> coach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AB6C0E-5ECB-EEA3-7E26-F05A249B50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658" y="3542206"/>
            <a:ext cx="864000" cy="881904"/>
          </a:xfrm>
          <a:prstGeom prst="ellips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41CB0D-3DB4-2263-6C16-DE3894545E59}"/>
              </a:ext>
            </a:extLst>
          </p:cNvPr>
          <p:cNvSpPr/>
          <p:nvPr/>
        </p:nvSpPr>
        <p:spPr>
          <a:xfrm>
            <a:off x="9155953" y="1330769"/>
            <a:ext cx="2521940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8953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</a:pPr>
            <a:r>
              <a:rPr lang="en-CA" sz="20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Investors</a:t>
            </a:r>
            <a:endParaRPr lang="en-CA" sz="2000" i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351071-8DE5-48E8-43BF-263B6CDDABF6}"/>
              </a:ext>
            </a:extLst>
          </p:cNvPr>
          <p:cNvSpPr txBox="1"/>
          <p:nvPr/>
        </p:nvSpPr>
        <p:spPr>
          <a:xfrm>
            <a:off x="9155953" y="1692357"/>
            <a:ext cx="2683156" cy="47089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buClr>
                <a:schemeClr val="accent1"/>
              </a:buClr>
            </a:pPr>
            <a:r>
              <a:rPr lang="en-CA" b="1" dirty="0">
                <a:solidFill>
                  <a:schemeClr val="accent2"/>
                </a:solidFill>
                <a:latin typeface="+mj-lt"/>
                <a:ea typeface="Source Sans Pro" panose="020B0503030403020204" pitchFamily="34" charset="0"/>
              </a:rPr>
              <a:t>Our 2 VC and 29 angels investors bring a breadth of valuable expertise, among them: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Partners at McKinsey, BCG, Strategy&amp; and Bain (current or alumni)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Strategic Partnership Director at Microsoft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SVP in </a:t>
            </a:r>
            <a:r>
              <a:rPr lang="en-CA" dirty="0" err="1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CyberSecurity</a:t>
            </a:r>
            <a:endParaRPr lang="en-CA" dirty="0">
              <a:solidFill>
                <a:srgbClr val="323332"/>
              </a:solidFill>
              <a:latin typeface="+mj-lt"/>
              <a:ea typeface="Source Sans Pro" panose="020B0503030403020204" pitchFamily="34" charset="0"/>
            </a:endParaRP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Senior executive in AI consulting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Founder of OpenOffice support provider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Founder of slide formatting outsourcer</a:t>
            </a:r>
          </a:p>
          <a:p>
            <a:pPr marL="342900" indent="-342900" fontAlgn="base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CA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Entrepreneurs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83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BC41162-4BFB-460D-8F6D-AF63734E27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BC41162-4BFB-460D-8F6D-AF63734E27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EC9315-1FBE-0844-89BC-9B88FA08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200026"/>
            <a:ext cx="9603112" cy="800100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  <a:sym typeface="Share Tech" panose="02000506040000020004"/>
              </a:rPr>
              <a:t>Contrary to think-cell, we evolve in a “blue ocean” ecosystem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0D33C2-2F84-3641-8D31-00F9576BE560}"/>
              </a:ext>
            </a:extLst>
          </p:cNvPr>
          <p:cNvSpPr/>
          <p:nvPr/>
        </p:nvSpPr>
        <p:spPr>
          <a:xfrm>
            <a:off x="837716" y="1324192"/>
            <a:ext cx="24770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 edition </a:t>
            </a:r>
          </a:p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Software</a:t>
            </a:r>
          </a:p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(= ecosystem)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6F78E1-6D09-7445-BA63-CEB836C2E8F0}"/>
              </a:ext>
            </a:extLst>
          </p:cNvPr>
          <p:cNvSpPr/>
          <p:nvPr/>
        </p:nvSpPr>
        <p:spPr>
          <a:xfrm>
            <a:off x="4076225" y="1324192"/>
            <a:ext cx="401415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Manual slide improvement tools</a:t>
            </a:r>
          </a:p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 = potential distribution partners)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ABDC73-1386-414A-ABE9-1070ED74862A}"/>
              </a:ext>
            </a:extLst>
          </p:cNvPr>
          <p:cNvSpPr/>
          <p:nvPr/>
        </p:nvSpPr>
        <p:spPr>
          <a:xfrm>
            <a:off x="8930021" y="1324192"/>
            <a:ext cx="24770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Automated slide improvement tools (= competition)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FA9C9-F27D-4FAA-849C-8367A9EAA077}"/>
              </a:ext>
            </a:extLst>
          </p:cNvPr>
          <p:cNvGrpSpPr/>
          <p:nvPr/>
        </p:nvGrpSpPr>
        <p:grpSpPr>
          <a:xfrm>
            <a:off x="3863721" y="1324192"/>
            <a:ext cx="4498322" cy="5057558"/>
            <a:chOff x="4045026" y="1324192"/>
            <a:chExt cx="4210805" cy="46307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CAFE0E-B708-4F8E-8CE3-9F09E0C1BBB5}"/>
                </a:ext>
              </a:extLst>
            </p:cNvPr>
            <p:cNvCxnSpPr>
              <a:cxnSpLocks/>
            </p:cNvCxnSpPr>
            <p:nvPr/>
          </p:nvCxnSpPr>
          <p:spPr>
            <a:xfrm>
              <a:off x="4045026" y="1324192"/>
              <a:ext cx="0" cy="4630740"/>
            </a:xfrm>
            <a:prstGeom prst="line">
              <a:avLst/>
            </a:prstGeom>
            <a:noFill/>
            <a:ln w="28575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BF91A-252C-409C-AD5F-6E49507358D1}"/>
                </a:ext>
              </a:extLst>
            </p:cNvPr>
            <p:cNvCxnSpPr>
              <a:cxnSpLocks/>
            </p:cNvCxnSpPr>
            <p:nvPr/>
          </p:nvCxnSpPr>
          <p:spPr>
            <a:xfrm>
              <a:off x="8255831" y="1324192"/>
              <a:ext cx="0" cy="4630740"/>
            </a:xfrm>
            <a:prstGeom prst="line">
              <a:avLst/>
            </a:prstGeom>
            <a:noFill/>
            <a:ln w="28575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5C9EBCA-18B4-4402-9E44-C43B5600F5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15456" y="2427021"/>
            <a:ext cx="1395820" cy="38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1973A1-6ADC-4789-89C3-D47C8CFBED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72638" y="3698468"/>
            <a:ext cx="1081457" cy="357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38277C-5D23-4975-A8FF-5A907C40D82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1150" y="4350701"/>
            <a:ext cx="1204433" cy="385023"/>
          </a:xfrm>
          <a:prstGeom prst="rect">
            <a:avLst/>
          </a:prstGeom>
        </p:spPr>
      </p:pic>
      <p:pic>
        <p:nvPicPr>
          <p:cNvPr id="20" name="Picture 19" descr="Mekko Graphics">
            <a:extLst>
              <a:ext uri="{FF2B5EF4-FFF2-40B4-BE49-F238E27FC236}">
                <a16:creationId xmlns:a16="http://schemas.microsoft.com/office/drawing/2014/main" id="{A5F31E44-960C-42A9-9513-9A6B2D751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97" b="22804"/>
          <a:stretch/>
        </p:blipFill>
        <p:spPr bwMode="auto">
          <a:xfrm>
            <a:off x="6479351" y="2968238"/>
            <a:ext cx="1202259" cy="317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FEB58-A3AB-4BE8-B103-39E19F4CF4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grayscl/>
          </a:blip>
          <a:srcRect t="13550" b="28124"/>
          <a:stretch/>
        </p:blipFill>
        <p:spPr>
          <a:xfrm>
            <a:off x="6379835" y="4821355"/>
            <a:ext cx="1364881" cy="209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604E50-2374-4F1A-9F57-7677E5DCA46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855" r="-1"/>
          <a:stretch/>
        </p:blipFill>
        <p:spPr>
          <a:xfrm>
            <a:off x="4957405" y="5765353"/>
            <a:ext cx="511923" cy="6065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2814C-7E88-4FB8-80DB-4B5A6CAED123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6434941" y="3617936"/>
            <a:ext cx="1291078" cy="209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36F7E2-D331-4C80-AAB0-BE3E8D6A697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2F3F3"/>
              </a:clrFrom>
              <a:clrTo>
                <a:srgbClr val="F2F3F3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405005" y="4159153"/>
            <a:ext cx="1350950" cy="2984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CB9D04-31CE-451A-BCED-6D5DD8A04BD3}"/>
              </a:ext>
            </a:extLst>
          </p:cNvPr>
          <p:cNvPicPr>
            <a:picLocks noChangeAspect="1"/>
          </p:cNvPicPr>
          <p:nvPr/>
        </p:nvPicPr>
        <p:blipFill>
          <a:blip r:embed="rId16">
            <a:grayscl/>
            <a:clrChange>
              <a:clrFrom>
                <a:srgbClr val="F2F3F3"/>
              </a:clrFrom>
              <a:clrTo>
                <a:srgbClr val="F2F3F3">
                  <a:alpha val="0"/>
                </a:srgbClr>
              </a:clrTo>
            </a:clrChange>
            <a:alphaModFix amt="53000"/>
          </a:blip>
          <a:stretch>
            <a:fillRect/>
          </a:stretch>
        </p:blipFill>
        <p:spPr>
          <a:xfrm>
            <a:off x="4655578" y="3104968"/>
            <a:ext cx="1115576" cy="3745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9D3D04-AFE6-434A-845E-E3C1BC1EC520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833" y="5030851"/>
            <a:ext cx="653066" cy="439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31A5AA-7679-4222-B74B-D2CB82E1F0D3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69526" y="5906163"/>
            <a:ext cx="1021908" cy="3248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AC5E1A-0147-4B4F-9C69-353A78DA4B7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13" y="5627228"/>
            <a:ext cx="1243880" cy="189286"/>
          </a:xfrm>
          <a:prstGeom prst="rect">
            <a:avLst/>
          </a:prstGeom>
        </p:spPr>
      </p:pic>
      <p:pic>
        <p:nvPicPr>
          <p:cNvPr id="239647" name="Picture 31" descr="Add music to your Google Slides easily: The Ultimate Guide">
            <a:hlinkClick r:id="rId22"/>
            <a:extLst>
              <a:ext uri="{FF2B5EF4-FFF2-40B4-BE49-F238E27FC236}">
                <a16:creationId xmlns:a16="http://schemas.microsoft.com/office/drawing/2014/main" id="{D6E486F0-4831-4702-8E93-3A6C58D8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041" y="2427021"/>
            <a:ext cx="1163824" cy="11244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9EFAA8-45F4-81C2-7985-DE786461DC62}"/>
              </a:ext>
            </a:extLst>
          </p:cNvPr>
          <p:cNvGrpSpPr/>
          <p:nvPr/>
        </p:nvGrpSpPr>
        <p:grpSpPr>
          <a:xfrm>
            <a:off x="778943" y="4065204"/>
            <a:ext cx="2568743" cy="764682"/>
            <a:chOff x="791643" y="3938197"/>
            <a:chExt cx="2568743" cy="76468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07D694-27E3-47AD-82F7-B25818A8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4921" y="4107383"/>
              <a:ext cx="1075465" cy="4263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2BBB91-7B06-470E-ABCB-AE0B4449A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15020" r="15020"/>
            <a:stretch/>
          </p:blipFill>
          <p:spPr>
            <a:xfrm>
              <a:off x="791643" y="3938197"/>
              <a:ext cx="713292" cy="76468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5C38878-137B-4FA1-8981-128407A95124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034" y="2640176"/>
            <a:ext cx="711110" cy="6981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0C83A5A-AD12-47BA-8533-7A3E956EA8E9}"/>
              </a:ext>
            </a:extLst>
          </p:cNvPr>
          <p:cNvSpPr txBox="1"/>
          <p:nvPr/>
        </p:nvSpPr>
        <p:spPr>
          <a:xfrm>
            <a:off x="8856662" y="5448527"/>
            <a:ext cx="2623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2000"/>
            </a:pPr>
            <a:r>
              <a:rPr lang="en-CA" sz="1800" dirty="0">
                <a:solidFill>
                  <a:srgbClr val="323332"/>
                </a:solidFill>
              </a:rPr>
              <a:t>‘Design Ideas’</a:t>
            </a:r>
          </a:p>
          <a:p>
            <a:pPr algn="ctr">
              <a:buSzPts val="2000"/>
            </a:pPr>
            <a:r>
              <a:rPr lang="en-CA" sz="1800" dirty="0">
                <a:solidFill>
                  <a:srgbClr val="323332"/>
                </a:solidFill>
              </a:rPr>
              <a:t>(simple non-business</a:t>
            </a:r>
            <a:br>
              <a:rPr lang="en-CA" sz="1800" dirty="0">
                <a:solidFill>
                  <a:srgbClr val="323332"/>
                </a:solidFill>
              </a:rPr>
            </a:br>
            <a:r>
              <a:rPr lang="en-CA" sz="1800" dirty="0">
                <a:solidFill>
                  <a:srgbClr val="323332"/>
                </a:solidFill>
              </a:rPr>
              <a:t>slides only)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0F81A18-1C12-4B47-BF0A-23E72A0AD75F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41573" y="4705371"/>
            <a:ext cx="653940" cy="6420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4A5F765-57B1-4ACF-B664-F0A1FC2B1321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234" y="2593144"/>
            <a:ext cx="1712619" cy="3903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047E485-692B-4D0E-A7FF-374BBAD47A7A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email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6967" y="3674797"/>
            <a:ext cx="1712619" cy="559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3DC321-238F-B02E-C78E-EE1131CC4719}"/>
              </a:ext>
            </a:extLst>
          </p:cNvPr>
          <p:cNvPicPr>
            <a:picLocks noChangeAspect="1"/>
          </p:cNvPicPr>
          <p:nvPr/>
        </p:nvPicPr>
        <p:blipFill>
          <a:blip r:embed="rId31">
            <a:lum bright="70000" contrast="-70000"/>
          </a:blip>
          <a:stretch>
            <a:fillRect/>
          </a:stretch>
        </p:blipFill>
        <p:spPr>
          <a:xfrm>
            <a:off x="8057227" y="3660747"/>
            <a:ext cx="609632" cy="635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9C5FAC-CC7A-F2F4-2FDB-3002638B9659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15643" y="5370301"/>
            <a:ext cx="1329674" cy="204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6001E-2750-F2CD-5B1A-8BE294D33226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060" y="5480559"/>
            <a:ext cx="1143059" cy="48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52BD3-CE85-5254-B952-52FB4EDBAA0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2648" y="2455654"/>
            <a:ext cx="978786" cy="363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30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BC41162-4BFB-460D-8F6D-AF63734E27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BC41162-4BFB-460D-8F6D-AF63734E27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EC9315-1FBE-0844-89BC-9B88FA08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200026"/>
            <a:ext cx="9434610" cy="800100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  <a:sym typeface="Share Tech" panose="02000506040000020004"/>
              </a:rPr>
              <a:t>So far we have outmatched our main direct competitor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C5886-59F4-1F4F-9813-5F67299C7AC6}"/>
              </a:ext>
            </a:extLst>
          </p:cNvPr>
          <p:cNvSpPr/>
          <p:nvPr/>
        </p:nvSpPr>
        <p:spPr>
          <a:xfrm>
            <a:off x="355274" y="4858981"/>
            <a:ext cx="2083125" cy="12311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1999" rtlCol="0" anchor="ctr"/>
          <a:lstStyle/>
          <a:p>
            <a:pPr marL="138113"/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Competitive deals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0ABC3-A4B5-1F4F-B16E-851617E1D126}"/>
              </a:ext>
            </a:extLst>
          </p:cNvPr>
          <p:cNvSpPr/>
          <p:nvPr/>
        </p:nvSpPr>
        <p:spPr>
          <a:xfrm>
            <a:off x="355275" y="2021608"/>
            <a:ext cx="2083125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1999" rtlCol="0" anchor="ctr"/>
          <a:lstStyle/>
          <a:p>
            <a:pPr marL="138113"/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access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E598217B-CDBF-ED49-BCF2-063DE07E668F}"/>
              </a:ext>
            </a:extLst>
          </p:cNvPr>
          <p:cNvSpPr txBox="1">
            <a:spLocks/>
          </p:cNvSpPr>
          <p:nvPr/>
        </p:nvSpPr>
        <p:spPr>
          <a:xfrm>
            <a:off x="7597863" y="2021608"/>
            <a:ext cx="421299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Small datasets of slides handed by clients</a:t>
            </a:r>
            <a:endParaRPr lang="en-CA" sz="2000" dirty="0"/>
          </a:p>
        </p:txBody>
      </p:sp>
      <p:sp>
        <p:nvSpPr>
          <p:cNvPr id="68" name="Espace réservé du texte 16">
            <a:extLst>
              <a:ext uri="{FF2B5EF4-FFF2-40B4-BE49-F238E27FC236}">
                <a16:creationId xmlns:a16="http://schemas.microsoft.com/office/drawing/2014/main" id="{36F8F913-89B2-2847-8690-B38631D62810}"/>
              </a:ext>
            </a:extLst>
          </p:cNvPr>
          <p:cNvSpPr txBox="1">
            <a:spLocks/>
          </p:cNvSpPr>
          <p:nvPr/>
        </p:nvSpPr>
        <p:spPr>
          <a:xfrm>
            <a:off x="2670017" y="2021608"/>
            <a:ext cx="45471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Exclusive access to large, highly relevant datasets of slides</a:t>
            </a:r>
            <a:endParaRPr lang="en-CA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B65B2-DF83-634E-A33F-A2C9596F79A6}"/>
              </a:ext>
            </a:extLst>
          </p:cNvPr>
          <p:cNvSpPr/>
          <p:nvPr/>
        </p:nvSpPr>
        <p:spPr>
          <a:xfrm>
            <a:off x="355275" y="2967399"/>
            <a:ext cx="2083125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1999" rtlCol="0" anchor="ctr"/>
          <a:lstStyle/>
          <a:p>
            <a:pPr marL="138113"/>
            <a:r>
              <a:rPr lang="en-CA" sz="2200" b="1">
                <a:latin typeface="Source Sans Pro" panose="020B0503030403020204" pitchFamily="34" charset="0"/>
                <a:ea typeface="Source Sans Pro" panose="020B0503030403020204" pitchFamily="34" charset="0"/>
              </a:rPr>
              <a:t>Technology</a:t>
            </a:r>
            <a:endParaRPr lang="en-CA" sz="2200" b="1" strike="noStrike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91DEFAFA-8541-9541-B846-110E2B415467}"/>
              </a:ext>
            </a:extLst>
          </p:cNvPr>
          <p:cNvSpPr txBox="1">
            <a:spLocks/>
          </p:cNvSpPr>
          <p:nvPr/>
        </p:nvSpPr>
        <p:spPr>
          <a:xfrm>
            <a:off x="2670017" y="2967399"/>
            <a:ext cx="45471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Vision, plan and team to make the most of latest advances in Deep Learning</a:t>
            </a:r>
            <a:endParaRPr lang="en-CA" sz="2000" dirty="0"/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97238C7A-20CB-C049-8EB7-72AC94231194}"/>
              </a:ext>
            </a:extLst>
          </p:cNvPr>
          <p:cNvSpPr txBox="1">
            <a:spLocks/>
          </p:cNvSpPr>
          <p:nvPr/>
        </p:nvSpPr>
        <p:spPr>
          <a:xfrm>
            <a:off x="7597863" y="2967399"/>
            <a:ext cx="421299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Basic Machine Learning for closest fit to a pre-set repository of slides</a:t>
            </a:r>
            <a:endParaRPr lang="en-CA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4813E-B6E1-5947-8D13-EEA985B75F79}"/>
              </a:ext>
            </a:extLst>
          </p:cNvPr>
          <p:cNvSpPr/>
          <p:nvPr/>
        </p:nvSpPr>
        <p:spPr>
          <a:xfrm>
            <a:off x="355275" y="3913190"/>
            <a:ext cx="2083125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1999" rtlCol="0" anchor="ctr"/>
          <a:lstStyle/>
          <a:p>
            <a:pPr marL="138113"/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UI/UX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72DD0BE8-7203-B542-B7E8-3E6A5B93CEA7}"/>
              </a:ext>
            </a:extLst>
          </p:cNvPr>
          <p:cNvSpPr txBox="1">
            <a:spLocks/>
          </p:cNvSpPr>
          <p:nvPr/>
        </p:nvSpPr>
        <p:spPr>
          <a:xfrm>
            <a:off x="2670017" y="3913190"/>
            <a:ext cx="45471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1-click button, 3 seconds</a:t>
            </a:r>
            <a:endParaRPr lang="en-CA" sz="2000" dirty="0"/>
          </a:p>
        </p:txBody>
      </p:sp>
      <p:sp>
        <p:nvSpPr>
          <p:cNvPr id="24" name="Espace réservé du texte 16">
            <a:extLst>
              <a:ext uri="{FF2B5EF4-FFF2-40B4-BE49-F238E27FC236}">
                <a16:creationId xmlns:a16="http://schemas.microsoft.com/office/drawing/2014/main" id="{06E5401C-9193-0545-9D01-B1F8396FAEFA}"/>
              </a:ext>
            </a:extLst>
          </p:cNvPr>
          <p:cNvSpPr txBox="1">
            <a:spLocks/>
          </p:cNvSpPr>
          <p:nvPr/>
        </p:nvSpPr>
        <p:spPr>
          <a:xfrm>
            <a:off x="7597863" y="3913190"/>
            <a:ext cx="42129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>
                <a:solidFill>
                  <a:srgbClr val="323332"/>
                </a:solidFill>
              </a:rPr>
              <a:t>Complex toolbar, 15 seconds</a:t>
            </a:r>
            <a:endParaRPr lang="en-CA" sz="2000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6A48D3B9-BB74-0A44-B01C-C93C3BD3FC19}"/>
              </a:ext>
            </a:extLst>
          </p:cNvPr>
          <p:cNvSpPr txBox="1">
            <a:spLocks/>
          </p:cNvSpPr>
          <p:nvPr/>
        </p:nvSpPr>
        <p:spPr>
          <a:xfrm>
            <a:off x="2670017" y="4858981"/>
            <a:ext cx="763512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220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Monaco" pitchFamily="2" charset="77"/>
              <a:buChar char="⎼"/>
              <a:defRPr lang="en-US" sz="2200" kern="12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1338" indent="-2682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8255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066800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2000"/>
            </a:pPr>
            <a:r>
              <a:rPr lang="en-CA" sz="2000" dirty="0" err="1">
                <a:solidFill>
                  <a:srgbClr val="323332"/>
                </a:solidFill>
              </a:rPr>
              <a:t>LooksGoodAI</a:t>
            </a:r>
            <a:r>
              <a:rPr lang="en-CA" sz="2000" dirty="0">
                <a:solidFill>
                  <a:srgbClr val="323332"/>
                </a:solidFill>
              </a:rPr>
              <a:t> has prevailed 3 times over </a:t>
            </a:r>
            <a:r>
              <a:rPr lang="en-CA" sz="2000" dirty="0" err="1">
                <a:solidFill>
                  <a:srgbClr val="323332"/>
                </a:solidFill>
              </a:rPr>
              <a:t>DeckRobot</a:t>
            </a:r>
            <a:r>
              <a:rPr lang="en-CA" sz="2000" dirty="0">
                <a:solidFill>
                  <a:srgbClr val="323332"/>
                </a:solidFill>
              </a:rPr>
              <a:t> thus far:</a:t>
            </a:r>
          </a:p>
          <a:p>
            <a:pPr marL="708025" lvl="2" indent="-354013">
              <a:buSzPts val="2000"/>
            </a:pPr>
            <a:r>
              <a:rPr lang="en-CA" sz="2000" dirty="0"/>
              <a:t>2020: global consulting firm MVP partnership deal</a:t>
            </a:r>
          </a:p>
          <a:p>
            <a:pPr marL="708025" lvl="2" indent="-354013">
              <a:buSzPts val="2000"/>
            </a:pPr>
            <a:r>
              <a:rPr lang="en-CA" sz="2000" dirty="0"/>
              <a:t>2020: </a:t>
            </a:r>
            <a:r>
              <a:rPr lang="en-CA" sz="2000" dirty="0" err="1"/>
              <a:t>OneWay</a:t>
            </a:r>
            <a:r>
              <a:rPr lang="en-CA" sz="2000" dirty="0"/>
              <a:t> Ventures seed funding deal </a:t>
            </a:r>
          </a:p>
          <a:p>
            <a:pPr marL="708025" lvl="2" indent="-354013">
              <a:buSzPts val="2000"/>
            </a:pPr>
            <a:r>
              <a:rPr lang="en-CA" sz="2000" dirty="0"/>
              <a:t>2022: global consulting firm MVP partnership deal (2 countries)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2EE260-B957-47B2-9814-2BB0A5AC4B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258" y="1344538"/>
            <a:ext cx="1712619" cy="390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14F78A-37EC-48E5-A89A-483F6992DE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8049" y="1258473"/>
            <a:ext cx="1712619" cy="559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072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A095-FE09-20DD-99EE-22AFDB63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0345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/>
          <a:lstStyle/>
          <a:p>
            <a:r>
              <a:rPr lang="en-CA" dirty="0">
                <a:latin typeface="+mj-lt"/>
              </a:rPr>
              <a:t>Let’s start with some Q&amp;A (1/4)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3">
            <a:extLst>
              <a:ext uri="{FF2B5EF4-FFF2-40B4-BE49-F238E27FC236}">
                <a16:creationId xmlns:a16="http://schemas.microsoft.com/office/drawing/2014/main" id="{FFD868B1-5255-3CBC-DD6C-FD4D9FAD0D9C}"/>
              </a:ext>
            </a:extLst>
          </p:cNvPr>
          <p:cNvSpPr txBox="1"/>
          <p:nvPr/>
        </p:nvSpPr>
        <p:spPr>
          <a:xfrm>
            <a:off x="349067" y="2306559"/>
            <a:ext cx="3885130" cy="28623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Have you already spent too much time formatting a business presentation?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02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79C6130D-8847-4932-AC68-4474F04AAC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26066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79C6130D-8847-4932-AC68-4474F04AA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4074B875-E855-F34A-8671-E433730E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20854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MS Copilot is complementary, not competitive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C228F-A484-6F9A-BB92-F42199A3A584}"/>
              </a:ext>
            </a:extLst>
          </p:cNvPr>
          <p:cNvGrpSpPr/>
          <p:nvPr/>
        </p:nvGrpSpPr>
        <p:grpSpPr>
          <a:xfrm>
            <a:off x="920562" y="1825655"/>
            <a:ext cx="10350874" cy="4524529"/>
            <a:chOff x="355277" y="1955441"/>
            <a:chExt cx="8481958" cy="37075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47B9A1-9DBE-DA8D-D5FC-62B0F7F6FE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52"/>
            <a:stretch/>
          </p:blipFill>
          <p:spPr bwMode="auto">
            <a:xfrm>
              <a:off x="355277" y="1955441"/>
              <a:ext cx="6484323" cy="3707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3A74CDA-CE8A-41B1-44AB-34D70F81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756" y="1955441"/>
              <a:ext cx="5873786" cy="3707597"/>
            </a:xfrm>
            <a:prstGeom prst="rect">
              <a:avLst/>
            </a:prstGeom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247DF5A-715F-0048-B122-4C1E490F13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9" t="13106" r="24214" b="1320"/>
            <a:stretch/>
          </p:blipFill>
          <p:spPr bwMode="auto">
            <a:xfrm>
              <a:off x="847483" y="2365364"/>
              <a:ext cx="5408299" cy="2887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2DC3F8-B088-5B46-5DC7-87A03A99C960}"/>
                </a:ext>
              </a:extLst>
            </p:cNvPr>
            <p:cNvGrpSpPr/>
            <p:nvPr/>
          </p:nvGrpSpPr>
          <p:grpSpPr>
            <a:xfrm>
              <a:off x="6366502" y="1955441"/>
              <a:ext cx="2470733" cy="3707597"/>
              <a:chOff x="9102166" y="1266671"/>
              <a:chExt cx="3360012" cy="5042054"/>
            </a:xfrm>
          </p:grpSpPr>
          <p:pic>
            <p:nvPicPr>
              <p:cNvPr id="33" name="Picture 2">
                <a:extLst>
                  <a:ext uri="{FF2B5EF4-FFF2-40B4-BE49-F238E27FC236}">
                    <a16:creationId xmlns:a16="http://schemas.microsoft.com/office/drawing/2014/main" id="{DCCF45FD-851C-8502-BEA0-13C9F55ACB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6" b="42378"/>
              <a:stretch/>
            </p:blipFill>
            <p:spPr bwMode="auto">
              <a:xfrm>
                <a:off x="9102166" y="1266671"/>
                <a:ext cx="3360012" cy="3660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603AB649-EE32-FDA1-7B0C-1B21ED5E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6" t="66508"/>
              <a:stretch/>
            </p:blipFill>
            <p:spPr bwMode="auto">
              <a:xfrm>
                <a:off x="9102166" y="4180909"/>
                <a:ext cx="3360012" cy="212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C486501-536F-13F4-0824-9643E4588472}"/>
                </a:ext>
              </a:extLst>
            </p:cNvPr>
            <p:cNvSpPr/>
            <p:nvPr/>
          </p:nvSpPr>
          <p:spPr>
            <a:xfrm>
              <a:off x="6567131" y="4199626"/>
              <a:ext cx="2270104" cy="1432908"/>
            </a:xfrm>
            <a:prstGeom prst="round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134010D-82D0-1CAE-78BC-87A6348CA172}"/>
              </a:ext>
            </a:extLst>
          </p:cNvPr>
          <p:cNvSpPr/>
          <p:nvPr/>
        </p:nvSpPr>
        <p:spPr>
          <a:xfrm>
            <a:off x="355277" y="1324192"/>
            <a:ext cx="1148144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587" lvl="1" algn="ctr" defTabSz="895350">
              <a:buClr>
                <a:srgbClr val="0066A4"/>
              </a:buClr>
              <a:buSzPct val="125000"/>
            </a:pPr>
            <a:r>
              <a:rPr lang="en-CA" sz="2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 an LLM, Copilot is not suited to format slides on which LooksGoodAI excels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47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79C6130D-8847-4932-AC68-4474F04AAC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79C6130D-8847-4932-AC68-4474F04AA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4074B875-E855-F34A-8671-E433730E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20854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We’re raising $500K to secure our 2024 runway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57D5A4-0523-A286-55D0-556B23460231}"/>
              </a:ext>
            </a:extLst>
          </p:cNvPr>
          <p:cNvSpPr/>
          <p:nvPr/>
        </p:nvSpPr>
        <p:spPr>
          <a:xfrm>
            <a:off x="1465612" y="2507593"/>
            <a:ext cx="698500" cy="6985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697CF-35E0-C0A2-E640-1492E608A5DC}"/>
              </a:ext>
            </a:extLst>
          </p:cNvPr>
          <p:cNvSpPr/>
          <p:nvPr/>
        </p:nvSpPr>
        <p:spPr>
          <a:xfrm>
            <a:off x="1465612" y="3767554"/>
            <a:ext cx="698500" cy="6985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574689-F592-4898-E260-7DE876182808}"/>
              </a:ext>
            </a:extLst>
          </p:cNvPr>
          <p:cNvSpPr/>
          <p:nvPr/>
        </p:nvSpPr>
        <p:spPr>
          <a:xfrm>
            <a:off x="1465612" y="5080545"/>
            <a:ext cx="698500" cy="6985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BAAF1-2CCB-A7BC-8245-4364809F8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337" y="2518289"/>
            <a:ext cx="680332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Get from 40% to 60% productivity gains with a new big-data, transformer-based generative AI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1671A-F88B-D3A4-13AE-121FFF965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337" y="3947527"/>
            <a:ext cx="68033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Develop new product features our clients dream about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E1D143-A719-AA0B-7F38-7DE94313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337" y="5091241"/>
            <a:ext cx="680332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Build an efficient sales engine and grow our ARR to Series A ready levels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D8C41-3E6A-2C50-EEC1-77C8C4700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0516" y="2687566"/>
            <a:ext cx="7344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i="1" dirty="0">
                <a:latin typeface="+mj-lt"/>
                <a:cs typeface="Calibri" panose="020F0502020204030204" pitchFamily="34" charset="0"/>
              </a:rPr>
              <a:t>60%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8B5C0-03C3-83E3-2A1F-FB9C1A4E6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0516" y="3989861"/>
            <a:ext cx="7344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i="1" dirty="0">
                <a:latin typeface="+mj-lt"/>
                <a:cs typeface="Calibri" panose="020F0502020204030204" pitchFamily="34" charset="0"/>
              </a:rPr>
              <a:t>20%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97928D-8A8A-A3B4-412D-56386B4F7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0516" y="5260518"/>
            <a:ext cx="7344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i="1" dirty="0">
                <a:latin typeface="+mj-lt"/>
                <a:cs typeface="Calibri" panose="020F0502020204030204" pitchFamily="34" charset="0"/>
              </a:rPr>
              <a:t>20%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7A756-4B84-D946-1AFB-CEACA8616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612" y="1644726"/>
            <a:ext cx="6716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400" b="1" dirty="0">
                <a:latin typeface="+mj-lt"/>
                <a:cs typeface="Calibri" panose="020F0502020204030204" pitchFamily="34" charset="0"/>
              </a:rPr>
              <a:t>Key goals in 2024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E2E87-64E7-0311-4F13-6D569FE9F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8050" y="1644726"/>
            <a:ext cx="1272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400" b="1" dirty="0">
                <a:latin typeface="+mj-lt"/>
                <a:cs typeface="Calibri" panose="020F0502020204030204" pitchFamily="34" charset="0"/>
              </a:rPr>
              <a:t>Effort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C4D9F-2153-BD54-F391-24BC35B54A42}"/>
              </a:ext>
            </a:extLst>
          </p:cNvPr>
          <p:cNvCxnSpPr>
            <a:cxnSpLocks/>
          </p:cNvCxnSpPr>
          <p:nvPr/>
        </p:nvCxnSpPr>
        <p:spPr>
          <a:xfrm>
            <a:off x="1465612" y="2072104"/>
            <a:ext cx="7887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F144F1-AF59-3755-25A5-CD99CF0EBDEB}"/>
              </a:ext>
            </a:extLst>
          </p:cNvPr>
          <p:cNvCxnSpPr>
            <a:cxnSpLocks/>
          </p:cNvCxnSpPr>
          <p:nvPr/>
        </p:nvCxnSpPr>
        <p:spPr>
          <a:xfrm>
            <a:off x="9798050" y="2072104"/>
            <a:ext cx="1244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442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A40D07-4A09-472E-B85C-2ECE2E8C34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A40D07-4A09-472E-B85C-2ECE2E8C3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641F255-BC88-474D-9D8D-707362A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538163"/>
            <a:r>
              <a:rPr lang="en-US" dirty="0">
                <a:latin typeface="+mj-lt"/>
              </a:rPr>
              <a:t>We aim for 60% productivity gains with a transformer-based AI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D7E329-77BE-F397-CBFD-18DD0A33C809}"/>
              </a:ext>
            </a:extLst>
          </p:cNvPr>
          <p:cNvSpPr/>
          <p:nvPr/>
        </p:nvSpPr>
        <p:spPr>
          <a:xfrm>
            <a:off x="333922" y="374827"/>
            <a:ext cx="405780" cy="405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1</a:t>
            </a:r>
          </a:p>
        </p:txBody>
      </p:sp>
      <p:sp>
        <p:nvSpPr>
          <p:cNvPr id="2" name="ZoneTexte 5">
            <a:extLst>
              <a:ext uri="{FF2B5EF4-FFF2-40B4-BE49-F238E27FC236}">
                <a16:creationId xmlns:a16="http://schemas.microsoft.com/office/drawing/2014/main" id="{A6F1EC5B-65FF-7B6D-1922-021D83AEBD56}"/>
              </a:ext>
            </a:extLst>
          </p:cNvPr>
          <p:cNvSpPr txBox="1"/>
          <p:nvPr/>
        </p:nvSpPr>
        <p:spPr>
          <a:xfrm>
            <a:off x="6427941" y="3007604"/>
            <a:ext cx="84671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rgbClr val="134998">
                  <a:lumMod val="100000"/>
                </a:srgbClr>
              </a:buClr>
              <a:buSzPct val="100000"/>
            </a:pPr>
            <a:r>
              <a:rPr lang="en-CA" sz="2400" b="1" dirty="0"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Data</a:t>
            </a:r>
          </a:p>
        </p:txBody>
      </p:sp>
      <p:pic>
        <p:nvPicPr>
          <p:cNvPr id="5" name="Picture 2" descr="Data, database, storage icon - Download on Iconfinder">
            <a:hlinkClick r:id="rId7"/>
            <a:extLst>
              <a:ext uri="{FF2B5EF4-FFF2-40B4-BE49-F238E27FC236}">
                <a16:creationId xmlns:a16="http://schemas.microsoft.com/office/drawing/2014/main" id="{1D3E6724-FDEC-9C0F-650C-818E6710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53" y="2813365"/>
            <a:ext cx="757810" cy="75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5">
            <a:extLst>
              <a:ext uri="{FF2B5EF4-FFF2-40B4-BE49-F238E27FC236}">
                <a16:creationId xmlns:a16="http://schemas.microsoft.com/office/drawing/2014/main" id="{435C5B21-5F0B-68F8-F410-4553D83EABAC}"/>
              </a:ext>
            </a:extLst>
          </p:cNvPr>
          <p:cNvSpPr txBox="1"/>
          <p:nvPr/>
        </p:nvSpPr>
        <p:spPr>
          <a:xfrm>
            <a:off x="6414666" y="4903686"/>
            <a:ext cx="84671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rgbClr val="134998">
                  <a:lumMod val="100000"/>
                </a:srgbClr>
              </a:buClr>
              <a:buSzPct val="100000"/>
              <a:defRPr sz="22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l"/>
            <a:r>
              <a:rPr lang="en-CA" sz="2400" dirty="0">
                <a:solidFill>
                  <a:schemeClr val="tx1"/>
                </a:solidFill>
                <a:sym typeface="Source Sans Pro" panose="020B0503030403020204" pitchFamily="34" charset="0"/>
              </a:rPr>
              <a:t>AI</a:t>
            </a:r>
          </a:p>
        </p:txBody>
      </p:sp>
      <p:pic>
        <p:nvPicPr>
          <p:cNvPr id="8" name="Google Shape;613;p36">
            <a:extLst>
              <a:ext uri="{FF2B5EF4-FFF2-40B4-BE49-F238E27FC236}">
                <a16:creationId xmlns:a16="http://schemas.microsoft.com/office/drawing/2014/main" id="{AB1DEFC1-6A2B-738F-0E83-F8AF01CFA9D5}"/>
              </a:ext>
            </a:extLst>
          </p:cNvPr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753" y="4770178"/>
            <a:ext cx="832611" cy="6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FADDC43-1F9C-0E1E-DA1D-216CDBE68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29" y="5702746"/>
            <a:ext cx="15607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2023Q4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3A3BC8-0396-D8A9-2B40-0A7F13B31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11" y="3474289"/>
            <a:ext cx="8857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40%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B99B9A-933A-0176-DAAA-DBC05759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069" y="5702746"/>
            <a:ext cx="15607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2024Q4 (goal)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1F4387-B933-44C8-6742-BCBAED9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804" y="2731657"/>
            <a:ext cx="9532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60%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303017-611B-B7B8-D8B0-9542C5522F42}"/>
              </a:ext>
            </a:extLst>
          </p:cNvPr>
          <p:cNvSpPr/>
          <p:nvPr/>
        </p:nvSpPr>
        <p:spPr>
          <a:xfrm>
            <a:off x="369329" y="3904343"/>
            <a:ext cx="1560701" cy="17117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31DBEC-1E77-BC36-4551-8292D0A5A618}"/>
              </a:ext>
            </a:extLst>
          </p:cNvPr>
          <p:cNvSpPr/>
          <p:nvPr/>
        </p:nvSpPr>
        <p:spPr>
          <a:xfrm>
            <a:off x="2649069" y="3156857"/>
            <a:ext cx="1560701" cy="24592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ZoneTexte 32">
            <a:extLst>
              <a:ext uri="{FF2B5EF4-FFF2-40B4-BE49-F238E27FC236}">
                <a16:creationId xmlns:a16="http://schemas.microsoft.com/office/drawing/2014/main" id="{FCC1CE37-9AF8-5C76-2EDE-1A4B2EEA0B75}"/>
              </a:ext>
            </a:extLst>
          </p:cNvPr>
          <p:cNvSpPr txBox="1"/>
          <p:nvPr/>
        </p:nvSpPr>
        <p:spPr>
          <a:xfrm>
            <a:off x="339726" y="1339955"/>
            <a:ext cx="401320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ctr" defTabSz="895350">
              <a:buClr>
                <a:schemeClr val="tx2"/>
              </a:buClr>
              <a:buSzPct val="100000"/>
              <a:defRPr sz="24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Goal: 2X LooksGoodAI slide formatting productivity gains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4F2B62-8774-F98E-8C94-BA68170157F6}"/>
              </a:ext>
            </a:extLst>
          </p:cNvPr>
          <p:cNvCxnSpPr>
            <a:cxnSpLocks/>
          </p:cNvCxnSpPr>
          <p:nvPr/>
        </p:nvCxnSpPr>
        <p:spPr>
          <a:xfrm>
            <a:off x="4916339" y="1304925"/>
            <a:ext cx="0" cy="50768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32">
            <a:extLst>
              <a:ext uri="{FF2B5EF4-FFF2-40B4-BE49-F238E27FC236}">
                <a16:creationId xmlns:a16="http://schemas.microsoft.com/office/drawing/2014/main" id="{30D1B126-AD94-1CFF-1097-7D4F9718C327}"/>
              </a:ext>
            </a:extLst>
          </p:cNvPr>
          <p:cNvSpPr txBox="1"/>
          <p:nvPr/>
        </p:nvSpPr>
        <p:spPr>
          <a:xfrm>
            <a:off x="5248276" y="1339955"/>
            <a:ext cx="660399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ctr" defTabSz="895350">
              <a:buClr>
                <a:schemeClr val="tx2"/>
              </a:buClr>
              <a:buSzPct val="100000"/>
              <a:defRPr sz="24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Approach: progressively integrate latest state-of-the-art in generative AI technology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724A5E-BAA9-CAC9-33E1-1661CFC62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613" y="2684439"/>
            <a:ext cx="42284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Expand training dataset from 30K labelled slides to 1M un-labelled pairs of slides (already acquired)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86E5AB-8A91-B196-32D5-B0041F78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613" y="4411244"/>
            <a:ext cx="422846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Evolve from classic ML-training + rule base AI to state-of-the-art generative AI based on deep-learning transformers (GPT-like)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44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A40D07-4A09-472E-B85C-2ECE2E8C34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A40D07-4A09-472E-B85C-2ECE2E8C3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641F255-BC88-474D-9D8D-707362A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538163"/>
            <a:r>
              <a:rPr lang="en-US" dirty="0">
                <a:latin typeface="+mj-lt"/>
              </a:rPr>
              <a:t>Our clients dream about products on our roadmap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D7E329-77BE-F397-CBFD-18DD0A33C809}"/>
              </a:ext>
            </a:extLst>
          </p:cNvPr>
          <p:cNvSpPr/>
          <p:nvPr/>
        </p:nvSpPr>
        <p:spPr>
          <a:xfrm>
            <a:off x="333922" y="374827"/>
            <a:ext cx="405780" cy="405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2</a:t>
            </a:r>
          </a:p>
        </p:txBody>
      </p:sp>
      <p:sp>
        <p:nvSpPr>
          <p:cNvPr id="11" name="ZoneTexte 50">
            <a:extLst>
              <a:ext uri="{FF2B5EF4-FFF2-40B4-BE49-F238E27FC236}">
                <a16:creationId xmlns:a16="http://schemas.microsoft.com/office/drawing/2014/main" id="{D158A821-EDFD-EFAA-87EF-AA6084F39C42}"/>
              </a:ext>
            </a:extLst>
          </p:cNvPr>
          <p:cNvSpPr txBox="1"/>
          <p:nvPr/>
        </p:nvSpPr>
        <p:spPr>
          <a:xfrm>
            <a:off x="334965" y="1304925"/>
            <a:ext cx="1970085" cy="2181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72000" rIns="0" bIns="72000" anchor="ctr" anchorCtr="0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2000" dirty="0">
                <a:sym typeface="Source Sans Pro" panose="020B0503030403020204" pitchFamily="34" charset="0"/>
              </a:rPr>
              <a:t>Picture to slide</a:t>
            </a:r>
          </a:p>
        </p:txBody>
      </p:sp>
      <p:sp>
        <p:nvSpPr>
          <p:cNvPr id="12" name="ZoneTexte 50">
            <a:extLst>
              <a:ext uri="{FF2B5EF4-FFF2-40B4-BE49-F238E27FC236}">
                <a16:creationId xmlns:a16="http://schemas.microsoft.com/office/drawing/2014/main" id="{2E4466FC-96FB-B453-9E89-E7A33E02BB25}"/>
              </a:ext>
            </a:extLst>
          </p:cNvPr>
          <p:cNvSpPr txBox="1"/>
          <p:nvPr/>
        </p:nvSpPr>
        <p:spPr>
          <a:xfrm>
            <a:off x="334965" y="3824950"/>
            <a:ext cx="1970085" cy="2181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72000" rIns="0" bIns="72000" anchor="ctr" anchorCtr="0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2000" dirty="0">
                <a:sym typeface="Source Sans Pro" panose="020B0503030403020204" pitchFamily="34" charset="0"/>
              </a:rPr>
              <a:t>High-end beautification</a:t>
            </a:r>
          </a:p>
        </p:txBody>
      </p:sp>
      <p:sp>
        <p:nvSpPr>
          <p:cNvPr id="14" name="Google Shape;590;p35">
            <a:extLst>
              <a:ext uri="{FF2B5EF4-FFF2-40B4-BE49-F238E27FC236}">
                <a16:creationId xmlns:a16="http://schemas.microsoft.com/office/drawing/2014/main" id="{7AB0681E-85BA-15A6-6DC6-5F3FEBDA32CB}"/>
              </a:ext>
            </a:extLst>
          </p:cNvPr>
          <p:cNvSpPr/>
          <p:nvPr/>
        </p:nvSpPr>
        <p:spPr>
          <a:xfrm rot="5400000">
            <a:off x="6612996" y="2252583"/>
            <a:ext cx="1438527" cy="28572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CA" sz="200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entury Gothic"/>
              <a:sym typeface="Century Gothic"/>
            </a:endParaRPr>
          </a:p>
        </p:txBody>
      </p:sp>
      <p:sp>
        <p:nvSpPr>
          <p:cNvPr id="15" name="Google Shape;590;p35">
            <a:extLst>
              <a:ext uri="{FF2B5EF4-FFF2-40B4-BE49-F238E27FC236}">
                <a16:creationId xmlns:a16="http://schemas.microsoft.com/office/drawing/2014/main" id="{4696A066-F160-B875-755E-F27880A1D1A5}"/>
              </a:ext>
            </a:extLst>
          </p:cNvPr>
          <p:cNvSpPr/>
          <p:nvPr/>
        </p:nvSpPr>
        <p:spPr>
          <a:xfrm rot="5400000">
            <a:off x="6612997" y="4726259"/>
            <a:ext cx="1438527" cy="28572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CA" sz="200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entury Gothic"/>
              <a:sym typeface="Century Gothic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764647-6FEE-AF0D-974B-8459DBDE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598" y="1304925"/>
            <a:ext cx="3877397" cy="2181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AA0379-F390-0C44-7562-D1034E901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656705" y="456746"/>
            <a:ext cx="2181037" cy="3877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5D5F80-2D06-D4C5-4610-FB4D3FA16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526" y="3824950"/>
            <a:ext cx="3877397" cy="2181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FE02EA-9635-85DF-7D1F-F6F1B60CE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598" y="3824950"/>
            <a:ext cx="3877397" cy="2181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40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A40D07-4A09-472E-B85C-2ECE2E8C34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A40D07-4A09-472E-B85C-2ECE2E8C3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641F255-BC88-474D-9D8D-707362A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538163"/>
            <a:r>
              <a:rPr lang="en-CA" dirty="0">
                <a:latin typeface="+mj-lt"/>
              </a:rPr>
              <a:t>Our </a:t>
            </a:r>
            <a:r>
              <a:rPr lang="en-CA" dirty="0" err="1">
                <a:latin typeface="+mj-lt"/>
              </a:rPr>
              <a:t>GtM</a:t>
            </a:r>
            <a:r>
              <a:rPr lang="en-CA" dirty="0">
                <a:latin typeface="+mj-lt"/>
              </a:rPr>
              <a:t> will target all segment sizes in a cost-efficient way</a:t>
            </a:r>
          </a:p>
        </p:txBody>
      </p:sp>
      <p:sp>
        <p:nvSpPr>
          <p:cNvPr id="137" name="Freeform 61">
            <a:extLst>
              <a:ext uri="{FF2B5EF4-FFF2-40B4-BE49-F238E27FC236}">
                <a16:creationId xmlns:a16="http://schemas.microsoft.com/office/drawing/2014/main" id="{6961A142-7D76-ACD9-FE4C-D33A37B2E7C6}"/>
              </a:ext>
            </a:extLst>
          </p:cNvPr>
          <p:cNvSpPr>
            <a:spLocks/>
          </p:cNvSpPr>
          <p:nvPr/>
        </p:nvSpPr>
        <p:spPr bwMode="gray">
          <a:xfrm>
            <a:off x="9559205" y="1318663"/>
            <a:ext cx="288000" cy="28800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38" name="Freeform 61">
            <a:extLst>
              <a:ext uri="{FF2B5EF4-FFF2-40B4-BE49-F238E27FC236}">
                <a16:creationId xmlns:a16="http://schemas.microsoft.com/office/drawing/2014/main" id="{4275FABC-6ED0-C2C7-D982-F7B53F9DE198}"/>
              </a:ext>
            </a:extLst>
          </p:cNvPr>
          <p:cNvSpPr>
            <a:spLocks/>
          </p:cNvSpPr>
          <p:nvPr/>
        </p:nvSpPr>
        <p:spPr bwMode="gray">
          <a:xfrm>
            <a:off x="10705862" y="1318663"/>
            <a:ext cx="288000" cy="28800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39" name="Google Shape;277;g11ddf3379dd_0_12">
            <a:extLst>
              <a:ext uri="{FF2B5EF4-FFF2-40B4-BE49-F238E27FC236}">
                <a16:creationId xmlns:a16="http://schemas.microsoft.com/office/drawing/2014/main" id="{B1D2D5C8-2A93-9273-D1DC-7A70530F16C0}"/>
              </a:ext>
            </a:extLst>
          </p:cNvPr>
          <p:cNvSpPr txBox="1"/>
          <p:nvPr/>
        </p:nvSpPr>
        <p:spPr>
          <a:xfrm>
            <a:off x="9936047" y="1370330"/>
            <a:ext cx="67634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>
              <a:defRPr lang="en-US"/>
            </a:defPPr>
            <a:lvl2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defRPr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defRPr>
            </a:lvl2pPr>
          </a:lstStyle>
          <a:p>
            <a:pPr lvl="1"/>
            <a:r>
              <a:rPr lang="en-CA" sz="1200" b="0" dirty="0">
                <a:sym typeface="Calibri"/>
              </a:rPr>
              <a:t>Core</a:t>
            </a:r>
          </a:p>
        </p:txBody>
      </p:sp>
      <p:sp>
        <p:nvSpPr>
          <p:cNvPr id="140" name="Google Shape;277;g11ddf3379dd_0_12">
            <a:extLst>
              <a:ext uri="{FF2B5EF4-FFF2-40B4-BE49-F238E27FC236}">
                <a16:creationId xmlns:a16="http://schemas.microsoft.com/office/drawing/2014/main" id="{897DE924-6418-1B9F-FE90-9F366721D225}"/>
              </a:ext>
            </a:extLst>
          </p:cNvPr>
          <p:cNvSpPr txBox="1"/>
          <p:nvPr/>
        </p:nvSpPr>
        <p:spPr>
          <a:xfrm>
            <a:off x="11111137" y="1370330"/>
            <a:ext cx="74818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>
              <a:defRPr lang="en-US"/>
            </a:defPPr>
            <a:lvl2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defRPr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defRPr>
            </a:lvl2pPr>
          </a:lstStyle>
          <a:p>
            <a:pPr lvl="1"/>
            <a:r>
              <a:rPr lang="en-CA" sz="1200" b="0" dirty="0">
                <a:sym typeface="Calibri"/>
              </a:rPr>
              <a:t>Secondary</a:t>
            </a:r>
          </a:p>
        </p:txBody>
      </p:sp>
      <p:cxnSp>
        <p:nvCxnSpPr>
          <p:cNvPr id="144" name="Straight Connector 115">
            <a:extLst>
              <a:ext uri="{FF2B5EF4-FFF2-40B4-BE49-F238E27FC236}">
                <a16:creationId xmlns:a16="http://schemas.microsoft.com/office/drawing/2014/main" id="{48682F63-35ED-AFA5-182E-996FABE21438}"/>
              </a:ext>
            </a:extLst>
          </p:cNvPr>
          <p:cNvCxnSpPr>
            <a:cxnSpLocks/>
          </p:cNvCxnSpPr>
          <p:nvPr/>
        </p:nvCxnSpPr>
        <p:spPr>
          <a:xfrm>
            <a:off x="315423" y="5660591"/>
            <a:ext cx="11529581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277;g11ddf3379dd_0_12">
            <a:extLst>
              <a:ext uri="{FF2B5EF4-FFF2-40B4-BE49-F238E27FC236}">
                <a16:creationId xmlns:a16="http://schemas.microsoft.com/office/drawing/2014/main" id="{6D843DF0-3185-C005-4DB0-3831C9392627}"/>
              </a:ext>
            </a:extLst>
          </p:cNvPr>
          <p:cNvSpPr txBox="1"/>
          <p:nvPr/>
        </p:nvSpPr>
        <p:spPr>
          <a:xfrm>
            <a:off x="339020" y="5828701"/>
            <a:ext cx="115204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Focus on sectors/function with high proportion of daily professional slide writers:</a:t>
            </a:r>
          </a:p>
          <a:p>
            <a:pPr marL="0" marR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professional services, education, marketing, sales, internal consulting, 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49F75-E89F-7718-1139-A8869D430E49}"/>
              </a:ext>
            </a:extLst>
          </p:cNvPr>
          <p:cNvGrpSpPr/>
          <p:nvPr/>
        </p:nvGrpSpPr>
        <p:grpSpPr>
          <a:xfrm>
            <a:off x="337133" y="3665967"/>
            <a:ext cx="11527411" cy="1310928"/>
            <a:chOff x="337133" y="3665967"/>
            <a:chExt cx="10075079" cy="1310928"/>
          </a:xfrm>
        </p:grpSpPr>
        <p:cxnSp>
          <p:nvCxnSpPr>
            <p:cNvPr id="141" name="Straight Connector 111">
              <a:extLst>
                <a:ext uri="{FF2B5EF4-FFF2-40B4-BE49-F238E27FC236}">
                  <a16:creationId xmlns:a16="http://schemas.microsoft.com/office/drawing/2014/main" id="{2F187A39-B70D-3454-9DD5-AE5B4DD646E6}"/>
                </a:ext>
              </a:extLst>
            </p:cNvPr>
            <p:cNvCxnSpPr>
              <a:cxnSpLocks/>
            </p:cNvCxnSpPr>
            <p:nvPr/>
          </p:nvCxnSpPr>
          <p:spPr>
            <a:xfrm>
              <a:off x="337133" y="3665967"/>
              <a:ext cx="1007507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13">
              <a:extLst>
                <a:ext uri="{FF2B5EF4-FFF2-40B4-BE49-F238E27FC236}">
                  <a16:creationId xmlns:a16="http://schemas.microsoft.com/office/drawing/2014/main" id="{BCEB3F97-FDCB-A268-5E7C-946FC5C0DE98}"/>
                </a:ext>
              </a:extLst>
            </p:cNvPr>
            <p:cNvCxnSpPr>
              <a:cxnSpLocks/>
            </p:cNvCxnSpPr>
            <p:nvPr/>
          </p:nvCxnSpPr>
          <p:spPr>
            <a:xfrm>
              <a:off x="337133" y="4321431"/>
              <a:ext cx="1007507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14">
              <a:extLst>
                <a:ext uri="{FF2B5EF4-FFF2-40B4-BE49-F238E27FC236}">
                  <a16:creationId xmlns:a16="http://schemas.microsoft.com/office/drawing/2014/main" id="{2007DCD1-62F7-2DCA-368E-991010BF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37133" y="4976895"/>
              <a:ext cx="1007507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Google Shape;300;p16">
            <a:extLst>
              <a:ext uri="{FF2B5EF4-FFF2-40B4-BE49-F238E27FC236}">
                <a16:creationId xmlns:a16="http://schemas.microsoft.com/office/drawing/2014/main" id="{141C00CF-5B86-21F5-4C96-30BD43054E4D}"/>
              </a:ext>
            </a:extLst>
          </p:cNvPr>
          <p:cNvSpPr txBox="1"/>
          <p:nvPr/>
        </p:nvSpPr>
        <p:spPr>
          <a:xfrm>
            <a:off x="346293" y="3086383"/>
            <a:ext cx="1318732" cy="503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Very large</a:t>
            </a:r>
            <a:endParaRPr lang="en-CA" sz="1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3" name="Google Shape;300;p16">
            <a:extLst>
              <a:ext uri="{FF2B5EF4-FFF2-40B4-BE49-F238E27FC236}">
                <a16:creationId xmlns:a16="http://schemas.microsoft.com/office/drawing/2014/main" id="{92FF1557-8044-1382-CDDC-D2A6614CEA2C}"/>
              </a:ext>
            </a:extLst>
          </p:cNvPr>
          <p:cNvSpPr txBox="1"/>
          <p:nvPr/>
        </p:nvSpPr>
        <p:spPr>
          <a:xfrm>
            <a:off x="346293" y="3741847"/>
            <a:ext cx="1318732" cy="503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Large</a:t>
            </a:r>
            <a:endParaRPr lang="en-CA" sz="1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4" name="Google Shape;300;p16">
            <a:extLst>
              <a:ext uri="{FF2B5EF4-FFF2-40B4-BE49-F238E27FC236}">
                <a16:creationId xmlns:a16="http://schemas.microsoft.com/office/drawing/2014/main" id="{C56951D1-076B-2BFC-E093-0E1B8502836E}"/>
              </a:ext>
            </a:extLst>
          </p:cNvPr>
          <p:cNvSpPr txBox="1"/>
          <p:nvPr/>
        </p:nvSpPr>
        <p:spPr>
          <a:xfrm>
            <a:off x="346293" y="4400870"/>
            <a:ext cx="1318732" cy="503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Medium</a:t>
            </a:r>
            <a:endParaRPr lang="en-CA" sz="1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5" name="Google Shape;300;p16">
            <a:extLst>
              <a:ext uri="{FF2B5EF4-FFF2-40B4-BE49-F238E27FC236}">
                <a16:creationId xmlns:a16="http://schemas.microsoft.com/office/drawing/2014/main" id="{ED10A825-4AEB-5B4A-05C6-04DB05CA93CC}"/>
              </a:ext>
            </a:extLst>
          </p:cNvPr>
          <p:cNvSpPr txBox="1"/>
          <p:nvPr/>
        </p:nvSpPr>
        <p:spPr>
          <a:xfrm>
            <a:off x="346293" y="5054550"/>
            <a:ext cx="1318732" cy="503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Small</a:t>
            </a:r>
            <a:endParaRPr lang="en-CA" sz="1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6" name="Google Shape;277;g11ddf3379dd_0_12">
            <a:extLst>
              <a:ext uri="{FF2B5EF4-FFF2-40B4-BE49-F238E27FC236}">
                <a16:creationId xmlns:a16="http://schemas.microsoft.com/office/drawing/2014/main" id="{3BA9A786-45C8-90F0-F4AE-04DE8F1E8FA7}"/>
              </a:ext>
            </a:extLst>
          </p:cNvPr>
          <p:cNvSpPr txBox="1"/>
          <p:nvPr/>
        </p:nvSpPr>
        <p:spPr>
          <a:xfrm>
            <a:off x="334963" y="2682462"/>
            <a:ext cx="17297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Segment</a:t>
            </a:r>
          </a:p>
        </p:txBody>
      </p:sp>
      <p:sp>
        <p:nvSpPr>
          <p:cNvPr id="87" name="Google Shape;277;g11ddf3379dd_0_12">
            <a:extLst>
              <a:ext uri="{FF2B5EF4-FFF2-40B4-BE49-F238E27FC236}">
                <a16:creationId xmlns:a16="http://schemas.microsoft.com/office/drawing/2014/main" id="{2A5A0B4A-7E8E-E164-559E-318D745D2D68}"/>
              </a:ext>
            </a:extLst>
          </p:cNvPr>
          <p:cNvSpPr txBox="1"/>
          <p:nvPr/>
        </p:nvSpPr>
        <p:spPr>
          <a:xfrm>
            <a:off x="3422026" y="1809657"/>
            <a:ext cx="5819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>
              <a:defRPr lang="en-US"/>
            </a:defPPr>
            <a:lvl2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defRPr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defRPr>
            </a:lvl2pPr>
          </a:lstStyle>
          <a:p>
            <a:pPr lvl="1"/>
            <a:r>
              <a:rPr lang="en-CA" dirty="0" err="1">
                <a:sym typeface="Calibri"/>
              </a:rPr>
              <a:t>GtM</a:t>
            </a:r>
            <a:r>
              <a:rPr lang="en-CA" dirty="0">
                <a:sym typeface="Calibri"/>
              </a:rPr>
              <a:t> channel</a:t>
            </a:r>
          </a:p>
        </p:txBody>
      </p:sp>
      <p:sp>
        <p:nvSpPr>
          <p:cNvPr id="96" name="Google Shape;277;g11ddf3379dd_0_12">
            <a:extLst>
              <a:ext uri="{FF2B5EF4-FFF2-40B4-BE49-F238E27FC236}">
                <a16:creationId xmlns:a16="http://schemas.microsoft.com/office/drawing/2014/main" id="{3D0B1B4F-B6B1-D567-16B0-CC2A789A3151}"/>
              </a:ext>
            </a:extLst>
          </p:cNvPr>
          <p:cNvSpPr txBox="1"/>
          <p:nvPr/>
        </p:nvSpPr>
        <p:spPr>
          <a:xfrm>
            <a:off x="3422026" y="2436242"/>
            <a:ext cx="1969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Direct</a:t>
            </a:r>
          </a:p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B2B sales</a:t>
            </a:r>
          </a:p>
        </p:txBody>
      </p:sp>
      <p:cxnSp>
        <p:nvCxnSpPr>
          <p:cNvPr id="97" name="Straight Connector 31">
            <a:extLst>
              <a:ext uri="{FF2B5EF4-FFF2-40B4-BE49-F238E27FC236}">
                <a16:creationId xmlns:a16="http://schemas.microsoft.com/office/drawing/2014/main" id="{86FB6891-AF0B-C77E-7A53-11911B9B1392}"/>
              </a:ext>
            </a:extLst>
          </p:cNvPr>
          <p:cNvCxnSpPr>
            <a:cxnSpLocks/>
          </p:cNvCxnSpPr>
          <p:nvPr/>
        </p:nvCxnSpPr>
        <p:spPr>
          <a:xfrm>
            <a:off x="3422026" y="2959025"/>
            <a:ext cx="196959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277;g11ddf3379dd_0_12">
            <a:extLst>
              <a:ext uri="{FF2B5EF4-FFF2-40B4-BE49-F238E27FC236}">
                <a16:creationId xmlns:a16="http://schemas.microsoft.com/office/drawing/2014/main" id="{53519352-827D-A5FE-5AFE-E5DE6BCE371C}"/>
              </a:ext>
            </a:extLst>
          </p:cNvPr>
          <p:cNvSpPr txBox="1"/>
          <p:nvPr/>
        </p:nvSpPr>
        <p:spPr>
          <a:xfrm>
            <a:off x="5547919" y="2190024"/>
            <a:ext cx="145130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External</a:t>
            </a:r>
          </a:p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Resellers, Freelance</a:t>
            </a:r>
          </a:p>
        </p:txBody>
      </p:sp>
      <p:cxnSp>
        <p:nvCxnSpPr>
          <p:cNvPr id="99" name="Straight Connector 32">
            <a:extLst>
              <a:ext uri="{FF2B5EF4-FFF2-40B4-BE49-F238E27FC236}">
                <a16:creationId xmlns:a16="http://schemas.microsoft.com/office/drawing/2014/main" id="{B21D2E45-88B4-CFDA-BC56-8B96007457F6}"/>
              </a:ext>
            </a:extLst>
          </p:cNvPr>
          <p:cNvCxnSpPr>
            <a:cxnSpLocks/>
          </p:cNvCxnSpPr>
          <p:nvPr/>
        </p:nvCxnSpPr>
        <p:spPr>
          <a:xfrm>
            <a:off x="5547919" y="2959025"/>
            <a:ext cx="145130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Google Shape;277;g11ddf3379dd_0_12">
            <a:extLst>
              <a:ext uri="{FF2B5EF4-FFF2-40B4-BE49-F238E27FC236}">
                <a16:creationId xmlns:a16="http://schemas.microsoft.com/office/drawing/2014/main" id="{FC80F8D8-810B-C70C-5180-5E5DA823AB15}"/>
              </a:ext>
            </a:extLst>
          </p:cNvPr>
          <p:cNvSpPr txBox="1"/>
          <p:nvPr/>
        </p:nvSpPr>
        <p:spPr>
          <a:xfrm>
            <a:off x="7189008" y="2190019"/>
            <a:ext cx="163709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Partnership</a:t>
            </a:r>
          </a:p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X-sell (think-cell, Microsoft)</a:t>
            </a:r>
          </a:p>
        </p:txBody>
      </p:sp>
      <p:cxnSp>
        <p:nvCxnSpPr>
          <p:cNvPr id="101" name="Straight Connector 33">
            <a:extLst>
              <a:ext uri="{FF2B5EF4-FFF2-40B4-BE49-F238E27FC236}">
                <a16:creationId xmlns:a16="http://schemas.microsoft.com/office/drawing/2014/main" id="{9E64BB42-29BD-43A7-A09A-9A2F31DC66CB}"/>
              </a:ext>
            </a:extLst>
          </p:cNvPr>
          <p:cNvCxnSpPr>
            <a:cxnSpLocks/>
          </p:cNvCxnSpPr>
          <p:nvPr/>
        </p:nvCxnSpPr>
        <p:spPr>
          <a:xfrm>
            <a:off x="7189008" y="2959025"/>
            <a:ext cx="16961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Google Shape;277;g11ddf3379dd_0_12">
            <a:extLst>
              <a:ext uri="{FF2B5EF4-FFF2-40B4-BE49-F238E27FC236}">
                <a16:creationId xmlns:a16="http://schemas.microsoft.com/office/drawing/2014/main" id="{3DC4F2FB-6B1F-1445-CD67-6624C15F99BB}"/>
              </a:ext>
            </a:extLst>
          </p:cNvPr>
          <p:cNvSpPr txBox="1"/>
          <p:nvPr/>
        </p:nvSpPr>
        <p:spPr>
          <a:xfrm>
            <a:off x="9073822" y="2190021"/>
            <a:ext cx="131193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Online</a:t>
            </a:r>
            <a:br>
              <a:rPr lang="en-CA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</a:br>
            <a:r>
              <a:rPr lang="en-CA" sz="16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(incl. Office Add-ins store)</a:t>
            </a:r>
          </a:p>
        </p:txBody>
      </p:sp>
      <p:cxnSp>
        <p:nvCxnSpPr>
          <p:cNvPr id="103" name="Straight Connector 34">
            <a:extLst>
              <a:ext uri="{FF2B5EF4-FFF2-40B4-BE49-F238E27FC236}">
                <a16:creationId xmlns:a16="http://schemas.microsoft.com/office/drawing/2014/main" id="{463F5408-C90D-6CAA-E853-EBFAB398281B}"/>
              </a:ext>
            </a:extLst>
          </p:cNvPr>
          <p:cNvCxnSpPr>
            <a:cxnSpLocks/>
          </p:cNvCxnSpPr>
          <p:nvPr/>
        </p:nvCxnSpPr>
        <p:spPr>
          <a:xfrm>
            <a:off x="9073822" y="2959025"/>
            <a:ext cx="1311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35">
            <a:extLst>
              <a:ext uri="{FF2B5EF4-FFF2-40B4-BE49-F238E27FC236}">
                <a16:creationId xmlns:a16="http://schemas.microsoft.com/office/drawing/2014/main" id="{416084E8-5FCE-58EF-5ED8-D513A0C3521C}"/>
              </a:ext>
            </a:extLst>
          </p:cNvPr>
          <p:cNvCxnSpPr>
            <a:cxnSpLocks/>
          </p:cNvCxnSpPr>
          <p:nvPr/>
        </p:nvCxnSpPr>
        <p:spPr>
          <a:xfrm>
            <a:off x="3422026" y="2085198"/>
            <a:ext cx="84425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4CF7C-0F39-712A-5285-D20B826BA7E3}"/>
              </a:ext>
            </a:extLst>
          </p:cNvPr>
          <p:cNvGrpSpPr/>
          <p:nvPr/>
        </p:nvGrpSpPr>
        <p:grpSpPr>
          <a:xfrm>
            <a:off x="1874836" y="2682463"/>
            <a:ext cx="663248" cy="2731661"/>
            <a:chOff x="1874835" y="2682463"/>
            <a:chExt cx="1342465" cy="2731661"/>
          </a:xfrm>
        </p:grpSpPr>
        <p:sp>
          <p:nvSpPr>
            <p:cNvPr id="88" name="Google Shape;277;g11ddf3379dd_0_12">
              <a:extLst>
                <a:ext uri="{FF2B5EF4-FFF2-40B4-BE49-F238E27FC236}">
                  <a16:creationId xmlns:a16="http://schemas.microsoft.com/office/drawing/2014/main" id="{87786DC2-9D28-2597-51E6-E9D5C6C4D983}"/>
                </a:ext>
              </a:extLst>
            </p:cNvPr>
            <p:cNvSpPr txBox="1"/>
            <p:nvPr/>
          </p:nvSpPr>
          <p:spPr>
            <a:xfrm>
              <a:off x="1874835" y="2682463"/>
              <a:ext cx="13424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1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CA" sz="16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Calibri"/>
                  <a:sym typeface="Calibri"/>
                </a:rPr>
                <a:t>ARR</a:t>
              </a:r>
            </a:p>
          </p:txBody>
        </p:sp>
        <p:cxnSp>
          <p:nvCxnSpPr>
            <p:cNvPr id="92" name="Straight Connector 5">
              <a:extLst>
                <a:ext uri="{FF2B5EF4-FFF2-40B4-BE49-F238E27FC236}">
                  <a16:creationId xmlns:a16="http://schemas.microsoft.com/office/drawing/2014/main" id="{9A4AB34D-0574-119B-004F-AB3964A5283F}"/>
                </a:ext>
              </a:extLst>
            </p:cNvPr>
            <p:cNvCxnSpPr>
              <a:cxnSpLocks/>
            </p:cNvCxnSpPr>
            <p:nvPr/>
          </p:nvCxnSpPr>
          <p:spPr>
            <a:xfrm>
              <a:off x="1874835" y="2959025"/>
              <a:ext cx="134246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Google Shape;300;p16">
              <a:extLst>
                <a:ext uri="{FF2B5EF4-FFF2-40B4-BE49-F238E27FC236}">
                  <a16:creationId xmlns:a16="http://schemas.microsoft.com/office/drawing/2014/main" id="{1F63251C-2830-D8A0-B10D-FDD31E7F5D9E}"/>
                </a:ext>
              </a:extLst>
            </p:cNvPr>
            <p:cNvSpPr txBox="1"/>
            <p:nvPr/>
          </p:nvSpPr>
          <p:spPr>
            <a:xfrm>
              <a:off x="1886703" y="3199736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 dirty="0">
                  <a:sym typeface="Calibri"/>
                </a:rPr>
                <a:t>$1.5M</a:t>
              </a:r>
              <a:endParaRPr lang="en-CA" dirty="0"/>
            </a:p>
          </p:txBody>
        </p:sp>
        <p:sp>
          <p:nvSpPr>
            <p:cNvPr id="110" name="Google Shape;300;p16">
              <a:extLst>
                <a:ext uri="{FF2B5EF4-FFF2-40B4-BE49-F238E27FC236}">
                  <a16:creationId xmlns:a16="http://schemas.microsoft.com/office/drawing/2014/main" id="{119E2CBD-FC48-8039-9FB4-7A319C38735A}"/>
                </a:ext>
              </a:extLst>
            </p:cNvPr>
            <p:cNvSpPr txBox="1"/>
            <p:nvPr/>
          </p:nvSpPr>
          <p:spPr>
            <a:xfrm>
              <a:off x="1886702" y="3885977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 dirty="0">
                  <a:sym typeface="Calibri"/>
                </a:rPr>
                <a:t>$150K</a:t>
              </a:r>
              <a:endParaRPr lang="en-CA" dirty="0"/>
            </a:p>
          </p:txBody>
        </p:sp>
        <p:sp>
          <p:nvSpPr>
            <p:cNvPr id="111" name="Google Shape;300;p16">
              <a:extLst>
                <a:ext uri="{FF2B5EF4-FFF2-40B4-BE49-F238E27FC236}">
                  <a16:creationId xmlns:a16="http://schemas.microsoft.com/office/drawing/2014/main" id="{5846B6BF-CF2D-5493-229D-27FC8EF9A6AE}"/>
                </a:ext>
              </a:extLst>
            </p:cNvPr>
            <p:cNvSpPr txBox="1"/>
            <p:nvPr/>
          </p:nvSpPr>
          <p:spPr>
            <a:xfrm>
              <a:off x="1886703" y="4545000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 dirty="0">
                  <a:sym typeface="Calibri"/>
                </a:rPr>
                <a:t>$15K</a:t>
              </a:r>
              <a:endParaRPr lang="en-CA" dirty="0"/>
            </a:p>
          </p:txBody>
        </p:sp>
        <p:sp>
          <p:nvSpPr>
            <p:cNvPr id="112" name="Google Shape;300;p16">
              <a:extLst>
                <a:ext uri="{FF2B5EF4-FFF2-40B4-BE49-F238E27FC236}">
                  <a16:creationId xmlns:a16="http://schemas.microsoft.com/office/drawing/2014/main" id="{65B5A53A-C57C-DEA2-A591-A4ECE29A386A}"/>
                </a:ext>
              </a:extLst>
            </p:cNvPr>
            <p:cNvSpPr txBox="1"/>
            <p:nvPr/>
          </p:nvSpPr>
          <p:spPr>
            <a:xfrm>
              <a:off x="1886703" y="5198680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 dirty="0">
                  <a:sym typeface="Calibri"/>
                </a:rPr>
                <a:t>$1.5K</a:t>
              </a:r>
              <a:endParaRPr lang="en-CA" dirty="0"/>
            </a:p>
          </p:txBody>
        </p:sp>
      </p:grpSp>
      <p:sp>
        <p:nvSpPr>
          <p:cNvPr id="125" name="Freeform 61">
            <a:extLst>
              <a:ext uri="{FF2B5EF4-FFF2-40B4-BE49-F238E27FC236}">
                <a16:creationId xmlns:a16="http://schemas.microsoft.com/office/drawing/2014/main" id="{49DF031D-8BAD-5DDA-5A87-838165011C3F}"/>
              </a:ext>
            </a:extLst>
          </p:cNvPr>
          <p:cNvSpPr>
            <a:spLocks/>
          </p:cNvSpPr>
          <p:nvPr/>
        </p:nvSpPr>
        <p:spPr bwMode="gray">
          <a:xfrm>
            <a:off x="9540599" y="513869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26" name="Freeform 61">
            <a:extLst>
              <a:ext uri="{FF2B5EF4-FFF2-40B4-BE49-F238E27FC236}">
                <a16:creationId xmlns:a16="http://schemas.microsoft.com/office/drawing/2014/main" id="{E085822D-E4A0-2BED-89D6-5F1B63094F40}"/>
              </a:ext>
            </a:extLst>
          </p:cNvPr>
          <p:cNvSpPr>
            <a:spLocks/>
          </p:cNvSpPr>
          <p:nvPr/>
        </p:nvSpPr>
        <p:spPr bwMode="gray">
          <a:xfrm>
            <a:off x="9540599" y="448501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27" name="Freeform 61">
            <a:extLst>
              <a:ext uri="{FF2B5EF4-FFF2-40B4-BE49-F238E27FC236}">
                <a16:creationId xmlns:a16="http://schemas.microsoft.com/office/drawing/2014/main" id="{FAFA86BB-DBEB-8A44-FFDF-12BBE9769E5B}"/>
              </a:ext>
            </a:extLst>
          </p:cNvPr>
          <p:cNvSpPr>
            <a:spLocks/>
          </p:cNvSpPr>
          <p:nvPr/>
        </p:nvSpPr>
        <p:spPr bwMode="gray">
          <a:xfrm>
            <a:off x="7847876" y="3825994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28" name="Freeform 61">
            <a:extLst>
              <a:ext uri="{FF2B5EF4-FFF2-40B4-BE49-F238E27FC236}">
                <a16:creationId xmlns:a16="http://schemas.microsoft.com/office/drawing/2014/main" id="{BF1A17EE-73DE-6AE4-0B8C-467B2481EC68}"/>
              </a:ext>
            </a:extLst>
          </p:cNvPr>
          <p:cNvSpPr>
            <a:spLocks/>
          </p:cNvSpPr>
          <p:nvPr/>
        </p:nvSpPr>
        <p:spPr bwMode="gray">
          <a:xfrm>
            <a:off x="7847876" y="448501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29" name="Freeform 61">
            <a:extLst>
              <a:ext uri="{FF2B5EF4-FFF2-40B4-BE49-F238E27FC236}">
                <a16:creationId xmlns:a16="http://schemas.microsoft.com/office/drawing/2014/main" id="{B0E1CE6F-4971-935C-E16E-B3D1A87F518E}"/>
              </a:ext>
            </a:extLst>
          </p:cNvPr>
          <p:cNvSpPr>
            <a:spLocks/>
          </p:cNvSpPr>
          <p:nvPr/>
        </p:nvSpPr>
        <p:spPr bwMode="gray">
          <a:xfrm>
            <a:off x="6084383" y="448501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30" name="Freeform 61">
            <a:extLst>
              <a:ext uri="{FF2B5EF4-FFF2-40B4-BE49-F238E27FC236}">
                <a16:creationId xmlns:a16="http://schemas.microsoft.com/office/drawing/2014/main" id="{198A78D6-762C-5C03-A68A-389A67579BEA}"/>
              </a:ext>
            </a:extLst>
          </p:cNvPr>
          <p:cNvSpPr>
            <a:spLocks/>
          </p:cNvSpPr>
          <p:nvPr/>
        </p:nvSpPr>
        <p:spPr bwMode="gray">
          <a:xfrm>
            <a:off x="3456349" y="3170530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131" name="Freeform 61">
            <a:extLst>
              <a:ext uri="{FF2B5EF4-FFF2-40B4-BE49-F238E27FC236}">
                <a16:creationId xmlns:a16="http://schemas.microsoft.com/office/drawing/2014/main" id="{AE069A9A-6C73-C9BA-1E75-81014249B583}"/>
              </a:ext>
            </a:extLst>
          </p:cNvPr>
          <p:cNvSpPr>
            <a:spLocks/>
          </p:cNvSpPr>
          <p:nvPr/>
        </p:nvSpPr>
        <p:spPr bwMode="gray">
          <a:xfrm>
            <a:off x="3456349" y="3825994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32" name="Freeform 61">
            <a:extLst>
              <a:ext uri="{FF2B5EF4-FFF2-40B4-BE49-F238E27FC236}">
                <a16:creationId xmlns:a16="http://schemas.microsoft.com/office/drawing/2014/main" id="{1E22AE0B-4188-8FE6-F310-C3BDB2705AF2}"/>
              </a:ext>
            </a:extLst>
          </p:cNvPr>
          <p:cNvSpPr>
            <a:spLocks/>
          </p:cNvSpPr>
          <p:nvPr/>
        </p:nvSpPr>
        <p:spPr bwMode="gray">
          <a:xfrm>
            <a:off x="3456349" y="448501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33" name="Google Shape;300;p16">
            <a:extLst>
              <a:ext uri="{FF2B5EF4-FFF2-40B4-BE49-F238E27FC236}">
                <a16:creationId xmlns:a16="http://schemas.microsoft.com/office/drawing/2014/main" id="{B6D761C3-0B20-654A-6C8A-BC7161D3B8D3}"/>
              </a:ext>
            </a:extLst>
          </p:cNvPr>
          <p:cNvSpPr txBox="1"/>
          <p:nvPr/>
        </p:nvSpPr>
        <p:spPr>
          <a:xfrm>
            <a:off x="3923196" y="3230513"/>
            <a:ext cx="1451309" cy="215444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defPPr>
              <a:defRPr lang="en-US"/>
            </a:defPPr>
            <a:lvl1pPr marL="185738" lvl="0" indent="-185738"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>
              <a:buNone/>
            </a:pPr>
            <a:r>
              <a:rPr lang="en-CA" dirty="0">
                <a:sym typeface="Calibri"/>
              </a:rPr>
              <a:t>Sales senior</a:t>
            </a:r>
            <a:endParaRPr lang="en-CA" dirty="0"/>
          </a:p>
        </p:txBody>
      </p:sp>
      <p:sp>
        <p:nvSpPr>
          <p:cNvPr id="134" name="Google Shape;300;p16">
            <a:extLst>
              <a:ext uri="{FF2B5EF4-FFF2-40B4-BE49-F238E27FC236}">
                <a16:creationId xmlns:a16="http://schemas.microsoft.com/office/drawing/2014/main" id="{EC6FB36C-1217-268B-DF32-AC2DDCAFF0F1}"/>
              </a:ext>
            </a:extLst>
          </p:cNvPr>
          <p:cNvSpPr txBox="1"/>
          <p:nvPr/>
        </p:nvSpPr>
        <p:spPr>
          <a:xfrm>
            <a:off x="3923196" y="3885977"/>
            <a:ext cx="1451309" cy="215444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defPPr>
              <a:defRPr lang="en-US"/>
            </a:defPPr>
            <a:lvl1pPr marL="185738" lvl="0" indent="-185738"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>
              <a:buNone/>
            </a:pPr>
            <a:r>
              <a:rPr lang="en-CA">
                <a:sym typeface="Calibri"/>
              </a:rPr>
              <a:t>Sales senior</a:t>
            </a:r>
            <a:endParaRPr lang="en-CA"/>
          </a:p>
        </p:txBody>
      </p:sp>
      <p:sp>
        <p:nvSpPr>
          <p:cNvPr id="135" name="Google Shape;300;p16">
            <a:extLst>
              <a:ext uri="{FF2B5EF4-FFF2-40B4-BE49-F238E27FC236}">
                <a16:creationId xmlns:a16="http://schemas.microsoft.com/office/drawing/2014/main" id="{B1DFA220-7152-71D9-A122-905F0CB5362F}"/>
              </a:ext>
            </a:extLst>
          </p:cNvPr>
          <p:cNvSpPr txBox="1"/>
          <p:nvPr/>
        </p:nvSpPr>
        <p:spPr>
          <a:xfrm>
            <a:off x="3923196" y="4437279"/>
            <a:ext cx="1451309" cy="43088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defPPr>
              <a:defRPr lang="en-US"/>
            </a:defPPr>
            <a:lvl1pPr marL="185738" lvl="0" indent="-185738"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>
              <a:buNone/>
            </a:pPr>
            <a:r>
              <a:rPr lang="en-CA" dirty="0">
                <a:sym typeface="Calibri"/>
              </a:rPr>
              <a:t>Pre-sales</a:t>
            </a:r>
          </a:p>
          <a:p>
            <a:pPr marL="0" indent="0">
              <a:buNone/>
            </a:pPr>
            <a:r>
              <a:rPr lang="en-CA" dirty="0">
                <a:sym typeface="Calibri"/>
              </a:rPr>
              <a:t>Sales junior</a:t>
            </a:r>
            <a:endParaRPr lang="en-CA" dirty="0"/>
          </a:p>
        </p:txBody>
      </p:sp>
      <p:sp>
        <p:nvSpPr>
          <p:cNvPr id="136" name="Freeform 61">
            <a:extLst>
              <a:ext uri="{FF2B5EF4-FFF2-40B4-BE49-F238E27FC236}">
                <a16:creationId xmlns:a16="http://schemas.microsoft.com/office/drawing/2014/main" id="{7775FF97-2EC9-F616-32DA-4C38C7C2E6AD}"/>
              </a:ext>
            </a:extLst>
          </p:cNvPr>
          <p:cNvSpPr>
            <a:spLocks/>
          </p:cNvSpPr>
          <p:nvPr/>
        </p:nvSpPr>
        <p:spPr bwMode="gray">
          <a:xfrm>
            <a:off x="6084383" y="3825994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46" name="Freeform 61">
            <a:extLst>
              <a:ext uri="{FF2B5EF4-FFF2-40B4-BE49-F238E27FC236}">
                <a16:creationId xmlns:a16="http://schemas.microsoft.com/office/drawing/2014/main" id="{0670CEE0-C614-4E99-13FE-27B9166CFFD0}"/>
              </a:ext>
            </a:extLst>
          </p:cNvPr>
          <p:cNvSpPr>
            <a:spLocks/>
          </p:cNvSpPr>
          <p:nvPr/>
        </p:nvSpPr>
        <p:spPr bwMode="gray">
          <a:xfrm>
            <a:off x="3456349" y="513869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47" name="Google Shape;300;p16">
            <a:extLst>
              <a:ext uri="{FF2B5EF4-FFF2-40B4-BE49-F238E27FC236}">
                <a16:creationId xmlns:a16="http://schemas.microsoft.com/office/drawing/2014/main" id="{78405B3A-6F06-DA36-F1B0-28EE41B976A1}"/>
              </a:ext>
            </a:extLst>
          </p:cNvPr>
          <p:cNvSpPr txBox="1"/>
          <p:nvPr/>
        </p:nvSpPr>
        <p:spPr>
          <a:xfrm>
            <a:off x="3923196" y="5198680"/>
            <a:ext cx="1451309" cy="215444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defPPr>
              <a:defRPr lang="en-US"/>
            </a:defPPr>
            <a:lvl1pPr marL="185738" lvl="0" indent="-185738"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indent="0">
              <a:buNone/>
            </a:pPr>
            <a:r>
              <a:rPr lang="en-CA">
                <a:sym typeface="Calibri"/>
              </a:rPr>
              <a:t>Sales junior</a:t>
            </a:r>
            <a:endParaRPr lang="en-CA"/>
          </a:p>
        </p:txBody>
      </p:sp>
      <p:sp>
        <p:nvSpPr>
          <p:cNvPr id="2" name="Google Shape;277;g11ddf3379dd_0_12">
            <a:extLst>
              <a:ext uri="{FF2B5EF4-FFF2-40B4-BE49-F238E27FC236}">
                <a16:creationId xmlns:a16="http://schemas.microsoft.com/office/drawing/2014/main" id="{5EC95517-BF9F-36FE-1787-B467D6A672B4}"/>
              </a:ext>
            </a:extLst>
          </p:cNvPr>
          <p:cNvSpPr txBox="1"/>
          <p:nvPr/>
        </p:nvSpPr>
        <p:spPr>
          <a:xfrm>
            <a:off x="10552610" y="2190019"/>
            <a:ext cx="13917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Word of mouth</a:t>
            </a:r>
          </a:p>
          <a:p>
            <a:pPr marL="0" marR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CA" sz="160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(e.g., alumni consulting)</a:t>
            </a:r>
          </a:p>
        </p:txBody>
      </p:sp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FE5DC0B7-8AFD-8B5D-651A-BE8B092389CE}"/>
              </a:ext>
            </a:extLst>
          </p:cNvPr>
          <p:cNvCxnSpPr>
            <a:cxnSpLocks/>
          </p:cNvCxnSpPr>
          <p:nvPr/>
        </p:nvCxnSpPr>
        <p:spPr>
          <a:xfrm>
            <a:off x="10574585" y="2959023"/>
            <a:ext cx="131193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1">
            <a:extLst>
              <a:ext uri="{FF2B5EF4-FFF2-40B4-BE49-F238E27FC236}">
                <a16:creationId xmlns:a16="http://schemas.microsoft.com/office/drawing/2014/main" id="{6AA82CAC-F5B6-896E-8EDD-970FB1D80065}"/>
              </a:ext>
            </a:extLst>
          </p:cNvPr>
          <p:cNvSpPr>
            <a:spLocks/>
          </p:cNvSpPr>
          <p:nvPr/>
        </p:nvSpPr>
        <p:spPr bwMode="gray">
          <a:xfrm>
            <a:off x="11041362" y="448501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8" name="Freeform 61">
            <a:extLst>
              <a:ext uri="{FF2B5EF4-FFF2-40B4-BE49-F238E27FC236}">
                <a16:creationId xmlns:a16="http://schemas.microsoft.com/office/drawing/2014/main" id="{6C257F74-E1B8-1101-FA9D-998199C20A44}"/>
              </a:ext>
            </a:extLst>
          </p:cNvPr>
          <p:cNvSpPr>
            <a:spLocks/>
          </p:cNvSpPr>
          <p:nvPr/>
        </p:nvSpPr>
        <p:spPr bwMode="gray">
          <a:xfrm>
            <a:off x="11041362" y="5138697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61">
            <a:extLst>
              <a:ext uri="{FF2B5EF4-FFF2-40B4-BE49-F238E27FC236}">
                <a16:creationId xmlns:a16="http://schemas.microsoft.com/office/drawing/2014/main" id="{797D5BC2-E78E-06E3-8D22-B274A20F9C45}"/>
              </a:ext>
            </a:extLst>
          </p:cNvPr>
          <p:cNvSpPr>
            <a:spLocks/>
          </p:cNvSpPr>
          <p:nvPr/>
        </p:nvSpPr>
        <p:spPr bwMode="gray">
          <a:xfrm>
            <a:off x="11041362" y="3170530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61">
            <a:extLst>
              <a:ext uri="{FF2B5EF4-FFF2-40B4-BE49-F238E27FC236}">
                <a16:creationId xmlns:a16="http://schemas.microsoft.com/office/drawing/2014/main" id="{8AD7171D-1D81-6973-7F2F-06FD708AD78A}"/>
              </a:ext>
            </a:extLst>
          </p:cNvPr>
          <p:cNvSpPr>
            <a:spLocks/>
          </p:cNvSpPr>
          <p:nvPr/>
        </p:nvSpPr>
        <p:spPr bwMode="gray">
          <a:xfrm>
            <a:off x="11041362" y="3825994"/>
            <a:ext cx="378380" cy="335410"/>
          </a:xfrm>
          <a:custGeom>
            <a:avLst/>
            <a:gdLst>
              <a:gd name="T0" fmla="*/ 2147483647 w 194"/>
              <a:gd name="T1" fmla="*/ 0 h 185"/>
              <a:gd name="T2" fmla="*/ 2147483647 w 194"/>
              <a:gd name="T3" fmla="*/ 2147483647 h 185"/>
              <a:gd name="T4" fmla="*/ 2147483647 w 194"/>
              <a:gd name="T5" fmla="*/ 2147483647 h 185"/>
              <a:gd name="T6" fmla="*/ 2147483647 w 194"/>
              <a:gd name="T7" fmla="*/ 2147483647 h 185"/>
              <a:gd name="T8" fmla="*/ 2147483647 w 194"/>
              <a:gd name="T9" fmla="*/ 2147483647 h 185"/>
              <a:gd name="T10" fmla="*/ 2147483647 w 194"/>
              <a:gd name="T11" fmla="*/ 2147483647 h 185"/>
              <a:gd name="T12" fmla="*/ 2147483647 w 194"/>
              <a:gd name="T13" fmla="*/ 2147483647 h 185"/>
              <a:gd name="T14" fmla="*/ 2147483647 w 194"/>
              <a:gd name="T15" fmla="*/ 2147483647 h 185"/>
              <a:gd name="T16" fmla="*/ 2147483647 w 194"/>
              <a:gd name="T17" fmla="*/ 2147483647 h 185"/>
              <a:gd name="T18" fmla="*/ 0 w 194"/>
              <a:gd name="T19" fmla="*/ 2147483647 h 185"/>
              <a:gd name="T20" fmla="*/ 2147483647 w 194"/>
              <a:gd name="T21" fmla="*/ 2147483647 h 185"/>
              <a:gd name="T22" fmla="*/ 2147483647 w 194"/>
              <a:gd name="T23" fmla="*/ 2147483647 h 185"/>
              <a:gd name="T24" fmla="*/ 2147483647 w 194"/>
              <a:gd name="T25" fmla="*/ 2147483647 h 185"/>
              <a:gd name="T26" fmla="*/ 2147483647 w 194"/>
              <a:gd name="T27" fmla="*/ 2147483647 h 185"/>
              <a:gd name="T28" fmla="*/ 2147483647 w 194"/>
              <a:gd name="T29" fmla="*/ 0 h 18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94" h="185">
                <a:moveTo>
                  <a:pt x="189" y="0"/>
                </a:moveTo>
                <a:cubicBezTo>
                  <a:pt x="194" y="7"/>
                  <a:pt x="194" y="7"/>
                  <a:pt x="194" y="7"/>
                </a:cubicBezTo>
                <a:cubicBezTo>
                  <a:pt x="174" y="22"/>
                  <a:pt x="152" y="46"/>
                  <a:pt x="127" y="77"/>
                </a:cubicBezTo>
                <a:cubicBezTo>
                  <a:pt x="103" y="108"/>
                  <a:pt x="84" y="138"/>
                  <a:pt x="71" y="165"/>
                </a:cubicBezTo>
                <a:cubicBezTo>
                  <a:pt x="61" y="172"/>
                  <a:pt x="61" y="172"/>
                  <a:pt x="61" y="172"/>
                </a:cubicBezTo>
                <a:cubicBezTo>
                  <a:pt x="52" y="178"/>
                  <a:pt x="46" y="182"/>
                  <a:pt x="43" y="185"/>
                </a:cubicBezTo>
                <a:cubicBezTo>
                  <a:pt x="42" y="181"/>
                  <a:pt x="39" y="174"/>
                  <a:pt x="35" y="164"/>
                </a:cubicBezTo>
                <a:cubicBezTo>
                  <a:pt x="31" y="154"/>
                  <a:pt x="31" y="154"/>
                  <a:pt x="31" y="154"/>
                </a:cubicBezTo>
                <a:cubicBezTo>
                  <a:pt x="26" y="141"/>
                  <a:pt x="21" y="132"/>
                  <a:pt x="16" y="125"/>
                </a:cubicBezTo>
                <a:cubicBezTo>
                  <a:pt x="11" y="119"/>
                  <a:pt x="6" y="115"/>
                  <a:pt x="0" y="113"/>
                </a:cubicBezTo>
                <a:cubicBezTo>
                  <a:pt x="10" y="102"/>
                  <a:pt x="19" y="97"/>
                  <a:pt x="27" y="97"/>
                </a:cubicBezTo>
                <a:cubicBezTo>
                  <a:pt x="35" y="97"/>
                  <a:pt x="43" y="107"/>
                  <a:pt x="51" y="12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71" y="109"/>
                  <a:pt x="92" y="83"/>
                  <a:pt x="117" y="58"/>
                </a:cubicBezTo>
                <a:cubicBezTo>
                  <a:pt x="141" y="33"/>
                  <a:pt x="166" y="14"/>
                  <a:pt x="189" y="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prstDash val="dash"/>
          </a:ln>
        </p:spPr>
        <p:txBody>
          <a:bodyPr/>
          <a:lstStyle/>
          <a:p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D7E329-77BE-F397-CBFD-18DD0A33C809}"/>
              </a:ext>
            </a:extLst>
          </p:cNvPr>
          <p:cNvSpPr/>
          <p:nvPr/>
        </p:nvSpPr>
        <p:spPr>
          <a:xfrm>
            <a:off x="333922" y="374827"/>
            <a:ext cx="405780" cy="405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CE173-4CE3-9DC8-BE5D-EB1AD0EB89EB}"/>
              </a:ext>
            </a:extLst>
          </p:cNvPr>
          <p:cNvGrpSpPr/>
          <p:nvPr/>
        </p:nvGrpSpPr>
        <p:grpSpPr>
          <a:xfrm>
            <a:off x="2663888" y="2682463"/>
            <a:ext cx="663248" cy="2731661"/>
            <a:chOff x="1874835" y="2682463"/>
            <a:chExt cx="1342465" cy="2731661"/>
          </a:xfrm>
        </p:grpSpPr>
        <p:sp>
          <p:nvSpPr>
            <p:cNvPr id="14" name="Google Shape;277;g11ddf3379dd_0_12">
              <a:extLst>
                <a:ext uri="{FF2B5EF4-FFF2-40B4-BE49-F238E27FC236}">
                  <a16:creationId xmlns:a16="http://schemas.microsoft.com/office/drawing/2014/main" id="{BB39A0A4-E26F-39EB-1483-E17C4EEBEDAA}"/>
                </a:ext>
              </a:extLst>
            </p:cNvPr>
            <p:cNvSpPr txBox="1"/>
            <p:nvPr/>
          </p:nvSpPr>
          <p:spPr>
            <a:xfrm>
              <a:off x="1874835" y="2682463"/>
              <a:ext cx="13424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1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</a:pPr>
              <a:r>
                <a:rPr lang="en-CA" sz="1600" b="1" dirty="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Calibri"/>
                  <a:sym typeface="Calibri"/>
                </a:rPr>
                <a:t>Users</a:t>
              </a:r>
            </a:p>
          </p:txBody>
        </p:sp>
        <p:cxnSp>
          <p:nvCxnSpPr>
            <p:cNvPr id="15" name="Straight Connector 5">
              <a:extLst>
                <a:ext uri="{FF2B5EF4-FFF2-40B4-BE49-F238E27FC236}">
                  <a16:creationId xmlns:a16="http://schemas.microsoft.com/office/drawing/2014/main" id="{EC63EF12-09FC-8E92-D86F-527FC8E0487E}"/>
                </a:ext>
              </a:extLst>
            </p:cNvPr>
            <p:cNvCxnSpPr>
              <a:cxnSpLocks/>
            </p:cNvCxnSpPr>
            <p:nvPr/>
          </p:nvCxnSpPr>
          <p:spPr>
            <a:xfrm>
              <a:off x="1874835" y="2959025"/>
              <a:ext cx="134246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oogle Shape;300;p16">
              <a:extLst>
                <a:ext uri="{FF2B5EF4-FFF2-40B4-BE49-F238E27FC236}">
                  <a16:creationId xmlns:a16="http://schemas.microsoft.com/office/drawing/2014/main" id="{BAE55F96-A527-F8B4-4828-3EB914CB55B7}"/>
                </a:ext>
              </a:extLst>
            </p:cNvPr>
            <p:cNvSpPr txBox="1"/>
            <p:nvPr/>
          </p:nvSpPr>
          <p:spPr>
            <a:xfrm>
              <a:off x="1886703" y="3199736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 dirty="0">
                  <a:sym typeface="Calibri"/>
                </a:rPr>
                <a:t>5 000</a:t>
              </a:r>
              <a:endParaRPr lang="en-CA" dirty="0"/>
            </a:p>
          </p:txBody>
        </p:sp>
        <p:sp>
          <p:nvSpPr>
            <p:cNvPr id="17" name="Google Shape;300;p16">
              <a:extLst>
                <a:ext uri="{FF2B5EF4-FFF2-40B4-BE49-F238E27FC236}">
                  <a16:creationId xmlns:a16="http://schemas.microsoft.com/office/drawing/2014/main" id="{51B91497-792E-2CD1-A361-475396E980A1}"/>
                </a:ext>
              </a:extLst>
            </p:cNvPr>
            <p:cNvSpPr txBox="1"/>
            <p:nvPr/>
          </p:nvSpPr>
          <p:spPr>
            <a:xfrm>
              <a:off x="1886703" y="3885977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>
                  <a:sym typeface="Calibri"/>
                </a:rPr>
                <a:t>500</a:t>
              </a:r>
              <a:endParaRPr lang="en-CA"/>
            </a:p>
          </p:txBody>
        </p:sp>
        <p:sp>
          <p:nvSpPr>
            <p:cNvPr id="18" name="Google Shape;300;p16">
              <a:extLst>
                <a:ext uri="{FF2B5EF4-FFF2-40B4-BE49-F238E27FC236}">
                  <a16:creationId xmlns:a16="http://schemas.microsoft.com/office/drawing/2014/main" id="{BAE036F8-47A6-254B-3A38-54430C7C6F29}"/>
                </a:ext>
              </a:extLst>
            </p:cNvPr>
            <p:cNvSpPr txBox="1"/>
            <p:nvPr/>
          </p:nvSpPr>
          <p:spPr>
            <a:xfrm>
              <a:off x="1886703" y="4545000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>
                  <a:sym typeface="Calibri"/>
                </a:rPr>
                <a:t>50</a:t>
              </a:r>
              <a:endParaRPr lang="en-CA"/>
            </a:p>
          </p:txBody>
        </p:sp>
        <p:sp>
          <p:nvSpPr>
            <p:cNvPr id="19" name="Google Shape;300;p16">
              <a:extLst>
                <a:ext uri="{FF2B5EF4-FFF2-40B4-BE49-F238E27FC236}">
                  <a16:creationId xmlns:a16="http://schemas.microsoft.com/office/drawing/2014/main" id="{BBFF4AC2-9350-2A53-3D93-F9EB3B598C83}"/>
                </a:ext>
              </a:extLst>
            </p:cNvPr>
            <p:cNvSpPr txBox="1"/>
            <p:nvPr/>
          </p:nvSpPr>
          <p:spPr>
            <a:xfrm>
              <a:off x="1886703" y="5198680"/>
              <a:ext cx="1318731" cy="21544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185738" lvl="0" indent="-185738">
                <a:spcAft>
                  <a:spcPts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1400">
                  <a:solidFill>
                    <a:schemeClr val="dk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CA">
                  <a:sym typeface="Calibri"/>
                </a:rPr>
                <a:t>5</a:t>
              </a:r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836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A40D07-4A09-472E-B85C-2ECE2E8C34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3227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0" imgH="504" progId="TCLayout.ActiveDocument.1">
                  <p:embed/>
                </p:oleObj>
              </mc:Choice>
              <mc:Fallback>
                <p:oleObj name="think-cell Slide" r:id="rId5" imgW="490" imgH="50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A40D07-4A09-472E-B85C-2ECE2E8C3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641F255-BC88-474D-9D8D-707362AB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1502802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538163"/>
            <a:r>
              <a:rPr lang="en-CA" dirty="0">
                <a:latin typeface="+mj-lt"/>
              </a:rPr>
              <a:t>We have a clear roadmap to meet our 5-year ARR goals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D7E329-77BE-F397-CBFD-18DD0A33C809}"/>
              </a:ext>
            </a:extLst>
          </p:cNvPr>
          <p:cNvSpPr/>
          <p:nvPr/>
        </p:nvSpPr>
        <p:spPr>
          <a:xfrm>
            <a:off x="333922" y="374827"/>
            <a:ext cx="405780" cy="405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3</a:t>
            </a:r>
          </a:p>
        </p:txBody>
      </p:sp>
      <p:sp>
        <p:nvSpPr>
          <p:cNvPr id="40" name="ZoneTexte 32">
            <a:extLst>
              <a:ext uri="{FF2B5EF4-FFF2-40B4-BE49-F238E27FC236}">
                <a16:creationId xmlns:a16="http://schemas.microsoft.com/office/drawing/2014/main" id="{9B1F48AD-FF39-4B67-4108-C1C0AACD70C2}"/>
              </a:ext>
            </a:extLst>
          </p:cNvPr>
          <p:cNvSpPr txBox="1"/>
          <p:nvPr/>
        </p:nvSpPr>
        <p:spPr>
          <a:xfrm>
            <a:off x="334963" y="1326696"/>
            <a:ext cx="11425237" cy="3385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ctr" defTabSz="895350">
              <a:buClr>
                <a:schemeClr val="tx2"/>
              </a:buClr>
              <a:buSzPct val="100000"/>
              <a:defRPr sz="24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sz="2200" dirty="0"/>
              <a:t>LooksGoodAI planned year-end-ARR (M USD)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8A46F4-26BF-4A86-9872-183404F23C54}"/>
              </a:ext>
            </a:extLst>
          </p:cNvPr>
          <p:cNvCxnSpPr/>
          <p:nvPr/>
        </p:nvCxnSpPr>
        <p:spPr>
          <a:xfrm>
            <a:off x="334963" y="5502902"/>
            <a:ext cx="1152683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E5AF4-9706-6ED3-4DC7-A55AE7527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289" y="5614261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981AD1-3910-E820-4C26-BDBB74D17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3435" y="5614261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75E07-56FD-618E-F733-76952E90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581" y="5614261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C1A66-0B21-1FB0-9A06-A84C0A926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289" y="5010575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29A514-E4FF-5AF2-E582-940AA7AC6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3435" y="4712278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30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EC6CB9-4F24-F036-632F-0BBF75DF3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581" y="4041110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75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70A0D4-D940-6F21-6F57-91E0BD4CE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42" y="5614261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4D6BE-0CDB-D1ED-2A15-A43B4EDB5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42" y="5153422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03A331-4C14-D3B4-0AE0-98F720842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727" y="5614261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b="1" dirty="0">
                <a:latin typeface="+mj-lt"/>
                <a:cs typeface="Calibri" panose="020F0502020204030204" pitchFamily="34" charset="0"/>
              </a:rPr>
              <a:t>2028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2D3E10-8D44-6F04-07F0-E704E363F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727" y="2922496"/>
            <a:ext cx="1560700" cy="2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CA" altLang="fr-FR" sz="2200" dirty="0">
                <a:latin typeface="+mj-lt"/>
                <a:cs typeface="Calibri" panose="020F0502020204030204" pitchFamily="34" charset="0"/>
              </a:rPr>
              <a:t>150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F4FAEC-0CF8-4E0D-8BC8-8AF32C148356}"/>
              </a:ext>
            </a:extLst>
          </p:cNvPr>
          <p:cNvSpPr/>
          <p:nvPr/>
        </p:nvSpPr>
        <p:spPr>
          <a:xfrm>
            <a:off x="663142" y="5473072"/>
            <a:ext cx="1560701" cy="298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F96674-F3D2-D2D9-E8E4-3F8EB5F9AC3B}"/>
              </a:ext>
            </a:extLst>
          </p:cNvPr>
          <p:cNvSpPr/>
          <p:nvPr/>
        </p:nvSpPr>
        <p:spPr>
          <a:xfrm>
            <a:off x="2978288" y="5353754"/>
            <a:ext cx="1560701" cy="1491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461C8A-435A-DD61-DCFA-ED6CE9D34C93}"/>
              </a:ext>
            </a:extLst>
          </p:cNvPr>
          <p:cNvSpPr/>
          <p:nvPr/>
        </p:nvSpPr>
        <p:spPr>
          <a:xfrm>
            <a:off x="5293434" y="5055456"/>
            <a:ext cx="1560701" cy="4474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65116-FF63-33F2-5617-F14DCC91EC45}"/>
              </a:ext>
            </a:extLst>
          </p:cNvPr>
          <p:cNvSpPr/>
          <p:nvPr/>
        </p:nvSpPr>
        <p:spPr>
          <a:xfrm>
            <a:off x="7608580" y="4384288"/>
            <a:ext cx="1560701" cy="1118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DF35D9-D545-00C0-AD3B-AF5B924D33F8}"/>
              </a:ext>
            </a:extLst>
          </p:cNvPr>
          <p:cNvSpPr/>
          <p:nvPr/>
        </p:nvSpPr>
        <p:spPr>
          <a:xfrm>
            <a:off x="9923727" y="3265675"/>
            <a:ext cx="1560701" cy="22372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964FDEA-7BBE-C145-88E4-EB8A7ED469A7}"/>
              </a:ext>
            </a:extLst>
          </p:cNvPr>
          <p:cNvSpPr/>
          <p:nvPr/>
        </p:nvSpPr>
        <p:spPr>
          <a:xfrm>
            <a:off x="536812" y="2938470"/>
            <a:ext cx="2312714" cy="1873891"/>
          </a:xfrm>
          <a:prstGeom prst="wedgeRectCallout">
            <a:avLst>
              <a:gd name="adj1" fmla="val -18951"/>
              <a:gd name="adj2" fmla="val 640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$1.25M ARR in contracts already signed</a:t>
            </a:r>
            <a:r>
              <a:rPr lang="en-GB" sz="2000" baseline="30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  <a:p>
            <a:pPr marL="342900" indent="-342900">
              <a:buClr>
                <a:schemeClr val="accent1"/>
              </a:buClr>
              <a:buSzPts val="2000"/>
              <a:buFont typeface="Wingdings" pitchFamily="2" charset="2"/>
              <a:buChar char="§"/>
            </a:pP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$0.75M ARR in active discussions</a:t>
            </a:r>
            <a:r>
              <a:rPr lang="en-GB" sz="2000" baseline="30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CB240B2-C32E-658C-498B-CDE30D889059}"/>
              </a:ext>
            </a:extLst>
          </p:cNvPr>
          <p:cNvSpPr/>
          <p:nvPr/>
        </p:nvSpPr>
        <p:spPr>
          <a:xfrm>
            <a:off x="3124398" y="2409801"/>
            <a:ext cx="2519916" cy="2237227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ts val="2000"/>
            </a:pP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$2M ARR in 2024 + $8M ARR in 2025 on named accounts with entry-points already identified/involved in pre-product discussions</a:t>
            </a:r>
            <a:r>
              <a:rPr lang="en-GB" sz="2000" baseline="30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C47F468-74DE-83A1-BE6B-3EEC2A704DC8}"/>
              </a:ext>
            </a:extLst>
          </p:cNvPr>
          <p:cNvSpPr/>
          <p:nvPr/>
        </p:nvSpPr>
        <p:spPr>
          <a:xfrm>
            <a:off x="9187579" y="1464114"/>
            <a:ext cx="2467609" cy="1275159"/>
          </a:xfrm>
          <a:prstGeom prst="wedgeRectCallout">
            <a:avLst>
              <a:gd name="adj1" fmla="val 18021"/>
              <a:gd name="adj2" fmla="val 641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ts val="2000"/>
            </a:pP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$150M ARR = 33% penetration on top 50 consulting and audit firms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D7784-7D5E-CC7E-09BD-A38B170A6074}"/>
              </a:ext>
            </a:extLst>
          </p:cNvPr>
          <p:cNvSpPr txBox="1"/>
          <p:nvPr/>
        </p:nvSpPr>
        <p:spPr>
          <a:xfrm>
            <a:off x="257843" y="5960866"/>
            <a:ext cx="1159801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1: signed contracts, ARR to occur upon deployment to all end-users at these 3 accounts</a:t>
            </a:r>
          </a:p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2: discussions with 2 top-consulting firms in progress, each worth over $0.75M</a:t>
            </a:r>
          </a:p>
          <a:p>
            <a:r>
              <a:rPr lang="en-GB" sz="1050" dirty="0">
                <a:solidFill>
                  <a:srgbClr val="323332"/>
                </a:solidFill>
                <a:latin typeface="+mj-lt"/>
                <a:ea typeface="Source Sans Pro" panose="020B0503030403020204" pitchFamily="34" charset="0"/>
              </a:rPr>
              <a:t>3: previously engaged preliminary discussions with 10 consulting firms who confirmed interest for more advanced versions of LooksGoodAI product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A3883AF-C581-94F7-583B-B65E856B46BB}"/>
              </a:ext>
            </a:extLst>
          </p:cNvPr>
          <p:cNvSpPr/>
          <p:nvPr/>
        </p:nvSpPr>
        <p:spPr>
          <a:xfrm>
            <a:off x="6179671" y="2184921"/>
            <a:ext cx="2609663" cy="1702887"/>
          </a:xfrm>
          <a:prstGeom prst="wedgeRectCallout">
            <a:avLst>
              <a:gd name="adj1" fmla="val -50258"/>
              <a:gd name="adj2" fmla="val 928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ts val="2000"/>
            </a:pPr>
            <a:r>
              <a:rPr lang="en-GB" sz="2000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Sales engine powered by X-sell partnerships, word of mouth and online (on top of B2B direct)</a:t>
            </a:r>
            <a:endParaRPr lang="en-GB" sz="2000" baseline="30000" dirty="0">
              <a:solidFill>
                <a:srgbClr val="32333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C5C568-2A04-99F4-51A2-CC9FA5210155}"/>
              </a:ext>
            </a:extLst>
          </p:cNvPr>
          <p:cNvSpPr/>
          <p:nvPr/>
        </p:nvSpPr>
        <p:spPr>
          <a:xfrm>
            <a:off x="7940675" y="3801906"/>
            <a:ext cx="50228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452361-295C-5069-EF49-97BE6BE8593A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940675" y="3887631"/>
            <a:ext cx="448256" cy="165389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A9BCBA-BCE0-4661-E150-0EB2CFDBCA66}"/>
              </a:ext>
            </a:extLst>
          </p:cNvPr>
          <p:cNvCxnSpPr>
            <a:cxnSpLocks/>
          </p:cNvCxnSpPr>
          <p:nvPr/>
        </p:nvCxnSpPr>
        <p:spPr>
          <a:xfrm flipH="1">
            <a:off x="8388931" y="3885249"/>
            <a:ext cx="54029" cy="16062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526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outdoor, nature&#10;&#10;Description automatically generated">
            <a:extLst>
              <a:ext uri="{FF2B5EF4-FFF2-40B4-BE49-F238E27FC236}">
                <a16:creationId xmlns:a16="http://schemas.microsoft.com/office/drawing/2014/main" id="{0D6E2BB3-2816-5A2A-FCFC-B6A97C6BD3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5" y="0"/>
            <a:ext cx="12195175" cy="68580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427F1EA5-A7AB-4041-8759-5FDDA613A80B}"/>
              </a:ext>
            </a:extLst>
          </p:cNvPr>
          <p:cNvSpPr/>
          <p:nvPr/>
        </p:nvSpPr>
        <p:spPr>
          <a:xfrm>
            <a:off x="6949328" y="1549389"/>
            <a:ext cx="4342786" cy="3385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Good-looking slides in 1-click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2C9C9-BE28-AACF-8149-2A28A4DE60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060" y="646923"/>
            <a:ext cx="3709209" cy="845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E5A4A1-3E6B-61A8-6D54-9F41AA4EF7F8}"/>
              </a:ext>
            </a:extLst>
          </p:cNvPr>
          <p:cNvSpPr/>
          <p:nvPr/>
        </p:nvSpPr>
        <p:spPr>
          <a:xfrm>
            <a:off x="3176" y="2844803"/>
            <a:ext cx="12195175" cy="1165411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We look forward to have you embark on a journey with 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04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A095-FE09-20DD-99EE-22AFDB63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(1/4)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3">
            <a:extLst>
              <a:ext uri="{FF2B5EF4-FFF2-40B4-BE49-F238E27FC236}">
                <a16:creationId xmlns:a16="http://schemas.microsoft.com/office/drawing/2014/main" id="{9A0CF940-912B-1B73-035C-AC57F631BEE8}"/>
              </a:ext>
            </a:extLst>
          </p:cNvPr>
          <p:cNvSpPr txBox="1"/>
          <p:nvPr/>
        </p:nvSpPr>
        <p:spPr>
          <a:xfrm>
            <a:off x="6430958" y="1537118"/>
            <a:ext cx="5426080" cy="440120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You’re like 150M professionals, who 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  <a:sym typeface="Source Sans Pro" panose="020B0503030403020204" pitchFamily="34" charset="0"/>
              </a:rPr>
              <a:t>format slides daily</a:t>
            </a:r>
            <a:r>
              <a:rPr lang="en-CA" sz="2800" b="1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.</a:t>
            </a:r>
          </a:p>
          <a:p>
            <a:pPr algn="ctr">
              <a:defRPr/>
            </a:pPr>
            <a:endParaRPr lang="en-CA" sz="2800" b="1" dirty="0">
              <a:solidFill>
                <a:srgbClr val="323332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>
                <a:solidFill>
                  <a:srgbClr val="32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Source Sans Pro" panose="020B0503030403020204" pitchFamily="34" charset="0"/>
              </a:rPr>
              <a:t>We know it’s a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  <a:sym typeface="Source Sans Pro" panose="020B0503030403020204" pitchFamily="34" charset="0"/>
              </a:rPr>
              <a:t> tedious task, wasting your valuable time on aligning boxes.</a:t>
            </a:r>
          </a:p>
          <a:p>
            <a:pPr algn="ctr"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32333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  <a:sym typeface="Source Sans Pro" panose="020B0503030403020204" pitchFamily="34" charset="0"/>
            </a:endParaRPr>
          </a:p>
          <a:p>
            <a:pPr algn="ctr"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It happens in many industries and functions, consulting in particular.</a:t>
            </a: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C1F53291-9386-C5D8-8C44-160D41B405DB}"/>
              </a:ext>
            </a:extLst>
          </p:cNvPr>
          <p:cNvSpPr txBox="1"/>
          <p:nvPr/>
        </p:nvSpPr>
        <p:spPr>
          <a:xfrm>
            <a:off x="349067" y="2306559"/>
            <a:ext cx="3885130" cy="28623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Have you already spent too much time formatting a business presentation?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3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0" imgH="504" progId="TCLayout.ActiveDocument.1">
                  <p:embed/>
                </p:oleObj>
              </mc:Choice>
              <mc:Fallback>
                <p:oleObj name="think-cell Slide" r:id="rId3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(2/4)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FFD868B1-5255-3CBC-DD6C-FD4D9FAD0D9C}"/>
              </a:ext>
            </a:extLst>
          </p:cNvPr>
          <p:cNvSpPr txBox="1"/>
          <p:nvPr/>
        </p:nvSpPr>
        <p:spPr>
          <a:xfrm>
            <a:off x="334963" y="2860557"/>
            <a:ext cx="4076008" cy="175432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How big of an issue is slide formatting in consulting?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D26203-67CB-DF20-66A9-23A7EDB86C3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7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(2/4)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3">
            <a:extLst>
              <a:ext uri="{FF2B5EF4-FFF2-40B4-BE49-F238E27FC236}">
                <a16:creationId xmlns:a16="http://schemas.microsoft.com/office/drawing/2014/main" id="{9A0CF940-912B-1B73-035C-AC57F631BEE8}"/>
              </a:ext>
            </a:extLst>
          </p:cNvPr>
          <p:cNvSpPr txBox="1"/>
          <p:nvPr/>
        </p:nvSpPr>
        <p:spPr>
          <a:xfrm>
            <a:off x="6425642" y="1106231"/>
            <a:ext cx="5426080" cy="526297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Top consulting firms offshore/outsource 10% of their staff as dedicated graphists formatting slides. </a:t>
            </a:r>
          </a:p>
          <a:p>
            <a:pPr algn="ctr">
              <a:defRPr/>
            </a:pPr>
            <a:endParaRPr lang="en-CA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Yet, consultants still spend an additional 5-10% of their time formatting slides.</a:t>
            </a:r>
          </a:p>
          <a:p>
            <a:pPr algn="ctr"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Slide formatting is a 300+M USD annual cost issue at one of our top consulting firm partner.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26203-67CB-DF20-66A9-23A7EDB86C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381ABB14-E910-0250-CED1-9586AA07D303}"/>
              </a:ext>
            </a:extLst>
          </p:cNvPr>
          <p:cNvSpPr txBox="1"/>
          <p:nvPr/>
        </p:nvSpPr>
        <p:spPr>
          <a:xfrm>
            <a:off x="334963" y="2860557"/>
            <a:ext cx="4076008" cy="175432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How big of an issue is slide formatting in consulting?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62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0" imgH="504" progId="TCLayout.ActiveDocument.1">
                  <p:embed/>
                </p:oleObj>
              </mc:Choice>
              <mc:Fallback>
                <p:oleObj name="think-cell Slide" r:id="rId3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(3/4)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DB7E130-F330-F9F3-50AE-EEA50D19C9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812D59E-593B-41FA-47EE-9DCB46B1816B}"/>
              </a:ext>
            </a:extLst>
          </p:cNvPr>
          <p:cNvSpPr txBox="1"/>
          <p:nvPr/>
        </p:nvSpPr>
        <p:spPr>
          <a:xfrm>
            <a:off x="355276" y="2583558"/>
            <a:ext cx="3969074" cy="230832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Did you know that a PowerPoint add-in did a $1.2Bn unicorn exit?</a:t>
            </a:r>
          </a:p>
        </p:txBody>
      </p:sp>
    </p:spTree>
    <p:extLst>
      <p:ext uri="{BB962C8B-B14F-4D97-AF65-F5344CB8AC3E}">
        <p14:creationId xmlns:p14="http://schemas.microsoft.com/office/powerpoint/2010/main" val="374449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0" imgH="504" progId="TCLayout.ActiveDocument.1">
                  <p:embed/>
                </p:oleObj>
              </mc:Choice>
              <mc:Fallback>
                <p:oleObj name="think-cell Slide" r:id="rId3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(3/4)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3">
            <a:extLst>
              <a:ext uri="{FF2B5EF4-FFF2-40B4-BE49-F238E27FC236}">
                <a16:creationId xmlns:a16="http://schemas.microsoft.com/office/drawing/2014/main" id="{9A0CF940-912B-1B73-035C-AC57F631BEE8}"/>
              </a:ext>
            </a:extLst>
          </p:cNvPr>
          <p:cNvSpPr txBox="1"/>
          <p:nvPr/>
        </p:nvSpPr>
        <p:spPr>
          <a:xfrm>
            <a:off x="6430958" y="1752561"/>
            <a:ext cx="5426080" cy="397031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Think-cell is a PowerPoint add-in to quickly create nice graphs.</a:t>
            </a:r>
          </a:p>
          <a:p>
            <a:pPr algn="ctr">
              <a:defRPr/>
            </a:pPr>
            <a:endParaRPr lang="en-CA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has 1M end-users across 25K accounts, with a B2B license cost of up to 300 USD per user.</a:t>
            </a:r>
          </a:p>
          <a:p>
            <a:pPr algn="ctr">
              <a:defRPr/>
            </a:pPr>
            <a:endParaRPr lang="en-CA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Cinven</a:t>
            </a: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acquired it for 1.2Bn USD in 2021. 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7E130-F330-F9F3-50AE-EEA50D19C9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4CD055-95F0-94C0-6A1B-82311BEF01E2}"/>
              </a:ext>
            </a:extLst>
          </p:cNvPr>
          <p:cNvSpPr txBox="1"/>
          <p:nvPr/>
        </p:nvSpPr>
        <p:spPr>
          <a:xfrm>
            <a:off x="355276" y="2583558"/>
            <a:ext cx="3969074" cy="230832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Did you know that a PowerPoint add-in did a $1.2Bn unicorn exit?</a:t>
            </a:r>
          </a:p>
        </p:txBody>
      </p:sp>
    </p:spTree>
    <p:extLst>
      <p:ext uri="{BB962C8B-B14F-4D97-AF65-F5344CB8AC3E}">
        <p14:creationId xmlns:p14="http://schemas.microsoft.com/office/powerpoint/2010/main" val="8449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(4/4)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FFD868B1-5255-3CBC-DD6C-FD4D9FAD0D9C}"/>
              </a:ext>
            </a:extLst>
          </p:cNvPr>
          <p:cNvSpPr txBox="1"/>
          <p:nvPr/>
        </p:nvSpPr>
        <p:spPr>
          <a:xfrm>
            <a:off x="355276" y="2306559"/>
            <a:ext cx="3978599" cy="28623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What is the potential of a </a:t>
            </a:r>
            <a:r>
              <a:rPr lang="en-CA" dirty="0" err="1"/>
              <a:t>GenAI</a:t>
            </a:r>
            <a:r>
              <a:rPr lang="en-CA" dirty="0"/>
              <a:t> start-up that instantly formats slides in 1-click?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62DB3D-013A-8D44-0DB7-A56AB85966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767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2F0C03E2-E910-4DC5-8729-7B2B953AAD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0" imgH="504" progId="TCLayout.ActiveDocument.1">
                  <p:embed/>
                </p:oleObj>
              </mc:Choice>
              <mc:Fallback>
                <p:oleObj name="think-cell Slide" r:id="rId4" imgW="490" imgH="504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2F0C03E2-E910-4DC5-8729-7B2B953AAD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F51DC123-34FF-AD42-A64C-502B816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6" y="189498"/>
            <a:ext cx="10122224" cy="776438"/>
          </a:xfr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CA" dirty="0">
                <a:latin typeface="+mj-lt"/>
              </a:rPr>
              <a:t>Let’s start with some Q&amp;A (4/4)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53913-A0D8-3082-2AE5-35C402202EFC}"/>
              </a:ext>
            </a:extLst>
          </p:cNvPr>
          <p:cNvSpPr/>
          <p:nvPr/>
        </p:nvSpPr>
        <p:spPr>
          <a:xfrm>
            <a:off x="-1" y="1066798"/>
            <a:ext cx="6095995" cy="53418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F88F8-1415-7E15-50DF-EB93B8218288}"/>
              </a:ext>
            </a:extLst>
          </p:cNvPr>
          <p:cNvCxnSpPr>
            <a:cxnSpLocks/>
          </p:cNvCxnSpPr>
          <p:nvPr/>
        </p:nvCxnSpPr>
        <p:spPr>
          <a:xfrm>
            <a:off x="6096000" y="1066798"/>
            <a:ext cx="0" cy="53418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3">
            <a:extLst>
              <a:ext uri="{FF2B5EF4-FFF2-40B4-BE49-F238E27FC236}">
                <a16:creationId xmlns:a16="http://schemas.microsoft.com/office/drawing/2014/main" id="{9A0CF940-912B-1B73-035C-AC57F631BEE8}"/>
              </a:ext>
            </a:extLst>
          </p:cNvPr>
          <p:cNvSpPr txBox="1"/>
          <p:nvPr/>
        </p:nvSpPr>
        <p:spPr>
          <a:xfrm>
            <a:off x="6430958" y="1321674"/>
            <a:ext cx="5426080" cy="483209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That’s what we do at LooksGoodAI.</a:t>
            </a:r>
          </a:p>
          <a:p>
            <a:pPr algn="ctr">
              <a:defRPr/>
            </a:pPr>
            <a:endParaRPr lang="en-CA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Our product is deployed live at top consulting firms (data access, technology and </a:t>
            </a:r>
            <a:r>
              <a:rPr lang="en-CA" sz="2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GtM</a:t>
            </a: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are de-risked)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algn="ctr">
              <a:defRPr/>
            </a:pPr>
            <a:endParaRPr lang="en-CA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dream BIG. </a:t>
            </a:r>
          </a:p>
          <a:p>
            <a:pPr algn="ctr"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algn="ctr">
              <a:defRPr/>
            </a:pPr>
            <a:r>
              <a:rPr lang="en-CA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Today, you have an opportunity to invest!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2DB3D-013A-8D44-0DB7-A56AB85966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C4998"/>
              </a:clrFrom>
              <a:clrTo>
                <a:srgbClr val="1C499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977" y="2395027"/>
            <a:ext cx="1508524" cy="2685387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436017C6-FD3A-0FDE-673D-A6464624F282}"/>
              </a:ext>
            </a:extLst>
          </p:cNvPr>
          <p:cNvSpPr txBox="1"/>
          <p:nvPr/>
        </p:nvSpPr>
        <p:spPr>
          <a:xfrm>
            <a:off x="355276" y="2306559"/>
            <a:ext cx="3978599" cy="286232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CA" dirty="0"/>
              <a:t>What is the potential of a </a:t>
            </a:r>
            <a:r>
              <a:rPr lang="en-CA" dirty="0" err="1"/>
              <a:t>GenAI</a:t>
            </a:r>
            <a:r>
              <a:rPr lang="en-CA" dirty="0"/>
              <a:t> start-up that instantly formats slides in 1-click?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615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KKOMRUCOLORS" val="&lt;?xml version=&quot;1.0&quot; encoding=&quot;utf-8&quot;?&gt;&#10;&lt;MRU&gt;&#10;  &lt;CustomColorsMRU&gt;&#10;    &lt;Color aRGB=&quot;FF3C8995&quot; Intensity=&quot;1&quot; /&gt;&#10;  &lt;/CustomColorsMRU&gt;&#10;  &lt;ColorsPatternsMRU /&gt;&#10;&lt;/MRU&gt;"/>
  <p:tag name="THINKCELLPRESENTATIONDONOTDELETE" val="&lt;?xml version=&quot;1.0&quot; encoding=&quot;UTF-16&quot; standalone=&quot;yes&quot;?&gt;&lt;root reqver=&quot;27037&quot;&gt;&lt;version val=&quot;3295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d/%y&lt;/m_strFormatTime&gt;&lt;m_yearfmt&gt;&lt;begin val=&quot;4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7&quot;&gt;&lt;elem m_fUsage=&quot;3.25337358930505082810E+00&quot;&gt;&lt;m_msothmcolidx val=&quot;0&quot;/&gt;&lt;m_rgb r=&quot;3C&quot; g=&quot;89&quot; b=&quot;95&quot;/&gt;&lt;/elem&gt;&lt;elem m_fUsage=&quot;2.24324499114184572335E+00&quot;&gt;&lt;m_msothmcolidx val=&quot;0&quot;/&gt;&lt;m_rgb r=&quot;5C&quot; g=&quot;D6&quot; b=&quot;EA&quot;/&gt;&lt;/elem&gt;&lt;elem m_fUsage=&quot;1.46895256205478874634E+00&quot;&gt;&lt;m_msothmcolidx val=&quot;0&quot;/&gt;&lt;m_rgb r=&quot;4C&quot; g=&quot;B3&quot; b=&quot;C6&quot;/&gt;&lt;/elem&gt;&lt;elem m_fUsage=&quot;1.00000000000000000000E+00&quot;&gt;&lt;m_msothmcolidx val=&quot;0&quot;/&gt;&lt;m_rgb r=&quot;A6&quot; g=&quot;C6&quot; b=&quot;F4&quot;/&gt;&lt;/elem&gt;&lt;elem m_fUsage=&quot;9.00000000000000022204E-01&quot;&gt;&lt;m_msothmcolidx val=&quot;0&quot;/&gt;&lt;m_rgb r=&quot;8A&quot; g=&quot;B8&quot; b=&quot;BF&quot;/&gt;&lt;/elem&gt;&lt;elem m_fUsage=&quot;2.82429536481000165171E-01&quot;&gt;&lt;m_msothmcolidx val=&quot;0&quot;/&gt;&lt;m_rgb r=&quot;66&quot; g=&quot;BE&quot; b=&quot;CE&quot;/&gt;&lt;/elem&gt;&lt;elem m_fUsage=&quot;2.05891132094649098594E-01&quot;&gt;&lt;m_msothmcolidx val=&quot;0&quot;/&gt;&lt;m_rgb r=&quot;37&quot; g=&quot;9C&quot; b=&quot;AE&quot;/&gt;&lt;/elem&gt;&lt;/m_vecMRU&gt;&lt;/m_mruColor&gt;&lt;m_eweekdayFirstOfWeek val=&quot;2&quot;/&gt;&lt;m_eweekdayFirstOfWorkweek val=&quot;2&quot;/&gt;&lt;m_eweekdayFirstOfWeekend val=&quot;7&quot;/&gt;&lt;/CPresentation&gt;&lt;/root&gt;"/>
  <p:tag name="LGAI_PRESENTATION_ID" val="ac46faf6-b930-434a-8e89-8f5dca52f70d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fzLYn1RyqtW9hQ6y0PB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GAI_CURRENT_TAG_ID" val="0"/>
</p:tagLst>
</file>

<file path=ppt/theme/theme1.xml><?xml version="1.0" encoding="utf-8"?>
<a:theme xmlns:a="http://schemas.openxmlformats.org/drawingml/2006/main" name="LGAI Master">
  <a:themeElements>
    <a:clrScheme name="Custom 14">
      <a:dk1>
        <a:srgbClr val="323332"/>
      </a:dk1>
      <a:lt1>
        <a:srgbClr val="FFFFFF"/>
      </a:lt1>
      <a:dk2>
        <a:srgbClr val="134998"/>
      </a:dk2>
      <a:lt2>
        <a:srgbClr val="FFFFFF"/>
      </a:lt2>
      <a:accent1>
        <a:srgbClr val="134998"/>
      </a:accent1>
      <a:accent2>
        <a:srgbClr val="2472E4"/>
      </a:accent2>
      <a:accent3>
        <a:srgbClr val="518FE9"/>
      </a:accent3>
      <a:accent4>
        <a:srgbClr val="323332"/>
      </a:accent4>
      <a:accent5>
        <a:srgbClr val="6A6C6A"/>
      </a:accent5>
      <a:accent6>
        <a:srgbClr val="FEC211"/>
      </a:accent6>
      <a:hlink>
        <a:srgbClr val="0563C1"/>
      </a:hlink>
      <a:folHlink>
        <a:srgbClr val="954F72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spAutoFit/>
      </a:bodyPr>
      <a:lstStyle>
        <a:defPPr marL="190500" indent="-190500" algn="l">
          <a:buClr>
            <a:srgbClr val="134998">
              <a:lumMod val="100000"/>
            </a:srgbClr>
          </a:buClr>
          <a:buSzPct val="100000"/>
          <a:buFont typeface="Wingdings" panose="05000000000000000000" pitchFamily="2" charset="2"/>
          <a:buChar char="§"/>
          <a:defRPr sz="1600" dirty="0" err="1" smtClean="0">
            <a:solidFill>
              <a:srgbClr val="323332">
                <a:lumMod val="100000"/>
              </a:srgbClr>
            </a:solidFill>
            <a:latin typeface="Source Sans Pro" panose="020B0503030403020204" pitchFamily="34" charset="0"/>
            <a:ea typeface="Source Sans Pro" panose="020B0503030403020204" pitchFamily="34" charset="0"/>
            <a:sym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12882</TotalTime>
  <Words>1852</Words>
  <Application>Microsoft Office PowerPoint</Application>
  <PresentationFormat>Widescreen</PresentationFormat>
  <Paragraphs>311</Paragraphs>
  <Slides>26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Monaco</vt:lpstr>
      <vt:lpstr>Share Tech</vt:lpstr>
      <vt:lpstr>Source Sans Pro</vt:lpstr>
      <vt:lpstr>Wingdings</vt:lpstr>
      <vt:lpstr>LGAI Master</vt:lpstr>
      <vt:lpstr>think-cell Slide</vt:lpstr>
      <vt:lpstr>PowerPoint Presentation</vt:lpstr>
      <vt:lpstr>Let’s start with some Q&amp;A (1/4)</vt:lpstr>
      <vt:lpstr>Let’s start with some Q&amp;A (1/4)</vt:lpstr>
      <vt:lpstr>Let’s start with some Q&amp;A (2/4)</vt:lpstr>
      <vt:lpstr>Let’s start with some Q&amp;A (2/4)</vt:lpstr>
      <vt:lpstr>Let’s start with some Q&amp;A (3/4)</vt:lpstr>
      <vt:lpstr>Let’s start with some Q&amp;A (3/4)</vt:lpstr>
      <vt:lpstr>Let’s start with some Q&amp;A (4/4)</vt:lpstr>
      <vt:lpstr>Let’s start with some Q&amp;A (4/4)</vt:lpstr>
      <vt:lpstr>For 150M professionals, formatting slides is a daily hurdle</vt:lpstr>
      <vt:lpstr>LooksGoodAI delivers good-looking slides instantly, in one click</vt:lpstr>
      <vt:lpstr>LooksGoodAI has a patent-pending revolutionary AI technology</vt:lpstr>
      <vt:lpstr>In 2023, we doubled LooksGoodAI productivity gains, again!</vt:lpstr>
      <vt:lpstr>PowerPoint Presentation</vt:lpstr>
      <vt:lpstr>Our pricing is simple and follows a profitable value-based logic</vt:lpstr>
      <vt:lpstr>We target consulting first, with potential to reach other verticals</vt:lpstr>
      <vt:lpstr>Our team understands consulting and has cutting-edge AI skills</vt:lpstr>
      <vt:lpstr>Contrary to think-cell, we evolve in a “blue ocean” ecosystem</vt:lpstr>
      <vt:lpstr>So far we have outmatched our main direct competitor</vt:lpstr>
      <vt:lpstr>MS Copilot is complementary, not competitive</vt:lpstr>
      <vt:lpstr>We’re raising $500K to secure our 2024 runway</vt:lpstr>
      <vt:lpstr>We aim for 60% productivity gains with a transformer-based AI</vt:lpstr>
      <vt:lpstr>Our clients dream about products on our roadmap</vt:lpstr>
      <vt:lpstr>Our GtM will target all segment sizes in a cost-efficient way</vt:lpstr>
      <vt:lpstr>We have a clear roadmap to meet our 5-year ARR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Rostampisheh, Reza (LAN-CEW)</dc:creator>
  <cp:lastModifiedBy>Jean-Elie Aron</cp:lastModifiedBy>
  <cp:revision>676</cp:revision>
  <cp:lastPrinted>2023-10-10T14:48:21Z</cp:lastPrinted>
  <dcterms:created xsi:type="dcterms:W3CDTF">2018-10-20T01:41:47Z</dcterms:created>
  <dcterms:modified xsi:type="dcterms:W3CDTF">2024-02-07T01:25:34Z</dcterms:modified>
</cp:coreProperties>
</file>